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handoutMasterIdLst>
    <p:handoutMasterId r:id="rId50"/>
  </p:handoutMasterIdLst>
  <p:sldIdLst>
    <p:sldId id="274" r:id="rId2"/>
    <p:sldId id="275" r:id="rId3"/>
    <p:sldId id="276" r:id="rId4"/>
    <p:sldId id="277" r:id="rId5"/>
    <p:sldId id="278" r:id="rId6"/>
    <p:sldId id="279" r:id="rId7"/>
    <p:sldId id="280" r:id="rId8"/>
    <p:sldId id="281" r:id="rId9"/>
    <p:sldId id="282" r:id="rId10"/>
    <p:sldId id="283" r:id="rId11"/>
    <p:sldId id="284" r:id="rId12"/>
    <p:sldId id="285" r:id="rId13"/>
    <p:sldId id="286" r:id="rId14"/>
    <p:sldId id="287" r:id="rId15"/>
    <p:sldId id="288" r:id="rId16"/>
    <p:sldId id="289" r:id="rId17"/>
    <p:sldId id="290" r:id="rId18"/>
    <p:sldId id="291" r:id="rId19"/>
    <p:sldId id="292" r:id="rId20"/>
    <p:sldId id="293" r:id="rId21"/>
    <p:sldId id="294" r:id="rId22"/>
    <p:sldId id="295" r:id="rId23"/>
    <p:sldId id="296" r:id="rId24"/>
    <p:sldId id="297" r:id="rId25"/>
    <p:sldId id="298" r:id="rId26"/>
    <p:sldId id="299" r:id="rId27"/>
    <p:sldId id="300" r:id="rId28"/>
    <p:sldId id="301" r:id="rId29"/>
    <p:sldId id="302" r:id="rId30"/>
    <p:sldId id="322" r:id="rId31"/>
    <p:sldId id="304" r:id="rId32"/>
    <p:sldId id="305" r:id="rId33"/>
    <p:sldId id="306" r:id="rId34"/>
    <p:sldId id="307" r:id="rId35"/>
    <p:sldId id="308" r:id="rId36"/>
    <p:sldId id="309" r:id="rId37"/>
    <p:sldId id="310" r:id="rId38"/>
    <p:sldId id="311" r:id="rId39"/>
    <p:sldId id="312" r:id="rId40"/>
    <p:sldId id="313" r:id="rId41"/>
    <p:sldId id="314" r:id="rId42"/>
    <p:sldId id="315" r:id="rId43"/>
    <p:sldId id="316" r:id="rId44"/>
    <p:sldId id="317" r:id="rId45"/>
    <p:sldId id="318" r:id="rId46"/>
    <p:sldId id="319" r:id="rId47"/>
    <p:sldId id="323" r:id="rId48"/>
  </p:sldIdLst>
  <p:sldSz cx="9144000" cy="5143500" type="screen16x9"/>
  <p:notesSz cx="9296400" cy="147701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380895" algn="l" rtl="0" fontAlgn="base">
      <a:spcBef>
        <a:spcPct val="0"/>
      </a:spcBef>
      <a:spcAft>
        <a:spcPct val="0"/>
      </a:spcAft>
      <a:defRPr kern="1200">
        <a:solidFill>
          <a:schemeClr val="tx1"/>
        </a:solidFill>
        <a:latin typeface="Arial" charset="0"/>
        <a:ea typeface="+mn-ea"/>
        <a:cs typeface="+mn-cs"/>
      </a:defRPr>
    </a:lvl2pPr>
    <a:lvl3pPr marL="761790" algn="l" rtl="0" fontAlgn="base">
      <a:spcBef>
        <a:spcPct val="0"/>
      </a:spcBef>
      <a:spcAft>
        <a:spcPct val="0"/>
      </a:spcAft>
      <a:defRPr kern="1200">
        <a:solidFill>
          <a:schemeClr val="tx1"/>
        </a:solidFill>
        <a:latin typeface="Arial" charset="0"/>
        <a:ea typeface="+mn-ea"/>
        <a:cs typeface="+mn-cs"/>
      </a:defRPr>
    </a:lvl3pPr>
    <a:lvl4pPr marL="1142683" algn="l" rtl="0" fontAlgn="base">
      <a:spcBef>
        <a:spcPct val="0"/>
      </a:spcBef>
      <a:spcAft>
        <a:spcPct val="0"/>
      </a:spcAft>
      <a:defRPr kern="1200">
        <a:solidFill>
          <a:schemeClr val="tx1"/>
        </a:solidFill>
        <a:latin typeface="Arial" charset="0"/>
        <a:ea typeface="+mn-ea"/>
        <a:cs typeface="+mn-cs"/>
      </a:defRPr>
    </a:lvl4pPr>
    <a:lvl5pPr marL="1523573" algn="l" rtl="0" fontAlgn="base">
      <a:spcBef>
        <a:spcPct val="0"/>
      </a:spcBef>
      <a:spcAft>
        <a:spcPct val="0"/>
      </a:spcAft>
      <a:defRPr kern="1200">
        <a:solidFill>
          <a:schemeClr val="tx1"/>
        </a:solidFill>
        <a:latin typeface="Arial" charset="0"/>
        <a:ea typeface="+mn-ea"/>
        <a:cs typeface="+mn-cs"/>
      </a:defRPr>
    </a:lvl5pPr>
    <a:lvl6pPr marL="1904467" algn="l" defTabSz="761790" rtl="0" eaLnBrk="1" latinLnBrk="0" hangingPunct="1">
      <a:defRPr kern="1200">
        <a:solidFill>
          <a:schemeClr val="tx1"/>
        </a:solidFill>
        <a:latin typeface="Arial" charset="0"/>
        <a:ea typeface="+mn-ea"/>
        <a:cs typeface="+mn-cs"/>
      </a:defRPr>
    </a:lvl6pPr>
    <a:lvl7pPr marL="2285362" algn="l" defTabSz="761790" rtl="0" eaLnBrk="1" latinLnBrk="0" hangingPunct="1">
      <a:defRPr kern="1200">
        <a:solidFill>
          <a:schemeClr val="tx1"/>
        </a:solidFill>
        <a:latin typeface="Arial" charset="0"/>
        <a:ea typeface="+mn-ea"/>
        <a:cs typeface="+mn-cs"/>
      </a:defRPr>
    </a:lvl7pPr>
    <a:lvl8pPr marL="2666253" algn="l" defTabSz="761790" rtl="0" eaLnBrk="1" latinLnBrk="0" hangingPunct="1">
      <a:defRPr kern="1200">
        <a:solidFill>
          <a:schemeClr val="tx1"/>
        </a:solidFill>
        <a:latin typeface="Arial" charset="0"/>
        <a:ea typeface="+mn-ea"/>
        <a:cs typeface="+mn-cs"/>
      </a:defRPr>
    </a:lvl8pPr>
    <a:lvl9pPr marL="3047146" algn="l" defTabSz="76179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78">
          <p15:clr>
            <a:srgbClr val="A4A3A4"/>
          </p15:clr>
        </p15:guide>
      </p15:sldGuideLst>
    </p:ext>
    <p:ext uri="{2D200454-40CA-4A62-9FC3-DE9A4176ACB9}">
      <p15:notesGuideLst xmlns:p15="http://schemas.microsoft.com/office/powerpoint/2012/main">
        <p15:guide id="1" orient="horz" pos="4652">
          <p15:clr>
            <a:srgbClr val="A4A3A4"/>
          </p15:clr>
        </p15:guide>
        <p15:guide id="2" pos="292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AAAA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262" autoAdjust="0"/>
    <p:restoredTop sz="94598" autoAdjust="0"/>
  </p:normalViewPr>
  <p:slideViewPr>
    <p:cSldViewPr snapToGrid="0">
      <p:cViewPr varScale="1">
        <p:scale>
          <a:sx n="146" d="100"/>
          <a:sy n="146" d="100"/>
        </p:scale>
        <p:origin x="882" y="138"/>
      </p:cViewPr>
      <p:guideLst>
        <p:guide orient="horz" pos="1620"/>
        <p:guide pos="2878"/>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9" d="100"/>
          <a:sy n="49" d="100"/>
        </p:scale>
        <p:origin x="-1512" y="-90"/>
      </p:cViewPr>
      <p:guideLst>
        <p:guide orient="horz" pos="4652"/>
        <p:guide pos="2927"/>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image" Target="../media/image36.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88.emf"/><Relationship Id="rId2" Type="http://schemas.openxmlformats.org/officeDocument/2006/relationships/image" Target="../media/image87.wmf"/><Relationship Id="rId1" Type="http://schemas.openxmlformats.org/officeDocument/2006/relationships/image" Target="../media/image8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882" name="Rectangle 2"/>
          <p:cNvSpPr>
            <a:spLocks noGrp="1" noChangeArrowheads="1"/>
          </p:cNvSpPr>
          <p:nvPr>
            <p:ph type="hdr" sz="quarter"/>
          </p:nvPr>
        </p:nvSpPr>
        <p:spPr bwMode="auto">
          <a:xfrm>
            <a:off x="0" y="2"/>
            <a:ext cx="4027944" cy="737488"/>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lvl1pPr>
              <a:defRPr sz="1800"/>
            </a:lvl1pPr>
          </a:lstStyle>
          <a:p>
            <a:pPr>
              <a:defRPr/>
            </a:pPr>
            <a:endParaRPr lang="en-US"/>
          </a:p>
        </p:txBody>
      </p:sp>
      <p:sp>
        <p:nvSpPr>
          <p:cNvPr id="122883" name="Rectangle 3"/>
          <p:cNvSpPr>
            <a:spLocks noGrp="1" noChangeArrowheads="1"/>
          </p:cNvSpPr>
          <p:nvPr>
            <p:ph type="dt" sz="quarter" idx="1"/>
          </p:nvPr>
        </p:nvSpPr>
        <p:spPr bwMode="auto">
          <a:xfrm>
            <a:off x="5266329" y="2"/>
            <a:ext cx="4027943" cy="737488"/>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lvl1pPr algn="r">
              <a:defRPr sz="1800"/>
            </a:lvl1pPr>
          </a:lstStyle>
          <a:p>
            <a:pPr>
              <a:defRPr/>
            </a:pPr>
            <a:endParaRPr lang="en-US"/>
          </a:p>
        </p:txBody>
      </p:sp>
      <p:sp>
        <p:nvSpPr>
          <p:cNvPr id="122884" name="Rectangle 4"/>
          <p:cNvSpPr>
            <a:spLocks noGrp="1" noChangeArrowheads="1"/>
          </p:cNvSpPr>
          <p:nvPr>
            <p:ph type="ftr" sz="quarter" idx="2"/>
          </p:nvPr>
        </p:nvSpPr>
        <p:spPr bwMode="auto">
          <a:xfrm>
            <a:off x="0" y="14030071"/>
            <a:ext cx="4027944" cy="737488"/>
          </a:xfrm>
          <a:prstGeom prst="rect">
            <a:avLst/>
          </a:prstGeom>
          <a:noFill/>
          <a:ln w="9525">
            <a:noFill/>
            <a:miter lim="800000"/>
            <a:headEnd/>
            <a:tailEnd/>
          </a:ln>
          <a:effectLst/>
        </p:spPr>
        <p:txBody>
          <a:bodyPr vert="horz" wrap="square" lIns="136205" tIns="68102" rIns="136205" bIns="68102" numCol="1" anchor="b" anchorCtr="0" compatLnSpc="1">
            <a:prstTxWarp prst="textNoShape">
              <a:avLst/>
            </a:prstTxWarp>
          </a:bodyPr>
          <a:lstStyle>
            <a:lvl1pPr>
              <a:defRPr sz="1800"/>
            </a:lvl1pPr>
          </a:lstStyle>
          <a:p>
            <a:pPr>
              <a:defRPr/>
            </a:pPr>
            <a:endParaRPr lang="en-US"/>
          </a:p>
        </p:txBody>
      </p:sp>
      <p:sp>
        <p:nvSpPr>
          <p:cNvPr id="122885" name="Rectangle 5"/>
          <p:cNvSpPr>
            <a:spLocks noGrp="1" noChangeArrowheads="1"/>
          </p:cNvSpPr>
          <p:nvPr>
            <p:ph type="sldNum" sz="quarter" idx="3"/>
          </p:nvPr>
        </p:nvSpPr>
        <p:spPr bwMode="auto">
          <a:xfrm>
            <a:off x="5266329" y="14030071"/>
            <a:ext cx="4027943" cy="737488"/>
          </a:xfrm>
          <a:prstGeom prst="rect">
            <a:avLst/>
          </a:prstGeom>
          <a:noFill/>
          <a:ln w="9525">
            <a:noFill/>
            <a:miter lim="800000"/>
            <a:headEnd/>
            <a:tailEnd/>
          </a:ln>
          <a:effectLst/>
        </p:spPr>
        <p:txBody>
          <a:bodyPr vert="horz" wrap="square" lIns="136205" tIns="68102" rIns="136205" bIns="68102" numCol="1" anchor="b" anchorCtr="0" compatLnSpc="1">
            <a:prstTxWarp prst="textNoShape">
              <a:avLst/>
            </a:prstTxWarp>
          </a:bodyPr>
          <a:lstStyle>
            <a:lvl1pPr algn="r">
              <a:defRPr sz="1800"/>
            </a:lvl1pPr>
          </a:lstStyle>
          <a:p>
            <a:pPr>
              <a:defRPr/>
            </a:pPr>
            <a:fld id="{8D56EAE8-38CB-4EE5-8A34-F5F49B68F2DE}" type="slidenum">
              <a:rPr lang="en-US"/>
              <a:pPr>
                <a:defRPr/>
              </a:pPr>
              <a:t>‹#›</a:t>
            </a:fld>
            <a:endParaRPr lang="en-US"/>
          </a:p>
        </p:txBody>
      </p:sp>
    </p:spTree>
    <p:extLst>
      <p:ext uri="{BB962C8B-B14F-4D97-AF65-F5344CB8AC3E}">
        <p14:creationId xmlns:p14="http://schemas.microsoft.com/office/powerpoint/2010/main" val="37230079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1858" name="Rectangle 2"/>
          <p:cNvSpPr>
            <a:spLocks noGrp="1" noChangeArrowheads="1"/>
          </p:cNvSpPr>
          <p:nvPr>
            <p:ph type="hdr" sz="quarter"/>
          </p:nvPr>
        </p:nvSpPr>
        <p:spPr bwMode="auto">
          <a:xfrm>
            <a:off x="0" y="2"/>
            <a:ext cx="4027944" cy="737488"/>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lvl1pPr>
              <a:defRPr sz="1800"/>
            </a:lvl1pPr>
          </a:lstStyle>
          <a:p>
            <a:pPr>
              <a:defRPr/>
            </a:pPr>
            <a:endParaRPr lang="en-US"/>
          </a:p>
        </p:txBody>
      </p:sp>
      <p:sp>
        <p:nvSpPr>
          <p:cNvPr id="121859" name="Rectangle 3"/>
          <p:cNvSpPr>
            <a:spLocks noGrp="1" noChangeArrowheads="1"/>
          </p:cNvSpPr>
          <p:nvPr>
            <p:ph type="dt" idx="1"/>
          </p:nvPr>
        </p:nvSpPr>
        <p:spPr bwMode="auto">
          <a:xfrm>
            <a:off x="5266329" y="2"/>
            <a:ext cx="4027943" cy="737488"/>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lvl1pPr algn="r">
              <a:defRPr sz="1800"/>
            </a:lvl1pPr>
          </a:lstStyle>
          <a:p>
            <a:pPr>
              <a:defRPr/>
            </a:pPr>
            <a:endParaRPr lang="en-US"/>
          </a:p>
        </p:txBody>
      </p:sp>
      <p:sp>
        <p:nvSpPr>
          <p:cNvPr id="14340" name="Rectangle 4"/>
          <p:cNvSpPr>
            <a:spLocks noGrp="1" noRot="1" noChangeAspect="1" noChangeArrowheads="1" noTextEdit="1"/>
          </p:cNvSpPr>
          <p:nvPr>
            <p:ph type="sldImg" idx="2"/>
          </p:nvPr>
        </p:nvSpPr>
        <p:spPr bwMode="auto">
          <a:xfrm>
            <a:off x="-274638" y="1108075"/>
            <a:ext cx="9845676" cy="5538788"/>
          </a:xfrm>
          <a:prstGeom prst="rect">
            <a:avLst/>
          </a:prstGeom>
          <a:noFill/>
          <a:ln w="9525">
            <a:solidFill>
              <a:srgbClr val="000000"/>
            </a:solidFill>
            <a:miter lim="800000"/>
            <a:headEnd/>
            <a:tailEnd/>
          </a:ln>
        </p:spPr>
      </p:sp>
      <p:sp>
        <p:nvSpPr>
          <p:cNvPr id="121861" name="Rectangle 5"/>
          <p:cNvSpPr>
            <a:spLocks noGrp="1" noChangeArrowheads="1"/>
          </p:cNvSpPr>
          <p:nvPr>
            <p:ph type="body" sz="quarter" idx="3"/>
          </p:nvPr>
        </p:nvSpPr>
        <p:spPr bwMode="auto">
          <a:xfrm>
            <a:off x="929854" y="7016308"/>
            <a:ext cx="7436693" cy="6645019"/>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1862" name="Rectangle 6"/>
          <p:cNvSpPr>
            <a:spLocks noGrp="1" noChangeArrowheads="1"/>
          </p:cNvSpPr>
          <p:nvPr>
            <p:ph type="ftr" sz="quarter" idx="4"/>
          </p:nvPr>
        </p:nvSpPr>
        <p:spPr bwMode="auto">
          <a:xfrm>
            <a:off x="0" y="14030071"/>
            <a:ext cx="4027944" cy="737488"/>
          </a:xfrm>
          <a:prstGeom prst="rect">
            <a:avLst/>
          </a:prstGeom>
          <a:noFill/>
          <a:ln w="9525">
            <a:noFill/>
            <a:miter lim="800000"/>
            <a:headEnd/>
            <a:tailEnd/>
          </a:ln>
          <a:effectLst/>
        </p:spPr>
        <p:txBody>
          <a:bodyPr vert="horz" wrap="square" lIns="136205" tIns="68102" rIns="136205" bIns="68102" numCol="1" anchor="b" anchorCtr="0" compatLnSpc="1">
            <a:prstTxWarp prst="textNoShape">
              <a:avLst/>
            </a:prstTxWarp>
          </a:bodyPr>
          <a:lstStyle>
            <a:lvl1pPr>
              <a:defRPr sz="1800"/>
            </a:lvl1pPr>
          </a:lstStyle>
          <a:p>
            <a:pPr>
              <a:defRPr/>
            </a:pPr>
            <a:endParaRPr lang="en-US"/>
          </a:p>
        </p:txBody>
      </p:sp>
      <p:sp>
        <p:nvSpPr>
          <p:cNvPr id="121863" name="Rectangle 7"/>
          <p:cNvSpPr>
            <a:spLocks noGrp="1" noChangeArrowheads="1"/>
          </p:cNvSpPr>
          <p:nvPr>
            <p:ph type="sldNum" sz="quarter" idx="5"/>
          </p:nvPr>
        </p:nvSpPr>
        <p:spPr bwMode="auto">
          <a:xfrm>
            <a:off x="5266329" y="14030071"/>
            <a:ext cx="4027943" cy="737488"/>
          </a:xfrm>
          <a:prstGeom prst="rect">
            <a:avLst/>
          </a:prstGeom>
          <a:noFill/>
          <a:ln w="9525">
            <a:noFill/>
            <a:miter lim="800000"/>
            <a:headEnd/>
            <a:tailEnd/>
          </a:ln>
          <a:effectLst/>
        </p:spPr>
        <p:txBody>
          <a:bodyPr vert="horz" wrap="square" lIns="136205" tIns="68102" rIns="136205" bIns="68102" numCol="1" anchor="b" anchorCtr="0" compatLnSpc="1">
            <a:prstTxWarp prst="textNoShape">
              <a:avLst/>
            </a:prstTxWarp>
          </a:bodyPr>
          <a:lstStyle>
            <a:lvl1pPr algn="r">
              <a:defRPr sz="1800"/>
            </a:lvl1pPr>
          </a:lstStyle>
          <a:p>
            <a:pPr>
              <a:defRPr/>
            </a:pPr>
            <a:fld id="{BED2394B-E06C-4DC9-BCC2-551C3DED9AAD}" type="slidenum">
              <a:rPr lang="en-US"/>
              <a:pPr>
                <a:defRPr/>
              </a:pPr>
              <a:t>‹#›</a:t>
            </a:fld>
            <a:endParaRPr lang="en-US"/>
          </a:p>
        </p:txBody>
      </p:sp>
    </p:spTree>
    <p:extLst>
      <p:ext uri="{BB962C8B-B14F-4D97-AF65-F5344CB8AC3E}">
        <p14:creationId xmlns:p14="http://schemas.microsoft.com/office/powerpoint/2010/main" val="374703543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Arial" charset="0"/>
        <a:ea typeface="+mn-ea"/>
        <a:cs typeface="+mn-cs"/>
      </a:defRPr>
    </a:lvl1pPr>
    <a:lvl2pPr marL="380895" algn="l" rtl="0" eaLnBrk="0" fontAlgn="base" hangingPunct="0">
      <a:spcBef>
        <a:spcPct val="30000"/>
      </a:spcBef>
      <a:spcAft>
        <a:spcPct val="0"/>
      </a:spcAft>
      <a:defRPr sz="1000" kern="1200">
        <a:solidFill>
          <a:schemeClr val="tx1"/>
        </a:solidFill>
        <a:latin typeface="Arial" charset="0"/>
        <a:ea typeface="+mn-ea"/>
        <a:cs typeface="+mn-cs"/>
      </a:defRPr>
    </a:lvl2pPr>
    <a:lvl3pPr marL="761790" algn="l" rtl="0" eaLnBrk="0" fontAlgn="base" hangingPunct="0">
      <a:spcBef>
        <a:spcPct val="30000"/>
      </a:spcBef>
      <a:spcAft>
        <a:spcPct val="0"/>
      </a:spcAft>
      <a:defRPr sz="1000" kern="1200">
        <a:solidFill>
          <a:schemeClr val="tx1"/>
        </a:solidFill>
        <a:latin typeface="Arial" charset="0"/>
        <a:ea typeface="+mn-ea"/>
        <a:cs typeface="+mn-cs"/>
      </a:defRPr>
    </a:lvl3pPr>
    <a:lvl4pPr marL="1142683" algn="l" rtl="0" eaLnBrk="0" fontAlgn="base" hangingPunct="0">
      <a:spcBef>
        <a:spcPct val="30000"/>
      </a:spcBef>
      <a:spcAft>
        <a:spcPct val="0"/>
      </a:spcAft>
      <a:defRPr sz="1000" kern="1200">
        <a:solidFill>
          <a:schemeClr val="tx1"/>
        </a:solidFill>
        <a:latin typeface="Arial" charset="0"/>
        <a:ea typeface="+mn-ea"/>
        <a:cs typeface="+mn-cs"/>
      </a:defRPr>
    </a:lvl4pPr>
    <a:lvl5pPr marL="1523573" algn="l" rtl="0" eaLnBrk="0" fontAlgn="base" hangingPunct="0">
      <a:spcBef>
        <a:spcPct val="30000"/>
      </a:spcBef>
      <a:spcAft>
        <a:spcPct val="0"/>
      </a:spcAft>
      <a:defRPr sz="1000" kern="1200">
        <a:solidFill>
          <a:schemeClr val="tx1"/>
        </a:solidFill>
        <a:latin typeface="Arial" charset="0"/>
        <a:ea typeface="+mn-ea"/>
        <a:cs typeface="+mn-cs"/>
      </a:defRPr>
    </a:lvl5pPr>
    <a:lvl6pPr marL="1904467" algn="l" defTabSz="761790" rtl="0" eaLnBrk="1" latinLnBrk="0" hangingPunct="1">
      <a:defRPr sz="1000" kern="1200">
        <a:solidFill>
          <a:schemeClr val="tx1"/>
        </a:solidFill>
        <a:latin typeface="+mn-lt"/>
        <a:ea typeface="+mn-ea"/>
        <a:cs typeface="+mn-cs"/>
      </a:defRPr>
    </a:lvl6pPr>
    <a:lvl7pPr marL="2285362" algn="l" defTabSz="761790" rtl="0" eaLnBrk="1" latinLnBrk="0" hangingPunct="1">
      <a:defRPr sz="1000" kern="1200">
        <a:solidFill>
          <a:schemeClr val="tx1"/>
        </a:solidFill>
        <a:latin typeface="+mn-lt"/>
        <a:ea typeface="+mn-ea"/>
        <a:cs typeface="+mn-cs"/>
      </a:defRPr>
    </a:lvl7pPr>
    <a:lvl8pPr marL="2666253" algn="l" defTabSz="761790" rtl="0" eaLnBrk="1" latinLnBrk="0" hangingPunct="1">
      <a:defRPr sz="1000" kern="1200">
        <a:solidFill>
          <a:schemeClr val="tx1"/>
        </a:solidFill>
        <a:latin typeface="+mn-lt"/>
        <a:ea typeface="+mn-ea"/>
        <a:cs typeface="+mn-cs"/>
      </a:defRPr>
    </a:lvl8pPr>
    <a:lvl9pPr marL="3047146" algn="l" defTabSz="761790"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4638" y="1108075"/>
            <a:ext cx="9845676" cy="55387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solidFill>
                  <a:prstClr val="black"/>
                </a:solidFill>
              </a:rPr>
              <a:pPr>
                <a:defRPr/>
              </a:pPr>
              <a:t>2</a:t>
            </a:fld>
            <a:endParaRPr lang="en-US" dirty="0">
              <a:solidFill>
                <a:prstClr val="black"/>
              </a:solidFill>
            </a:endParaRPr>
          </a:p>
        </p:txBody>
      </p:sp>
    </p:spTree>
    <p:extLst>
      <p:ext uri="{BB962C8B-B14F-4D97-AF65-F5344CB8AC3E}">
        <p14:creationId xmlns:p14="http://schemas.microsoft.com/office/powerpoint/2010/main" val="1430975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4638" y="1108075"/>
            <a:ext cx="9845676" cy="55387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solidFill>
                  <a:prstClr val="black"/>
                </a:solidFill>
              </a:rPr>
              <a:pPr>
                <a:defRPr/>
              </a:pPr>
              <a:t>12</a:t>
            </a:fld>
            <a:endParaRPr lang="en-US">
              <a:solidFill>
                <a:prstClr val="black"/>
              </a:solidFill>
            </a:endParaRPr>
          </a:p>
        </p:txBody>
      </p:sp>
    </p:spTree>
    <p:extLst>
      <p:ext uri="{BB962C8B-B14F-4D97-AF65-F5344CB8AC3E}">
        <p14:creationId xmlns:p14="http://schemas.microsoft.com/office/powerpoint/2010/main" val="30458021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xfrm>
            <a:off x="-274638" y="1108075"/>
            <a:ext cx="9845676" cy="5538788"/>
          </a:xfrm>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1065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1096284" indent="-421647" eaLnBrk="0" hangingPunct="0">
              <a:defRPr>
                <a:solidFill>
                  <a:schemeClr val="tx1"/>
                </a:solidFill>
                <a:latin typeface="Arial" charset="0"/>
                <a:ea typeface="ＭＳ Ｐゴシック" pitchFamily="34" charset="-128"/>
              </a:defRPr>
            </a:lvl2pPr>
            <a:lvl3pPr marL="1686591" indent="-337319" eaLnBrk="0" hangingPunct="0">
              <a:defRPr>
                <a:solidFill>
                  <a:schemeClr val="tx1"/>
                </a:solidFill>
                <a:latin typeface="Arial" charset="0"/>
                <a:ea typeface="ＭＳ Ｐゴシック" pitchFamily="34" charset="-128"/>
              </a:defRPr>
            </a:lvl3pPr>
            <a:lvl4pPr marL="2361227" indent="-337319" eaLnBrk="0" hangingPunct="0">
              <a:defRPr>
                <a:solidFill>
                  <a:schemeClr val="tx1"/>
                </a:solidFill>
                <a:latin typeface="Arial" charset="0"/>
                <a:ea typeface="ＭＳ Ｐゴシック" pitchFamily="34" charset="-128"/>
              </a:defRPr>
            </a:lvl4pPr>
            <a:lvl5pPr marL="3035863" indent="-337319" eaLnBrk="0" hangingPunct="0">
              <a:defRPr>
                <a:solidFill>
                  <a:schemeClr val="tx1"/>
                </a:solidFill>
                <a:latin typeface="Arial" charset="0"/>
                <a:ea typeface="ＭＳ Ｐゴシック" pitchFamily="34" charset="-128"/>
              </a:defRPr>
            </a:lvl5pPr>
            <a:lvl6pPr marL="3710499" indent="-337319" eaLnBrk="0" fontAlgn="base" hangingPunct="0">
              <a:spcBef>
                <a:spcPct val="0"/>
              </a:spcBef>
              <a:spcAft>
                <a:spcPct val="0"/>
              </a:spcAft>
              <a:defRPr>
                <a:solidFill>
                  <a:schemeClr val="tx1"/>
                </a:solidFill>
                <a:latin typeface="Arial" charset="0"/>
                <a:ea typeface="ＭＳ Ｐゴシック" pitchFamily="34" charset="-128"/>
              </a:defRPr>
            </a:lvl6pPr>
            <a:lvl7pPr marL="4385135" indent="-337319" eaLnBrk="0" fontAlgn="base" hangingPunct="0">
              <a:spcBef>
                <a:spcPct val="0"/>
              </a:spcBef>
              <a:spcAft>
                <a:spcPct val="0"/>
              </a:spcAft>
              <a:defRPr>
                <a:solidFill>
                  <a:schemeClr val="tx1"/>
                </a:solidFill>
                <a:latin typeface="Arial" charset="0"/>
                <a:ea typeface="ＭＳ Ｐゴシック" pitchFamily="34" charset="-128"/>
              </a:defRPr>
            </a:lvl7pPr>
            <a:lvl8pPr marL="5059771" indent="-337319" eaLnBrk="0" fontAlgn="base" hangingPunct="0">
              <a:spcBef>
                <a:spcPct val="0"/>
              </a:spcBef>
              <a:spcAft>
                <a:spcPct val="0"/>
              </a:spcAft>
              <a:defRPr>
                <a:solidFill>
                  <a:schemeClr val="tx1"/>
                </a:solidFill>
                <a:latin typeface="Arial" charset="0"/>
                <a:ea typeface="ＭＳ Ｐゴシック" pitchFamily="34" charset="-128"/>
              </a:defRPr>
            </a:lvl8pPr>
            <a:lvl9pPr marL="5734408" indent="-337319"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a:pPr>
            <a:fld id="{BFF24A88-51A0-4D36-BB33-BE8FF32C773F}" type="slidenum">
              <a:rPr lang="en-US" smtClean="0">
                <a:solidFill>
                  <a:srgbClr val="000000"/>
                </a:solidFill>
              </a:rPr>
              <a:pPr eaLnBrk="1" hangingPunct="1">
                <a:defRPr/>
              </a:pPr>
              <a:t>14</a:t>
            </a:fld>
            <a:endParaRPr lang="en-US">
              <a:solidFill>
                <a:srgbClr val="000000"/>
              </a:solidFill>
            </a:endParaRPr>
          </a:p>
        </p:txBody>
      </p:sp>
    </p:spTree>
    <p:extLst>
      <p:ext uri="{BB962C8B-B14F-4D97-AF65-F5344CB8AC3E}">
        <p14:creationId xmlns:p14="http://schemas.microsoft.com/office/powerpoint/2010/main" val="6623683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4638" y="1108075"/>
            <a:ext cx="9845676" cy="5538788"/>
          </a:xfrm>
        </p:spPr>
      </p:sp>
      <p:sp>
        <p:nvSpPr>
          <p:cNvPr id="3" name="Notes Placeholder 2"/>
          <p:cNvSpPr>
            <a:spLocks noGrp="1"/>
          </p:cNvSpPr>
          <p:nvPr>
            <p:ph type="body" idx="1"/>
          </p:nvPr>
        </p:nvSpPr>
        <p:spPr/>
        <p:txBody>
          <a:bodyPr/>
          <a:lstStyle/>
          <a:p>
            <a:pPr marL="342880" indent="-342880">
              <a:buFont typeface="Arial" panose="020B0604020202020204" pitchFamily="34" charset="0"/>
              <a:buChar char="•"/>
            </a:pPr>
            <a:endParaRPr lang="en-US" sz="1100" dirty="0"/>
          </a:p>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solidFill>
                  <a:prstClr val="black"/>
                </a:solidFill>
              </a:rPr>
              <a:pPr>
                <a:defRPr/>
              </a:pPr>
              <a:t>16</a:t>
            </a:fld>
            <a:endParaRPr lang="en-US">
              <a:solidFill>
                <a:prstClr val="black"/>
              </a:solidFill>
            </a:endParaRPr>
          </a:p>
        </p:txBody>
      </p:sp>
    </p:spTree>
    <p:extLst>
      <p:ext uri="{BB962C8B-B14F-4D97-AF65-F5344CB8AC3E}">
        <p14:creationId xmlns:p14="http://schemas.microsoft.com/office/powerpoint/2010/main" val="29012189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xfrm>
            <a:off x="-274638" y="1108075"/>
            <a:ext cx="9845676" cy="5538788"/>
          </a:xfrm>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1065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1096170" indent="-421603" eaLnBrk="0" hangingPunct="0">
              <a:defRPr>
                <a:solidFill>
                  <a:schemeClr val="tx1"/>
                </a:solidFill>
                <a:latin typeface="Arial" charset="0"/>
                <a:ea typeface="ＭＳ Ｐゴシック" pitchFamily="34" charset="-128"/>
              </a:defRPr>
            </a:lvl2pPr>
            <a:lvl3pPr marL="1686413" indent="-337284" eaLnBrk="0" hangingPunct="0">
              <a:defRPr>
                <a:solidFill>
                  <a:schemeClr val="tx1"/>
                </a:solidFill>
                <a:latin typeface="Arial" charset="0"/>
                <a:ea typeface="ＭＳ Ｐゴシック" pitchFamily="34" charset="-128"/>
              </a:defRPr>
            </a:lvl3pPr>
            <a:lvl4pPr marL="2360977" indent="-337284" eaLnBrk="0" hangingPunct="0">
              <a:defRPr>
                <a:solidFill>
                  <a:schemeClr val="tx1"/>
                </a:solidFill>
                <a:latin typeface="Arial" charset="0"/>
                <a:ea typeface="ＭＳ Ｐゴシック" pitchFamily="34" charset="-128"/>
              </a:defRPr>
            </a:lvl4pPr>
            <a:lvl5pPr marL="3035544" indent="-337284" eaLnBrk="0" hangingPunct="0">
              <a:defRPr>
                <a:solidFill>
                  <a:schemeClr val="tx1"/>
                </a:solidFill>
                <a:latin typeface="Arial" charset="0"/>
                <a:ea typeface="ＭＳ Ｐゴシック" pitchFamily="34" charset="-128"/>
              </a:defRPr>
            </a:lvl5pPr>
            <a:lvl6pPr marL="3710109" indent="-337284" eaLnBrk="0" fontAlgn="base" hangingPunct="0">
              <a:spcBef>
                <a:spcPct val="0"/>
              </a:spcBef>
              <a:spcAft>
                <a:spcPct val="0"/>
              </a:spcAft>
              <a:defRPr>
                <a:solidFill>
                  <a:schemeClr val="tx1"/>
                </a:solidFill>
                <a:latin typeface="Arial" charset="0"/>
                <a:ea typeface="ＭＳ Ｐゴシック" pitchFamily="34" charset="-128"/>
              </a:defRPr>
            </a:lvl6pPr>
            <a:lvl7pPr marL="4384673" indent="-337284" eaLnBrk="0" fontAlgn="base" hangingPunct="0">
              <a:spcBef>
                <a:spcPct val="0"/>
              </a:spcBef>
              <a:spcAft>
                <a:spcPct val="0"/>
              </a:spcAft>
              <a:defRPr>
                <a:solidFill>
                  <a:schemeClr val="tx1"/>
                </a:solidFill>
                <a:latin typeface="Arial" charset="0"/>
                <a:ea typeface="ＭＳ Ｐゴシック" pitchFamily="34" charset="-128"/>
              </a:defRPr>
            </a:lvl7pPr>
            <a:lvl8pPr marL="5059240" indent="-337284" eaLnBrk="0" fontAlgn="base" hangingPunct="0">
              <a:spcBef>
                <a:spcPct val="0"/>
              </a:spcBef>
              <a:spcAft>
                <a:spcPct val="0"/>
              </a:spcAft>
              <a:defRPr>
                <a:solidFill>
                  <a:schemeClr val="tx1"/>
                </a:solidFill>
                <a:latin typeface="Arial" charset="0"/>
                <a:ea typeface="ＭＳ Ｐゴシック" pitchFamily="34" charset="-128"/>
              </a:defRPr>
            </a:lvl8pPr>
            <a:lvl9pPr marL="5733802" indent="-337284"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a:pPr>
            <a:fld id="{BFF24A88-51A0-4D36-BB33-BE8FF32C773F}" type="slidenum">
              <a:rPr lang="en-US" smtClean="0">
                <a:solidFill>
                  <a:srgbClr val="000000"/>
                </a:solidFill>
              </a:rPr>
              <a:pPr eaLnBrk="1" hangingPunct="1">
                <a:defRPr/>
              </a:pPr>
              <a:t>20</a:t>
            </a:fld>
            <a:endParaRPr lang="en-US">
              <a:solidFill>
                <a:srgbClr val="000000"/>
              </a:solidFill>
            </a:endParaRPr>
          </a:p>
        </p:txBody>
      </p:sp>
    </p:spTree>
    <p:extLst>
      <p:ext uri="{BB962C8B-B14F-4D97-AF65-F5344CB8AC3E}">
        <p14:creationId xmlns:p14="http://schemas.microsoft.com/office/powerpoint/2010/main" val="39442769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4638" y="1108075"/>
            <a:ext cx="9845676" cy="55387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solidFill>
                  <a:prstClr val="black"/>
                </a:solidFill>
              </a:rPr>
              <a:pPr>
                <a:defRPr/>
              </a:pPr>
              <a:t>22</a:t>
            </a:fld>
            <a:endParaRPr lang="en-US" dirty="0">
              <a:solidFill>
                <a:prstClr val="black"/>
              </a:solidFill>
            </a:endParaRPr>
          </a:p>
        </p:txBody>
      </p:sp>
    </p:spTree>
    <p:extLst>
      <p:ext uri="{BB962C8B-B14F-4D97-AF65-F5344CB8AC3E}">
        <p14:creationId xmlns:p14="http://schemas.microsoft.com/office/powerpoint/2010/main" val="21640727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4638" y="1108075"/>
            <a:ext cx="9845676" cy="55387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solidFill>
                  <a:prstClr val="black"/>
                </a:solidFill>
              </a:rPr>
              <a:pPr>
                <a:defRPr/>
              </a:pPr>
              <a:t>23</a:t>
            </a:fld>
            <a:endParaRPr lang="en-US" dirty="0">
              <a:solidFill>
                <a:prstClr val="black"/>
              </a:solidFill>
            </a:endParaRPr>
          </a:p>
        </p:txBody>
      </p:sp>
    </p:spTree>
    <p:extLst>
      <p:ext uri="{BB962C8B-B14F-4D97-AF65-F5344CB8AC3E}">
        <p14:creationId xmlns:p14="http://schemas.microsoft.com/office/powerpoint/2010/main" val="21640727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4638" y="1108075"/>
            <a:ext cx="9845676" cy="55387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solidFill>
                  <a:prstClr val="black"/>
                </a:solidFill>
              </a:rPr>
              <a:pPr>
                <a:defRPr/>
              </a:pPr>
              <a:t>24</a:t>
            </a:fld>
            <a:endParaRPr lang="en-US" dirty="0">
              <a:solidFill>
                <a:prstClr val="black"/>
              </a:solidFill>
            </a:endParaRPr>
          </a:p>
        </p:txBody>
      </p:sp>
    </p:spTree>
    <p:extLst>
      <p:ext uri="{BB962C8B-B14F-4D97-AF65-F5344CB8AC3E}">
        <p14:creationId xmlns:p14="http://schemas.microsoft.com/office/powerpoint/2010/main" val="21640727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xfrm>
            <a:off x="-274638" y="1108075"/>
            <a:ext cx="9845676" cy="5538788"/>
          </a:xfrm>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1065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1096170" indent="-421603" eaLnBrk="0" hangingPunct="0">
              <a:defRPr>
                <a:solidFill>
                  <a:schemeClr val="tx1"/>
                </a:solidFill>
                <a:latin typeface="Arial" charset="0"/>
                <a:ea typeface="ＭＳ Ｐゴシック" pitchFamily="34" charset="-128"/>
              </a:defRPr>
            </a:lvl2pPr>
            <a:lvl3pPr marL="1686413" indent="-337284" eaLnBrk="0" hangingPunct="0">
              <a:defRPr>
                <a:solidFill>
                  <a:schemeClr val="tx1"/>
                </a:solidFill>
                <a:latin typeface="Arial" charset="0"/>
                <a:ea typeface="ＭＳ Ｐゴシック" pitchFamily="34" charset="-128"/>
              </a:defRPr>
            </a:lvl3pPr>
            <a:lvl4pPr marL="2360977" indent="-337284" eaLnBrk="0" hangingPunct="0">
              <a:defRPr>
                <a:solidFill>
                  <a:schemeClr val="tx1"/>
                </a:solidFill>
                <a:latin typeface="Arial" charset="0"/>
                <a:ea typeface="ＭＳ Ｐゴシック" pitchFamily="34" charset="-128"/>
              </a:defRPr>
            </a:lvl4pPr>
            <a:lvl5pPr marL="3035544" indent="-337284" eaLnBrk="0" hangingPunct="0">
              <a:defRPr>
                <a:solidFill>
                  <a:schemeClr val="tx1"/>
                </a:solidFill>
                <a:latin typeface="Arial" charset="0"/>
                <a:ea typeface="ＭＳ Ｐゴシック" pitchFamily="34" charset="-128"/>
              </a:defRPr>
            </a:lvl5pPr>
            <a:lvl6pPr marL="3710109" indent="-337284" eaLnBrk="0" fontAlgn="base" hangingPunct="0">
              <a:spcBef>
                <a:spcPct val="0"/>
              </a:spcBef>
              <a:spcAft>
                <a:spcPct val="0"/>
              </a:spcAft>
              <a:defRPr>
                <a:solidFill>
                  <a:schemeClr val="tx1"/>
                </a:solidFill>
                <a:latin typeface="Arial" charset="0"/>
                <a:ea typeface="ＭＳ Ｐゴシック" pitchFamily="34" charset="-128"/>
              </a:defRPr>
            </a:lvl6pPr>
            <a:lvl7pPr marL="4384673" indent="-337284" eaLnBrk="0" fontAlgn="base" hangingPunct="0">
              <a:spcBef>
                <a:spcPct val="0"/>
              </a:spcBef>
              <a:spcAft>
                <a:spcPct val="0"/>
              </a:spcAft>
              <a:defRPr>
                <a:solidFill>
                  <a:schemeClr val="tx1"/>
                </a:solidFill>
                <a:latin typeface="Arial" charset="0"/>
                <a:ea typeface="ＭＳ Ｐゴシック" pitchFamily="34" charset="-128"/>
              </a:defRPr>
            </a:lvl7pPr>
            <a:lvl8pPr marL="5059240" indent="-337284" eaLnBrk="0" fontAlgn="base" hangingPunct="0">
              <a:spcBef>
                <a:spcPct val="0"/>
              </a:spcBef>
              <a:spcAft>
                <a:spcPct val="0"/>
              </a:spcAft>
              <a:defRPr>
                <a:solidFill>
                  <a:schemeClr val="tx1"/>
                </a:solidFill>
                <a:latin typeface="Arial" charset="0"/>
                <a:ea typeface="ＭＳ Ｐゴシック" pitchFamily="34" charset="-128"/>
              </a:defRPr>
            </a:lvl8pPr>
            <a:lvl9pPr marL="5733802" indent="-337284"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a:pPr>
            <a:fld id="{BFF24A88-51A0-4D36-BB33-BE8FF32C773F}" type="slidenum">
              <a:rPr lang="en-US" smtClean="0">
                <a:solidFill>
                  <a:srgbClr val="000000"/>
                </a:solidFill>
              </a:rPr>
              <a:pPr eaLnBrk="1" hangingPunct="1">
                <a:defRPr/>
              </a:pPr>
              <a:t>25</a:t>
            </a:fld>
            <a:endParaRPr lang="en-US">
              <a:solidFill>
                <a:srgbClr val="000000"/>
              </a:solidFill>
            </a:endParaRPr>
          </a:p>
        </p:txBody>
      </p:sp>
    </p:spTree>
    <p:extLst>
      <p:ext uri="{BB962C8B-B14F-4D97-AF65-F5344CB8AC3E}">
        <p14:creationId xmlns:p14="http://schemas.microsoft.com/office/powerpoint/2010/main" val="39442769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0825" y="1128713"/>
            <a:ext cx="10021888" cy="5638800"/>
          </a:xfrm>
        </p:spPr>
      </p:sp>
      <p:sp>
        <p:nvSpPr>
          <p:cNvPr id="3" name="Notes Placeholder 2"/>
          <p:cNvSpPr>
            <a:spLocks noGrp="1"/>
          </p:cNvSpPr>
          <p:nvPr>
            <p:ph type="body" idx="1"/>
          </p:nvPr>
        </p:nvSpPr>
        <p:spPr/>
        <p:txBody>
          <a:bodyPr/>
          <a:lstStyle/>
          <a:p>
            <a:endParaRPr lang="en-US" dirty="0"/>
          </a:p>
        </p:txBody>
      </p:sp>
      <p:sp>
        <p:nvSpPr>
          <p:cNvPr id="5" name="Footer Placeholder 4"/>
          <p:cNvSpPr>
            <a:spLocks noGrp="1"/>
          </p:cNvSpPr>
          <p:nvPr>
            <p:ph type="ftr" sz="quarter" idx="11"/>
          </p:nvPr>
        </p:nvSpPr>
        <p:spPr/>
        <p:txBody>
          <a:bodyPr/>
          <a:lstStyle/>
          <a:p>
            <a:pPr>
              <a:defRPr/>
            </a:pPr>
            <a:r>
              <a:rPr lang="en-US">
                <a:solidFill>
                  <a:prstClr val="black"/>
                </a:solidFill>
              </a:rPr>
              <a:t>amr@ti.com</a:t>
            </a:r>
          </a:p>
        </p:txBody>
      </p:sp>
    </p:spTree>
    <p:extLst>
      <p:ext uri="{BB962C8B-B14F-4D97-AF65-F5344CB8AC3E}">
        <p14:creationId xmlns:p14="http://schemas.microsoft.com/office/powerpoint/2010/main" val="12588741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4638" y="1108075"/>
            <a:ext cx="9845676" cy="55387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5080698-7B0F-5D4A-9858-0F3A96D145F7}"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15783997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208712" cy="3492500"/>
          </a:xfrm>
        </p:spPr>
      </p:sp>
      <p:sp>
        <p:nvSpPr>
          <p:cNvPr id="3" name="Notes Placeholder 2"/>
          <p:cNvSpPr>
            <a:spLocks noGrp="1"/>
          </p:cNvSpPr>
          <p:nvPr>
            <p:ph type="body" idx="1"/>
          </p:nvPr>
        </p:nvSpPr>
        <p:spPr/>
        <p:txBody>
          <a:bodyPr/>
          <a:lstStyle/>
          <a:p>
            <a:r>
              <a:rPr lang="en-US" dirty="0"/>
              <a:t>TI classifies medical market into 5 different</a:t>
            </a:r>
            <a:r>
              <a:rPr lang="en-US" baseline="0" dirty="0"/>
              <a:t> categories: Imaging, Patient monitoring and diagnostics, Medical equipment, home healthcare and personal care and fitness. </a:t>
            </a:r>
          </a:p>
          <a:p>
            <a:r>
              <a:rPr lang="en-US" baseline="0" dirty="0"/>
              <a:t>Medical imaging consists of Ultrasound scanners, X-ray machines, MRI, CT, PET scanners. These are all big machines which has something to do with image of the patient. </a:t>
            </a:r>
          </a:p>
          <a:p>
            <a:r>
              <a:rPr lang="en-US" baseline="0" dirty="0"/>
              <a:t>Patient monitoring and diagnostics category takes care of all the vital sign sensing and monitoring.</a:t>
            </a:r>
          </a:p>
          <a:p>
            <a:r>
              <a:rPr lang="en-US" baseline="0" dirty="0"/>
              <a:t>If we consider patient monitoring category as a category which takes human vital signs as “Inputs”, then Medical </a:t>
            </a:r>
            <a:r>
              <a:rPr lang="en-US" baseline="0" dirty="0" err="1"/>
              <a:t>equipments</a:t>
            </a:r>
            <a:r>
              <a:rPr lang="en-US" baseline="0" dirty="0"/>
              <a:t> are mostly “Output devices” like ventilators, infusion pumps, anesthesia machines.</a:t>
            </a:r>
          </a:p>
          <a:p>
            <a:r>
              <a:rPr lang="en-US" baseline="0" dirty="0"/>
              <a:t>The home healthcare category takes care of devices which are mostly used at home like blood glucose monitors, CPAP machines, nebulizers, oxygen concentrators. </a:t>
            </a:r>
          </a:p>
          <a:p>
            <a:r>
              <a:rPr lang="en-US" baseline="0" dirty="0"/>
              <a:t>And lastly, Personal healthcare &amp; fitness category has devices for beauty and grooming, wearable fitness monitors, treadmills. </a:t>
            </a:r>
          </a:p>
          <a:p>
            <a:r>
              <a:rPr lang="en-US" baseline="0" dirty="0"/>
              <a:t>In this presentation, we will talk about the Patient monitoring and diagnostics category. </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0E69D59E-1D01-4EEE-B3D9-B58B22203E8C}" type="slidenum">
              <a:rPr lang="en-US" smtClean="0">
                <a:solidFill>
                  <a:prstClr val="black"/>
                </a:solidFill>
              </a:rPr>
              <a:pPr>
                <a:defRPr/>
              </a:pPr>
              <a:t>3</a:t>
            </a:fld>
            <a:endParaRPr lang="en-US">
              <a:solidFill>
                <a:prstClr val="black"/>
              </a:solidFill>
            </a:endParaRPr>
          </a:p>
        </p:txBody>
      </p:sp>
    </p:spTree>
    <p:extLst>
      <p:ext uri="{BB962C8B-B14F-4D97-AF65-F5344CB8AC3E}">
        <p14:creationId xmlns:p14="http://schemas.microsoft.com/office/powerpoint/2010/main" val="24575432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4638" y="1108075"/>
            <a:ext cx="9845676" cy="5538788"/>
          </a:xfrm>
        </p:spPr>
      </p:sp>
      <p:sp>
        <p:nvSpPr>
          <p:cNvPr id="3" name="Notes Placeholder 2"/>
          <p:cNvSpPr>
            <a:spLocks noGrp="1"/>
          </p:cNvSpPr>
          <p:nvPr>
            <p:ph type="body" idx="1"/>
          </p:nvPr>
        </p:nvSpPr>
        <p:spPr/>
        <p:txBody>
          <a:bodyPr/>
          <a:lstStyle/>
          <a:p>
            <a:r>
              <a:rPr lang="en-US" dirty="0"/>
              <a:t>The patient monitoring</a:t>
            </a:r>
            <a:r>
              <a:rPr lang="en-US" baseline="0" dirty="0"/>
              <a:t> is not new but the market is growing. For example, the growing elderly population drives the high demand of remote monitoring. In Europe, around 700 Billion Euros are being spent every year on chronic diseases. The advantage with remote monitoring enhances the quality of care, reduces overall healthcare cost while providing mobility advantage to the patient. </a:t>
            </a:r>
          </a:p>
          <a:p>
            <a:r>
              <a:rPr lang="en-US" baseline="0" dirty="0"/>
              <a:t>Wearable wireless medical technology enables accurate and reliable data in a small form factor. The challenges to tackle with wearable medical are: the battery life, the variety of vital signs and modalities and ship mode implementation.</a:t>
            </a:r>
          </a:p>
          <a:p>
            <a:r>
              <a:rPr lang="en-US" baseline="0" dirty="0"/>
              <a:t>Once the vital signs are monitored, captured and sent for processing. Artificial intelligence can be used for analysis. It can improve the decision making and early prevention of the diseases. </a:t>
            </a: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31</a:t>
            </a:fld>
            <a:endParaRPr lang="en-US" dirty="0"/>
          </a:p>
        </p:txBody>
      </p:sp>
    </p:spTree>
    <p:extLst>
      <p:ext uri="{BB962C8B-B14F-4D97-AF65-F5344CB8AC3E}">
        <p14:creationId xmlns:p14="http://schemas.microsoft.com/office/powerpoint/2010/main" val="27529745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4638" y="1108075"/>
            <a:ext cx="9845676" cy="5538788"/>
          </a:xfrm>
        </p:spPr>
      </p:sp>
      <p:sp>
        <p:nvSpPr>
          <p:cNvPr id="3" name="Notes Placeholder 2"/>
          <p:cNvSpPr>
            <a:spLocks noGrp="1"/>
          </p:cNvSpPr>
          <p:nvPr>
            <p:ph type="body" idx="1"/>
          </p:nvPr>
        </p:nvSpPr>
        <p:spPr/>
        <p:txBody>
          <a:bodyPr/>
          <a:lstStyle/>
          <a:p>
            <a:r>
              <a:rPr lang="en-US" dirty="0"/>
              <a:t>The patient monitoring</a:t>
            </a:r>
            <a:r>
              <a:rPr lang="en-US" baseline="0" dirty="0"/>
              <a:t> is not new but the market is growing. For example, the growing elderly population drives the high demand of remote monitoring. In Europe, around 700 Billion Euros are being spent every year on chronic diseases. The advantage with remote monitoring enhances the quality of care, reduces overall healthcare cost while providing mobility advantage to the patient. </a:t>
            </a:r>
          </a:p>
          <a:p>
            <a:r>
              <a:rPr lang="en-US" baseline="0" dirty="0"/>
              <a:t>Wearable wireless medical technology enables accurate and reliable data in a small form factor. The challenges to tackle with wearable medical are: the battery life, the variety of vital signs and modalities and ship mode implementation.</a:t>
            </a:r>
          </a:p>
          <a:p>
            <a:r>
              <a:rPr lang="en-US" baseline="0" dirty="0"/>
              <a:t>Once the vital signs are monitored, captured and sent for processing. Artificial intelligence can be used for analysis. It can improve the decision making and early prevention of the diseases. </a:t>
            </a: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32</a:t>
            </a:fld>
            <a:endParaRPr lang="en-US" dirty="0"/>
          </a:p>
        </p:txBody>
      </p:sp>
    </p:spTree>
    <p:extLst>
      <p:ext uri="{BB962C8B-B14F-4D97-AF65-F5344CB8AC3E}">
        <p14:creationId xmlns:p14="http://schemas.microsoft.com/office/powerpoint/2010/main" val="27529745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4638" y="1108075"/>
            <a:ext cx="9845676" cy="5538788"/>
          </a:xfrm>
        </p:spPr>
      </p:sp>
      <p:sp>
        <p:nvSpPr>
          <p:cNvPr id="3" name="Notes Placeholder 2"/>
          <p:cNvSpPr>
            <a:spLocks noGrp="1"/>
          </p:cNvSpPr>
          <p:nvPr>
            <p:ph type="body" idx="1"/>
          </p:nvPr>
        </p:nvSpPr>
        <p:spPr/>
        <p:txBody>
          <a:bodyPr/>
          <a:lstStyle/>
          <a:p>
            <a:r>
              <a:rPr lang="en-US" dirty="0"/>
              <a:t>The patient monitoring</a:t>
            </a:r>
            <a:r>
              <a:rPr lang="en-US" baseline="0" dirty="0"/>
              <a:t> is not new but the market is growing. For example, the growing elderly population drives the high demand of remote monitoring. In Europe, around 700 Billion Euros are being spent every year on chronic diseases. The advantage with remote monitoring enhances the quality of care, reduces overall healthcare cost while providing mobility advantage to the patient. </a:t>
            </a:r>
          </a:p>
          <a:p>
            <a:r>
              <a:rPr lang="en-US" baseline="0" dirty="0"/>
              <a:t>Wearable wireless medical technology enables accurate and reliable data in a small form factor. The challenges to tackle with wearable medical are: the battery life, the variety of vital signs and modalities and ship mode implementation.</a:t>
            </a:r>
          </a:p>
          <a:p>
            <a:r>
              <a:rPr lang="en-US" baseline="0" dirty="0"/>
              <a:t>Once the vital signs are monitored, captured and sent for processing. Artificial intelligence can be used for analysis. It can improve the decision making and early prevention of the diseases. </a:t>
            </a: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33</a:t>
            </a:fld>
            <a:endParaRPr lang="en-US" dirty="0"/>
          </a:p>
        </p:txBody>
      </p:sp>
    </p:spTree>
    <p:extLst>
      <p:ext uri="{BB962C8B-B14F-4D97-AF65-F5344CB8AC3E}">
        <p14:creationId xmlns:p14="http://schemas.microsoft.com/office/powerpoint/2010/main" val="27529745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4638" y="1108075"/>
            <a:ext cx="9845676" cy="5538788"/>
          </a:xfrm>
        </p:spPr>
      </p:sp>
      <p:sp>
        <p:nvSpPr>
          <p:cNvPr id="3" name="Notes Placeholder 2"/>
          <p:cNvSpPr>
            <a:spLocks noGrp="1"/>
          </p:cNvSpPr>
          <p:nvPr>
            <p:ph type="body" idx="1"/>
          </p:nvPr>
        </p:nvSpPr>
        <p:spPr/>
        <p:txBody>
          <a:bodyPr/>
          <a:lstStyle/>
          <a:p>
            <a:r>
              <a:rPr lang="en-US" dirty="0"/>
              <a:t>The patient monitoring</a:t>
            </a:r>
            <a:r>
              <a:rPr lang="en-US" baseline="0" dirty="0"/>
              <a:t> is not new but the market is growing. For example, the growing elderly population drives the high demand of remote monitoring. In Europe, around 700 Billion Euros are being spent every year on chronic diseases. The advantage with remote monitoring enhances the quality of care, reduces overall healthcare cost while providing mobility advantage to the patient. </a:t>
            </a:r>
          </a:p>
          <a:p>
            <a:r>
              <a:rPr lang="en-US" baseline="0" dirty="0"/>
              <a:t>Wearable wireless medical technology enables accurate and reliable data in a small form factor. The challenges to tackle with wearable medical are: the battery life, the variety of vital signs and modalities and ship mode implementation.</a:t>
            </a:r>
          </a:p>
          <a:p>
            <a:r>
              <a:rPr lang="en-US" baseline="0" dirty="0"/>
              <a:t>Once the vital signs are monitored, captured and sent for processing. Artificial intelligence can be used for analysis. It can improve the decision making and early prevention of the diseases. </a:t>
            </a: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34</a:t>
            </a:fld>
            <a:endParaRPr lang="en-US" dirty="0"/>
          </a:p>
        </p:txBody>
      </p:sp>
    </p:spTree>
    <p:extLst>
      <p:ext uri="{BB962C8B-B14F-4D97-AF65-F5344CB8AC3E}">
        <p14:creationId xmlns:p14="http://schemas.microsoft.com/office/powerpoint/2010/main" val="27529745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35</a:t>
            </a:fld>
            <a:endParaRPr lang="en-US"/>
          </a:p>
        </p:txBody>
      </p:sp>
    </p:spTree>
    <p:extLst>
      <p:ext uri="{BB962C8B-B14F-4D97-AF65-F5344CB8AC3E}">
        <p14:creationId xmlns:p14="http://schemas.microsoft.com/office/powerpoint/2010/main" val="30670832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37</a:t>
            </a:fld>
            <a:endParaRPr lang="en-US"/>
          </a:p>
        </p:txBody>
      </p:sp>
    </p:spTree>
    <p:extLst>
      <p:ext uri="{BB962C8B-B14F-4D97-AF65-F5344CB8AC3E}">
        <p14:creationId xmlns:p14="http://schemas.microsoft.com/office/powerpoint/2010/main" val="30985297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38</a:t>
            </a:fld>
            <a:endParaRPr lang="en-US"/>
          </a:p>
        </p:txBody>
      </p:sp>
    </p:spTree>
    <p:extLst>
      <p:ext uri="{BB962C8B-B14F-4D97-AF65-F5344CB8AC3E}">
        <p14:creationId xmlns:p14="http://schemas.microsoft.com/office/powerpoint/2010/main" val="10141998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F48113-F089-44A2-A315-CE455F90CCAF}" type="slidenum">
              <a:rPr lang="en-US" smtClean="0"/>
              <a:t>39</a:t>
            </a:fld>
            <a:endParaRPr lang="en-US"/>
          </a:p>
        </p:txBody>
      </p:sp>
    </p:spTree>
    <p:extLst>
      <p:ext uri="{BB962C8B-B14F-4D97-AF65-F5344CB8AC3E}">
        <p14:creationId xmlns:p14="http://schemas.microsoft.com/office/powerpoint/2010/main" val="17437624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41</a:t>
            </a:fld>
            <a:endParaRPr lang="en-US"/>
          </a:p>
        </p:txBody>
      </p:sp>
    </p:spTree>
    <p:extLst>
      <p:ext uri="{BB962C8B-B14F-4D97-AF65-F5344CB8AC3E}">
        <p14:creationId xmlns:p14="http://schemas.microsoft.com/office/powerpoint/2010/main" val="251239709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4638" y="1108075"/>
            <a:ext cx="9845676" cy="55387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42</a:t>
            </a:fld>
            <a:endParaRPr lang="en-US"/>
          </a:p>
        </p:txBody>
      </p:sp>
    </p:spTree>
    <p:extLst>
      <p:ext uri="{BB962C8B-B14F-4D97-AF65-F5344CB8AC3E}">
        <p14:creationId xmlns:p14="http://schemas.microsoft.com/office/powerpoint/2010/main" val="25123970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4638" y="1108075"/>
            <a:ext cx="9845676" cy="55387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solidFill>
                  <a:prstClr val="black"/>
                </a:solidFill>
              </a:rPr>
              <a:pPr>
                <a:defRPr/>
              </a:pPr>
              <a:t>5</a:t>
            </a:fld>
            <a:endParaRPr lang="en-US" dirty="0">
              <a:solidFill>
                <a:prstClr val="black"/>
              </a:solidFill>
            </a:endParaRPr>
          </a:p>
        </p:txBody>
      </p:sp>
    </p:spTree>
    <p:extLst>
      <p:ext uri="{BB962C8B-B14F-4D97-AF65-F5344CB8AC3E}">
        <p14:creationId xmlns:p14="http://schemas.microsoft.com/office/powerpoint/2010/main" val="39637876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43</a:t>
            </a:fld>
            <a:endParaRPr lang="en-US"/>
          </a:p>
        </p:txBody>
      </p:sp>
    </p:spTree>
    <p:extLst>
      <p:ext uri="{BB962C8B-B14F-4D97-AF65-F5344CB8AC3E}">
        <p14:creationId xmlns:p14="http://schemas.microsoft.com/office/powerpoint/2010/main" val="305843900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44</a:t>
            </a:fld>
            <a:endParaRPr lang="en-US"/>
          </a:p>
        </p:txBody>
      </p:sp>
    </p:spTree>
    <p:extLst>
      <p:ext uri="{BB962C8B-B14F-4D97-AF65-F5344CB8AC3E}">
        <p14:creationId xmlns:p14="http://schemas.microsoft.com/office/powerpoint/2010/main" val="24596956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45</a:t>
            </a:fld>
            <a:endParaRPr lang="en-US"/>
          </a:p>
        </p:txBody>
      </p:sp>
    </p:spTree>
    <p:extLst>
      <p:ext uri="{BB962C8B-B14F-4D97-AF65-F5344CB8AC3E}">
        <p14:creationId xmlns:p14="http://schemas.microsoft.com/office/powerpoint/2010/main" val="13467343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4638" y="1108075"/>
            <a:ext cx="9845676" cy="5538788"/>
          </a:xfrm>
        </p:spPr>
      </p:sp>
      <p:sp>
        <p:nvSpPr>
          <p:cNvPr id="3" name="Notes Placeholder 2"/>
          <p:cNvSpPr>
            <a:spLocks noGrp="1"/>
          </p:cNvSpPr>
          <p:nvPr>
            <p:ph type="body" idx="1"/>
          </p:nvPr>
        </p:nvSpPr>
        <p:spPr/>
        <p:txBody>
          <a:bodyPr/>
          <a:lstStyle/>
          <a:p>
            <a:pPr defTabSz="1300752">
              <a:defRPr/>
            </a:pPr>
            <a:r>
              <a:rPr lang="en-US" sz="1700" dirty="0"/>
              <a:t>Lastly, you can go and visit e2e.ti.com which is TI engineer to engineer community for all the technical queries. It has many questions answered already. </a:t>
            </a:r>
          </a:p>
          <a:p>
            <a:pPr defTabSz="1300752">
              <a:defRPr/>
            </a:pPr>
            <a:r>
              <a:rPr lang="en-US" sz="1400" dirty="0"/>
              <a:t>We hope that you enjoyed this webinar. Now we open up for the Q&amp;A. You can send your questions to </a:t>
            </a:r>
            <a:r>
              <a:rPr lang="en-US" sz="1400" dirty="0" err="1"/>
              <a:t>Sébastien</a:t>
            </a:r>
            <a:r>
              <a:rPr lang="en-US" sz="1400" dirty="0"/>
              <a:t> </a:t>
            </a:r>
            <a:r>
              <a:rPr lang="en-US" sz="1400" dirty="0" err="1"/>
              <a:t>Launay</a:t>
            </a:r>
            <a:r>
              <a:rPr lang="en-US" sz="1400" dirty="0"/>
              <a:t>.</a:t>
            </a:r>
          </a:p>
          <a:p>
            <a:pPr defTabSz="1300752">
              <a:defRPr/>
            </a:pPr>
            <a:endParaRPr lang="en-US" sz="1700" dirty="0"/>
          </a:p>
        </p:txBody>
      </p:sp>
      <p:sp>
        <p:nvSpPr>
          <p:cNvPr id="4" name="Slide Number Placeholder 3"/>
          <p:cNvSpPr>
            <a:spLocks noGrp="1"/>
          </p:cNvSpPr>
          <p:nvPr>
            <p:ph type="sldNum" sz="quarter" idx="10"/>
          </p:nvPr>
        </p:nvSpPr>
        <p:spPr/>
        <p:txBody>
          <a:bodyPr/>
          <a:lstStyle/>
          <a:p>
            <a:pPr>
              <a:defRPr/>
            </a:pPr>
            <a:fld id="{18F70B95-36C8-42F5-A355-AED1C7F0D370}" type="slidenum">
              <a:rPr lang="en-US" smtClean="0"/>
              <a:pPr>
                <a:defRPr/>
              </a:pPr>
              <a:t>46</a:t>
            </a:fld>
            <a:endParaRPr lang="en-US"/>
          </a:p>
        </p:txBody>
      </p:sp>
    </p:spTree>
    <p:extLst>
      <p:ext uri="{BB962C8B-B14F-4D97-AF65-F5344CB8AC3E}">
        <p14:creationId xmlns:p14="http://schemas.microsoft.com/office/powerpoint/2010/main" val="18884661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4638" y="1108075"/>
            <a:ext cx="9845676" cy="55387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64101A-7347-466C-9408-D7070D3C519C}"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37300688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4638" y="1108075"/>
            <a:ext cx="9845676" cy="5538788"/>
          </a:xfrm>
        </p:spPr>
      </p:sp>
      <p:sp>
        <p:nvSpPr>
          <p:cNvPr id="3" name="Notes Placeholder 2"/>
          <p:cNvSpPr>
            <a:spLocks noGrp="1"/>
          </p:cNvSpPr>
          <p:nvPr>
            <p:ph type="body" idx="1"/>
          </p:nvPr>
        </p:nvSpPr>
        <p:spPr/>
        <p:txBody>
          <a:bodyPr/>
          <a:lstStyle/>
          <a:p>
            <a:r>
              <a:rPr lang="en-US" dirty="0"/>
              <a:t>The patient monitoring</a:t>
            </a:r>
            <a:r>
              <a:rPr lang="en-US" baseline="0" dirty="0"/>
              <a:t> is not new but the market is growing. For example, the growing elderly population drives the high demand of remote monitoring. In Europe, around 700 Billion Euros are being spent every year on chronic diseases. The advantage with remote monitoring enhances the quality of care, reduces overall healthcare cost while providing mobility advantage to the patient. </a:t>
            </a:r>
          </a:p>
          <a:p>
            <a:r>
              <a:rPr lang="en-US" baseline="0" dirty="0"/>
              <a:t>Wearable wireless medical technology enables accurate and reliable data in a small form factor. The challenges to tackle with wearable medical are: the battery life, the variety of vital signs and modalities and ship mode implementation.</a:t>
            </a:r>
          </a:p>
          <a:p>
            <a:r>
              <a:rPr lang="en-US" baseline="0" dirty="0"/>
              <a:t>Once the vital signs are monitored, captured and sent for processing. Artificial intelligence can be used for analysis. It can improve the decision making and early prevention of the diseases. </a:t>
            </a: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solidFill>
                  <a:prstClr val="black"/>
                </a:solidFill>
              </a:rPr>
              <a:pPr>
                <a:defRPr/>
              </a:pPr>
              <a:t>7</a:t>
            </a:fld>
            <a:endParaRPr lang="en-US" dirty="0">
              <a:solidFill>
                <a:prstClr val="black"/>
              </a:solidFill>
            </a:endParaRPr>
          </a:p>
        </p:txBody>
      </p:sp>
    </p:spTree>
    <p:extLst>
      <p:ext uri="{BB962C8B-B14F-4D97-AF65-F5344CB8AC3E}">
        <p14:creationId xmlns:p14="http://schemas.microsoft.com/office/powerpoint/2010/main" val="27529745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4638" y="1108075"/>
            <a:ext cx="9845676" cy="5538788"/>
          </a:xfrm>
        </p:spPr>
      </p:sp>
      <p:sp>
        <p:nvSpPr>
          <p:cNvPr id="3" name="Notes Placeholder 2"/>
          <p:cNvSpPr>
            <a:spLocks noGrp="1"/>
          </p:cNvSpPr>
          <p:nvPr>
            <p:ph type="body" idx="1"/>
          </p:nvPr>
        </p:nvSpPr>
        <p:spPr/>
        <p:txBody>
          <a:bodyPr/>
          <a:lstStyle/>
          <a:p>
            <a:pPr defTabSz="1300752">
              <a:defRPr/>
            </a:pPr>
            <a:endParaRPr lang="en-US" baseline="0"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solidFill>
                  <a:prstClr val="black"/>
                </a:solidFill>
              </a:rPr>
              <a:pPr>
                <a:defRPr/>
              </a:pPr>
              <a:t>8</a:t>
            </a:fld>
            <a:endParaRPr lang="en-US" dirty="0">
              <a:solidFill>
                <a:prstClr val="black"/>
              </a:solidFill>
            </a:endParaRPr>
          </a:p>
        </p:txBody>
      </p:sp>
    </p:spTree>
    <p:extLst>
      <p:ext uri="{BB962C8B-B14F-4D97-AF65-F5344CB8AC3E}">
        <p14:creationId xmlns:p14="http://schemas.microsoft.com/office/powerpoint/2010/main" val="18416472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4638" y="1108075"/>
            <a:ext cx="9845676" cy="55387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solidFill>
                  <a:prstClr val="black"/>
                </a:solidFill>
              </a:rPr>
              <a:pPr>
                <a:defRPr/>
              </a:pPr>
              <a:t>9</a:t>
            </a:fld>
            <a:endParaRPr lang="en-US">
              <a:solidFill>
                <a:prstClr val="black"/>
              </a:solidFill>
            </a:endParaRPr>
          </a:p>
        </p:txBody>
      </p:sp>
    </p:spTree>
    <p:extLst>
      <p:ext uri="{BB962C8B-B14F-4D97-AF65-F5344CB8AC3E}">
        <p14:creationId xmlns:p14="http://schemas.microsoft.com/office/powerpoint/2010/main" val="37317833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4638" y="1108075"/>
            <a:ext cx="9845676" cy="5538788"/>
          </a:xfrm>
        </p:spPr>
      </p:sp>
      <p:sp>
        <p:nvSpPr>
          <p:cNvPr id="3" name="Notes Placeholder 2"/>
          <p:cNvSpPr>
            <a:spLocks noGrp="1"/>
          </p:cNvSpPr>
          <p:nvPr>
            <p:ph type="body" idx="1"/>
          </p:nvPr>
        </p:nvSpPr>
        <p:spPr/>
        <p:txBody>
          <a:bodyPr/>
          <a:lstStyle/>
          <a:p>
            <a:r>
              <a:rPr lang="en-US" dirty="0"/>
              <a:t>A</a:t>
            </a:r>
            <a:r>
              <a:rPr lang="en-US" baseline="0" dirty="0"/>
              <a:t> “lead” in ECG is the voltage difference between two points on the body. For most leads, each point is measured by an independent electrode, though some use a calculated average as the second point (but more on this shortly). You can think of different leads as different “viewing angles” that provide unique information about the heart’s electrical activity. </a:t>
            </a:r>
          </a:p>
          <a:p>
            <a:endParaRPr lang="en-US" baseline="0" dirty="0"/>
          </a:p>
          <a:p>
            <a:r>
              <a:rPr lang="en-US" baseline="0" dirty="0"/>
              <a:t>The number of leads in an ECG system can vary widely. Simpler ECG systems generally use no more than the first two or three primary leads. This is typical in consumer applications and small, portable ECG equipment meant for basic diagnostic purposes. On the other hand, high-quality diagnostic systems are more complex and may use up to 15 different leads! The more “viewing angles” included in the ECG, the more diagnostic information the physician can gather about the patient’s heart health. </a:t>
            </a:r>
          </a:p>
          <a:p>
            <a:endParaRPr lang="en-US" dirty="0"/>
          </a:p>
          <a:p>
            <a:r>
              <a:rPr lang="en-US" dirty="0"/>
              <a:t>This table summarizes what</a:t>
            </a:r>
            <a:r>
              <a:rPr lang="en-US" baseline="0" dirty="0"/>
              <a:t> leads you measure for single-lead, three-lead, six-lead, and 12-lead ECG, which are the most common configurations. Also shown is how many ADC channels are required to measure each one. </a:t>
            </a:r>
          </a:p>
          <a:p>
            <a:endParaRPr lang="en-US" baseline="0" dirty="0"/>
          </a:p>
          <a:p>
            <a:r>
              <a:rPr lang="en-US" baseline="0" dirty="0"/>
              <a:t>Single-lead ECG is typically measured using Lead I, which uses the two electrodes placed on the arms. </a:t>
            </a:r>
          </a:p>
          <a:p>
            <a:endParaRPr lang="en-US" baseline="0" dirty="0"/>
          </a:p>
          <a:p>
            <a:r>
              <a:rPr lang="en-US" baseline="0" dirty="0"/>
              <a:t>Three lead ECG measures all the limb leads, but only two ADC channels are required since you can calculate the third from the first two. </a:t>
            </a:r>
          </a:p>
          <a:p>
            <a:endParaRPr lang="en-US" baseline="0" dirty="0"/>
          </a:p>
          <a:p>
            <a:r>
              <a:rPr lang="en-US" baseline="0" dirty="0"/>
              <a:t>Six-lead ECG refers to the limb and augmented leads, but still only requires two ADC channels since all the other ECG leads can be calculated from two limb leads. </a:t>
            </a:r>
          </a:p>
          <a:p>
            <a:endParaRPr lang="en-US" baseline="0" dirty="0"/>
          </a:p>
          <a:p>
            <a:r>
              <a:rPr lang="en-US" baseline="0" dirty="0"/>
              <a:t>Finally, 12-lead ECG refers to measuring the limb, augmented and chest leads, but requires only 8 ECG channels since 2 are required for the limb and augmented leads and then 6 are required to measure V1 through V6.</a:t>
            </a: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solidFill>
                  <a:prstClr val="black"/>
                </a:solidFill>
              </a:rPr>
              <a:pPr>
                <a:defRPr/>
              </a:pPr>
              <a:t>10</a:t>
            </a:fld>
            <a:endParaRPr lang="en-US" dirty="0">
              <a:solidFill>
                <a:prstClr val="black"/>
              </a:solidFill>
            </a:endParaRPr>
          </a:p>
        </p:txBody>
      </p:sp>
    </p:spTree>
    <p:extLst>
      <p:ext uri="{BB962C8B-B14F-4D97-AF65-F5344CB8AC3E}">
        <p14:creationId xmlns:p14="http://schemas.microsoft.com/office/powerpoint/2010/main" val="15727493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4638" y="1108075"/>
            <a:ext cx="9845676" cy="55387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solidFill>
                  <a:prstClr val="black"/>
                </a:solidFill>
              </a:rPr>
              <a:pPr>
                <a:defRPr/>
              </a:pPr>
              <a:t>11</a:t>
            </a:fld>
            <a:endParaRPr lang="en-US">
              <a:solidFill>
                <a:prstClr val="black"/>
              </a:solidFill>
            </a:endParaRPr>
          </a:p>
        </p:txBody>
      </p:sp>
    </p:spTree>
    <p:extLst>
      <p:ext uri="{BB962C8B-B14F-4D97-AF65-F5344CB8AC3E}">
        <p14:creationId xmlns:p14="http://schemas.microsoft.com/office/powerpoint/2010/main" val="6597200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42900" y="1457331"/>
            <a:ext cx="8458200" cy="1102519"/>
          </a:xfrm>
        </p:spPr>
        <p:txBody>
          <a:bodyPr/>
          <a:lstStyle>
            <a:lvl1pPr>
              <a:defRPr sz="3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6642100" y="4529137"/>
            <a:ext cx="2133600" cy="154782"/>
          </a:xfrm>
        </p:spPr>
        <p:txBody>
          <a:bodyPr/>
          <a:lstStyle>
            <a:lvl1pPr>
              <a:defRPr/>
            </a:lvl1pPr>
          </a:lstStyle>
          <a:p>
            <a:pPr>
              <a:defRPr/>
            </a:pPr>
            <a:fld id="{03BA23CF-AA30-4A18-B744-605C3E9DBF07}"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7"/>
            <a:ext cx="7772400" cy="1021557"/>
          </a:xfrm>
        </p:spPr>
        <p:txBody>
          <a:bodyPr anchor="t"/>
          <a:lstStyle>
            <a:lvl1pPr algn="l">
              <a:defRPr sz="3300" b="1" cap="all">
                <a:solidFill>
                  <a:schemeClr val="tx2"/>
                </a:solidFill>
              </a:defRPr>
            </a:lvl1pPr>
          </a:lstStyle>
          <a:p>
            <a:r>
              <a:rPr lang="en-US" dirty="0"/>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700"/>
            </a:lvl1pPr>
            <a:lvl2pPr marL="380895" indent="0">
              <a:buNone/>
              <a:defRPr sz="1500"/>
            </a:lvl2pPr>
            <a:lvl3pPr marL="761790" indent="0">
              <a:buNone/>
              <a:defRPr sz="1300"/>
            </a:lvl3pPr>
            <a:lvl4pPr marL="1142683" indent="0">
              <a:buNone/>
              <a:defRPr sz="1200"/>
            </a:lvl4pPr>
            <a:lvl5pPr marL="1523573" indent="0">
              <a:buNone/>
              <a:defRPr sz="1200"/>
            </a:lvl5pPr>
            <a:lvl6pPr marL="1904467" indent="0">
              <a:buNone/>
              <a:defRPr sz="1200"/>
            </a:lvl6pPr>
            <a:lvl7pPr marL="2285362" indent="0">
              <a:buNone/>
              <a:defRPr sz="1200"/>
            </a:lvl7pPr>
            <a:lvl8pPr marL="2666253" indent="0">
              <a:buNone/>
              <a:defRPr sz="1200"/>
            </a:lvl8pPr>
            <a:lvl9pPr marL="3047146" indent="0">
              <a:buNone/>
              <a:defRPr sz="1200"/>
            </a:lvl9pPr>
          </a:lstStyle>
          <a:p>
            <a:pPr lvl="0"/>
            <a:r>
              <a:rPr lang="en-US"/>
              <a:t>Click to edit Master text styles</a:t>
            </a:r>
          </a:p>
        </p:txBody>
      </p:sp>
      <p:sp>
        <p:nvSpPr>
          <p:cNvPr id="4" name="Rectangle 6"/>
          <p:cNvSpPr>
            <a:spLocks noGrp="1" noChangeArrowheads="1"/>
          </p:cNvSpPr>
          <p:nvPr>
            <p:ph type="sldNum" sz="quarter" idx="10"/>
          </p:nvPr>
        </p:nvSpPr>
        <p:spPr>
          <a:xfrm>
            <a:off x="6638925" y="4537472"/>
            <a:ext cx="2133600" cy="154782"/>
          </a:xfrm>
          <a:ln/>
        </p:spPr>
        <p:txBody>
          <a:bodyPr/>
          <a:lstStyle>
            <a:lvl1pPr>
              <a:defRPr/>
            </a:lvl1pPr>
          </a:lstStyle>
          <a:p>
            <a:pPr>
              <a:defRPr/>
            </a:pPr>
            <a:fld id="{4E6118DC-F0C3-4C61-9EEA-2C495CD04587}"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Content Placeholder 2"/>
          <p:cNvSpPr>
            <a:spLocks noGrp="1"/>
          </p:cNvSpPr>
          <p:nvPr>
            <p:ph sz="half" idx="1"/>
          </p:nvPr>
        </p:nvSpPr>
        <p:spPr>
          <a:xfrm>
            <a:off x="333375" y="889398"/>
            <a:ext cx="4157663" cy="3519488"/>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500" smtClean="0">
                <a:solidFill>
                  <a:schemeClr val="tx1"/>
                </a:solidFill>
                <a:latin typeface="+mn-lt"/>
                <a:ea typeface="+mn-ea"/>
                <a:cs typeface="+mn-cs"/>
              </a:defRPr>
            </a:lvl2pPr>
            <a:lvl3pPr algn="l" rtl="0" eaLnBrk="0" fontAlgn="base" hangingPunct="0">
              <a:spcAft>
                <a:spcPct val="0"/>
              </a:spcAft>
              <a:defRPr lang="en-US" sz="1500" smtClean="0">
                <a:solidFill>
                  <a:schemeClr val="tx1"/>
                </a:solidFill>
                <a:latin typeface="+mn-lt"/>
                <a:ea typeface="+mn-ea"/>
                <a:cs typeface="+mn-cs"/>
              </a:defRPr>
            </a:lvl3pPr>
            <a:lvl4pPr algn="l" rtl="0" eaLnBrk="0" fontAlgn="base" hangingPunct="0">
              <a:spcAft>
                <a:spcPct val="0"/>
              </a:spcAft>
              <a:defRPr lang="en-US" sz="1500" smtClean="0">
                <a:solidFill>
                  <a:schemeClr val="tx1"/>
                </a:solidFill>
                <a:latin typeface="+mn-lt"/>
                <a:ea typeface="+mn-ea"/>
                <a:cs typeface="+mn-cs"/>
              </a:defRPr>
            </a:lvl4pPr>
            <a:lvl5pPr algn="l" rtl="0" eaLnBrk="0" fontAlgn="base" hangingPunct="0">
              <a:spcAft>
                <a:spcPct val="0"/>
              </a:spcAft>
              <a:defRPr lang="en-US" sz="1700">
                <a:solidFill>
                  <a:schemeClr val="tx1"/>
                </a:solidFill>
                <a:latin typeface="+mn-lt"/>
                <a:ea typeface="+mn-ea"/>
                <a:cs typeface="+mn-cs"/>
              </a:defRPr>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3438" y="889398"/>
            <a:ext cx="4157662" cy="3519488"/>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500" smtClean="0">
                <a:solidFill>
                  <a:schemeClr val="tx1"/>
                </a:solidFill>
                <a:latin typeface="+mn-lt"/>
                <a:ea typeface="+mn-ea"/>
                <a:cs typeface="+mn-cs"/>
              </a:defRPr>
            </a:lvl2pPr>
            <a:lvl3pPr algn="l" rtl="0" eaLnBrk="0" fontAlgn="base" hangingPunct="0">
              <a:spcAft>
                <a:spcPct val="0"/>
              </a:spcAft>
              <a:defRPr lang="en-US" sz="1500" smtClean="0">
                <a:solidFill>
                  <a:schemeClr val="tx1"/>
                </a:solidFill>
                <a:latin typeface="+mn-lt"/>
                <a:ea typeface="+mn-ea"/>
                <a:cs typeface="+mn-cs"/>
              </a:defRPr>
            </a:lvl3pPr>
            <a:lvl4pPr algn="l" rtl="0" eaLnBrk="0" fontAlgn="base" hangingPunct="0">
              <a:spcAft>
                <a:spcPct val="0"/>
              </a:spcAft>
              <a:defRPr lang="en-US" sz="1500" smtClean="0">
                <a:solidFill>
                  <a:schemeClr val="tx1"/>
                </a:solidFill>
                <a:latin typeface="+mn-lt"/>
                <a:ea typeface="+mn-ea"/>
                <a:cs typeface="+mn-cs"/>
              </a:defRPr>
            </a:lvl4pPr>
            <a:lvl5pPr algn="l" rtl="0" eaLnBrk="0" fontAlgn="base" hangingPunct="0">
              <a:spcAft>
                <a:spcPct val="0"/>
              </a:spcAft>
              <a:defRPr lang="en-US" sz="1500">
                <a:solidFill>
                  <a:schemeClr val="tx1"/>
                </a:solidFill>
                <a:latin typeface="+mn-lt"/>
                <a:ea typeface="+mn-ea"/>
                <a:cs typeface="+mn-cs"/>
              </a:defRPr>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6"/>
          <p:cNvSpPr>
            <a:spLocks noGrp="1" noChangeArrowheads="1"/>
          </p:cNvSpPr>
          <p:nvPr>
            <p:ph type="sldNum" sz="quarter" idx="10"/>
          </p:nvPr>
        </p:nvSpPr>
        <p:spPr>
          <a:ln/>
        </p:spPr>
        <p:txBody>
          <a:bodyPr/>
          <a:lstStyle>
            <a:lvl1pPr>
              <a:defRPr/>
            </a:lvl1pPr>
          </a:lstStyle>
          <a:p>
            <a:pPr>
              <a:defRPr/>
            </a:pPr>
            <a:fld id="{B53548F6-AAA9-4A8D-A869-511B3DFE3256}"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p:spPr>
        <p:txBody>
          <a:bodyPr/>
          <a:lstStyle>
            <a:lvl1pPr>
              <a:defRPr>
                <a:solidFill>
                  <a:schemeClr val="tx2"/>
                </a:solidFill>
              </a:defRPr>
            </a:lvl1pPr>
          </a:lstStyle>
          <a:p>
            <a:r>
              <a:rPr lang="en-US" dirty="0"/>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000" b="1"/>
            </a:lvl1pPr>
            <a:lvl2pPr marL="380895" indent="0">
              <a:buNone/>
              <a:defRPr sz="1700" b="1"/>
            </a:lvl2pPr>
            <a:lvl3pPr marL="761790" indent="0">
              <a:buNone/>
              <a:defRPr sz="1500" b="1"/>
            </a:lvl3pPr>
            <a:lvl4pPr marL="1142683" indent="0">
              <a:buNone/>
              <a:defRPr sz="1300" b="1"/>
            </a:lvl4pPr>
            <a:lvl5pPr marL="1523573" indent="0">
              <a:buNone/>
              <a:defRPr sz="1300" b="1"/>
            </a:lvl5pPr>
            <a:lvl6pPr marL="1904467" indent="0">
              <a:buNone/>
              <a:defRPr sz="1300" b="1"/>
            </a:lvl6pPr>
            <a:lvl7pPr marL="2285362" indent="0">
              <a:buNone/>
              <a:defRPr sz="1300" b="1"/>
            </a:lvl7pPr>
            <a:lvl8pPr marL="2666253" indent="0">
              <a:buNone/>
              <a:defRPr sz="1300" b="1"/>
            </a:lvl8pPr>
            <a:lvl9pPr marL="3047146" indent="0">
              <a:buNone/>
              <a:defRPr sz="1300" b="1"/>
            </a:lvl9pPr>
          </a:lstStyle>
          <a:p>
            <a:pPr lvl="0"/>
            <a:r>
              <a:rPr lang="en-US"/>
              <a:t>Click to edit Master text styles</a:t>
            </a:r>
          </a:p>
        </p:txBody>
      </p:sp>
      <p:sp>
        <p:nvSpPr>
          <p:cNvPr id="4" name="Content Placeholder 3"/>
          <p:cNvSpPr>
            <a:spLocks noGrp="1"/>
          </p:cNvSpPr>
          <p:nvPr>
            <p:ph sz="half" idx="2"/>
          </p:nvPr>
        </p:nvSpPr>
        <p:spPr>
          <a:xfrm>
            <a:off x="457200" y="1631157"/>
            <a:ext cx="4040188" cy="2963466"/>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700" smtClean="0">
                <a:solidFill>
                  <a:schemeClr val="tx1"/>
                </a:solidFill>
                <a:latin typeface="+mn-lt"/>
                <a:ea typeface="+mn-ea"/>
                <a:cs typeface="+mn-cs"/>
              </a:defRPr>
            </a:lvl2pPr>
            <a:lvl3pPr algn="l" rtl="0" eaLnBrk="0" fontAlgn="base" hangingPunct="0">
              <a:spcAft>
                <a:spcPct val="0"/>
              </a:spcAft>
              <a:defRPr lang="en-US" sz="1700" smtClean="0">
                <a:solidFill>
                  <a:schemeClr val="tx1"/>
                </a:solidFill>
                <a:latin typeface="+mn-lt"/>
                <a:ea typeface="+mn-ea"/>
                <a:cs typeface="+mn-cs"/>
              </a:defRPr>
            </a:lvl3pPr>
            <a:lvl4pPr algn="l" rtl="0" eaLnBrk="0" fontAlgn="base" hangingPunct="0">
              <a:spcAft>
                <a:spcPct val="0"/>
              </a:spcAft>
              <a:defRPr lang="en-US" sz="1700" smtClean="0">
                <a:solidFill>
                  <a:schemeClr val="tx1"/>
                </a:solidFill>
                <a:latin typeface="+mn-lt"/>
                <a:ea typeface="+mn-ea"/>
                <a:cs typeface="+mn-cs"/>
              </a:defRPr>
            </a:lvl4pPr>
            <a:lvl5pPr algn="l" rtl="0" eaLnBrk="0" fontAlgn="base" hangingPunct="0">
              <a:spcAft>
                <a:spcPct val="0"/>
              </a:spcAft>
              <a:defRPr lang="en-US" sz="1700">
                <a:solidFill>
                  <a:schemeClr val="tx1"/>
                </a:solidFill>
                <a:latin typeface="+mn-lt"/>
                <a:ea typeface="+mn-ea"/>
                <a:cs typeface="+mn-cs"/>
              </a:defRPr>
            </a:lvl5pPr>
            <a:lvl6pPr>
              <a:defRPr sz="1300"/>
            </a:lvl6pPr>
            <a:lvl7pPr>
              <a:defRPr sz="1300"/>
            </a:lvl7pPr>
            <a:lvl8pPr>
              <a:defRPr sz="1300"/>
            </a:lvl8pPr>
            <a:lvl9pPr>
              <a:defRPr sz="1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2000" b="1"/>
            </a:lvl1pPr>
            <a:lvl2pPr marL="380895" indent="0">
              <a:buNone/>
              <a:defRPr sz="1700" b="1"/>
            </a:lvl2pPr>
            <a:lvl3pPr marL="761790" indent="0">
              <a:buNone/>
              <a:defRPr sz="1500" b="1"/>
            </a:lvl3pPr>
            <a:lvl4pPr marL="1142683" indent="0">
              <a:buNone/>
              <a:defRPr sz="1300" b="1"/>
            </a:lvl4pPr>
            <a:lvl5pPr marL="1523573" indent="0">
              <a:buNone/>
              <a:defRPr sz="1300" b="1"/>
            </a:lvl5pPr>
            <a:lvl6pPr marL="1904467" indent="0">
              <a:buNone/>
              <a:defRPr sz="1300" b="1"/>
            </a:lvl6pPr>
            <a:lvl7pPr marL="2285362" indent="0">
              <a:buNone/>
              <a:defRPr sz="1300" b="1"/>
            </a:lvl7pPr>
            <a:lvl8pPr marL="2666253" indent="0">
              <a:buNone/>
              <a:defRPr sz="1300" b="1"/>
            </a:lvl8pPr>
            <a:lvl9pPr marL="3047146" indent="0">
              <a:buNone/>
              <a:defRPr sz="1300" b="1"/>
            </a:lvl9pPr>
          </a:lstStyle>
          <a:p>
            <a:pPr lvl="0"/>
            <a:r>
              <a:rPr lang="en-US"/>
              <a:t>Click to edit Master text styles</a:t>
            </a:r>
          </a:p>
        </p:txBody>
      </p:sp>
      <p:sp>
        <p:nvSpPr>
          <p:cNvPr id="6" name="Content Placeholder 5"/>
          <p:cNvSpPr>
            <a:spLocks noGrp="1"/>
          </p:cNvSpPr>
          <p:nvPr>
            <p:ph sz="quarter" idx="4"/>
          </p:nvPr>
        </p:nvSpPr>
        <p:spPr>
          <a:xfrm>
            <a:off x="4645028" y="1631157"/>
            <a:ext cx="4041775" cy="2963466"/>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700" smtClean="0">
                <a:solidFill>
                  <a:schemeClr val="tx1"/>
                </a:solidFill>
                <a:latin typeface="+mn-lt"/>
                <a:ea typeface="+mn-ea"/>
                <a:cs typeface="+mn-cs"/>
              </a:defRPr>
            </a:lvl2pPr>
            <a:lvl3pPr algn="l" rtl="0" eaLnBrk="0" fontAlgn="base" hangingPunct="0">
              <a:spcAft>
                <a:spcPct val="0"/>
              </a:spcAft>
              <a:defRPr lang="en-US" sz="1700" smtClean="0">
                <a:solidFill>
                  <a:schemeClr val="tx1"/>
                </a:solidFill>
                <a:latin typeface="+mn-lt"/>
                <a:ea typeface="+mn-ea"/>
                <a:cs typeface="+mn-cs"/>
              </a:defRPr>
            </a:lvl3pPr>
            <a:lvl4pPr algn="l" rtl="0" eaLnBrk="0" fontAlgn="base" hangingPunct="0">
              <a:spcAft>
                <a:spcPct val="0"/>
              </a:spcAft>
              <a:defRPr lang="en-US" sz="1700" smtClean="0">
                <a:solidFill>
                  <a:schemeClr val="tx1"/>
                </a:solidFill>
                <a:latin typeface="+mn-lt"/>
                <a:ea typeface="+mn-ea"/>
                <a:cs typeface="+mn-cs"/>
              </a:defRPr>
            </a:lvl4pPr>
            <a:lvl5pPr algn="l" rtl="0" eaLnBrk="0" fontAlgn="base" hangingPunct="0">
              <a:spcAft>
                <a:spcPct val="0"/>
              </a:spcAft>
              <a:defRPr lang="en-US" sz="1700">
                <a:solidFill>
                  <a:schemeClr val="tx1"/>
                </a:solidFill>
                <a:latin typeface="+mn-lt"/>
                <a:ea typeface="+mn-ea"/>
                <a:cs typeface="+mn-cs"/>
              </a:defRPr>
            </a:lvl5pPr>
            <a:lvl6pPr>
              <a:defRPr sz="1300"/>
            </a:lvl6pPr>
            <a:lvl7pPr>
              <a:defRPr sz="1300"/>
            </a:lvl7pPr>
            <a:lvl8pPr>
              <a:defRPr sz="1300"/>
            </a:lvl8pPr>
            <a:lvl9pPr>
              <a:defRPr sz="1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a:spLocks noGrp="1" noChangeArrowheads="1"/>
          </p:cNvSpPr>
          <p:nvPr>
            <p:ph type="sldNum" sz="quarter" idx="10"/>
          </p:nvPr>
        </p:nvSpPr>
        <p:spPr>
          <a:ln/>
        </p:spPr>
        <p:txBody>
          <a:bodyPr/>
          <a:lstStyle>
            <a:lvl1pPr>
              <a:defRPr/>
            </a:lvl1pPr>
          </a:lstStyle>
          <a:p>
            <a:pPr>
              <a:defRPr/>
            </a:pPr>
            <a:fld id="{204C35C9-3222-4444-B33E-8AB075BE83C6}"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Rectangle 6"/>
          <p:cNvSpPr>
            <a:spLocks noGrp="1" noChangeArrowheads="1"/>
          </p:cNvSpPr>
          <p:nvPr>
            <p:ph type="sldNum" sz="quarter" idx="10"/>
          </p:nvPr>
        </p:nvSpPr>
        <p:spPr>
          <a:ln/>
        </p:spPr>
        <p:txBody>
          <a:bodyPr/>
          <a:lstStyle>
            <a:lvl1pPr>
              <a:defRPr/>
            </a:lvl1pPr>
          </a:lstStyle>
          <a:p>
            <a:pPr>
              <a:defRPr/>
            </a:pPr>
            <a:fld id="{D4C52F08-588C-488E-A5AB-DF69250DE862}"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ED430B41-3034-4777-B6DE-71856D985697}"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8"/>
          </a:xfrm>
        </p:spPr>
        <p:txBody>
          <a:bodyPr anchor="b"/>
          <a:lstStyle>
            <a:lvl1pPr algn="l">
              <a:defRPr sz="2700" b="1">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3575050" y="204788"/>
            <a:ext cx="5111750" cy="4389835"/>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500" smtClean="0">
                <a:solidFill>
                  <a:schemeClr val="tx1"/>
                </a:solidFill>
                <a:latin typeface="+mn-lt"/>
                <a:ea typeface="+mn-ea"/>
                <a:cs typeface="+mn-cs"/>
              </a:defRPr>
            </a:lvl2pPr>
            <a:lvl3pPr algn="l" rtl="0" eaLnBrk="0" fontAlgn="base" hangingPunct="0">
              <a:spcAft>
                <a:spcPct val="0"/>
              </a:spcAft>
              <a:defRPr lang="en-US" sz="1500" smtClean="0">
                <a:solidFill>
                  <a:schemeClr val="tx1"/>
                </a:solidFill>
                <a:latin typeface="+mn-lt"/>
                <a:ea typeface="+mn-ea"/>
                <a:cs typeface="+mn-cs"/>
              </a:defRPr>
            </a:lvl3pPr>
            <a:lvl4pPr algn="l" rtl="0" eaLnBrk="0" fontAlgn="base" hangingPunct="0">
              <a:spcAft>
                <a:spcPct val="0"/>
              </a:spcAft>
              <a:defRPr lang="en-US" sz="1500" smtClean="0">
                <a:solidFill>
                  <a:schemeClr val="tx1"/>
                </a:solidFill>
                <a:latin typeface="+mn-lt"/>
                <a:ea typeface="+mn-ea"/>
                <a:cs typeface="+mn-cs"/>
              </a:defRPr>
            </a:lvl4pPr>
            <a:lvl5pPr algn="l" rtl="0" eaLnBrk="0" fontAlgn="base" hangingPunct="0">
              <a:spcAft>
                <a:spcPct val="0"/>
              </a:spcAft>
              <a:defRPr lang="en-US" sz="1500">
                <a:solidFill>
                  <a:schemeClr val="tx1"/>
                </a:solidFill>
                <a:latin typeface="+mn-lt"/>
                <a:ea typeface="+mn-ea"/>
                <a:cs typeface="+mn-cs"/>
              </a:defRPr>
            </a:lvl5pPr>
            <a:lvl6pPr>
              <a:defRPr sz="1700"/>
            </a:lvl6pPr>
            <a:lvl7pPr>
              <a:defRPr sz="1700"/>
            </a:lvl7pPr>
            <a:lvl8pPr>
              <a:defRPr sz="1700"/>
            </a:lvl8pPr>
            <a:lvl9pPr>
              <a:defRPr sz="17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076325"/>
            <a:ext cx="3008313" cy="3518298"/>
          </a:xfrm>
        </p:spPr>
        <p:txBody>
          <a:bodyPr/>
          <a:lstStyle>
            <a:lvl1pPr marL="0" indent="0">
              <a:buNone/>
              <a:defRPr sz="1700"/>
            </a:lvl1pPr>
            <a:lvl2pPr marL="380895" indent="0">
              <a:buNone/>
              <a:defRPr sz="1000"/>
            </a:lvl2pPr>
            <a:lvl3pPr marL="761790" indent="0">
              <a:buNone/>
              <a:defRPr sz="800"/>
            </a:lvl3pPr>
            <a:lvl4pPr marL="1142683" indent="0">
              <a:buNone/>
              <a:defRPr sz="700"/>
            </a:lvl4pPr>
            <a:lvl5pPr marL="1523573" indent="0">
              <a:buNone/>
              <a:defRPr sz="700"/>
            </a:lvl5pPr>
            <a:lvl6pPr marL="1904467" indent="0">
              <a:buNone/>
              <a:defRPr sz="700"/>
            </a:lvl6pPr>
            <a:lvl7pPr marL="2285362" indent="0">
              <a:buNone/>
              <a:defRPr sz="700"/>
            </a:lvl7pPr>
            <a:lvl8pPr marL="2666253" indent="0">
              <a:buNone/>
              <a:defRPr sz="700"/>
            </a:lvl8pPr>
            <a:lvl9pPr marL="3047146" indent="0">
              <a:buNone/>
              <a:defRPr sz="700"/>
            </a:lvl9pPr>
          </a:lstStyle>
          <a:p>
            <a:pPr lvl="0"/>
            <a:r>
              <a:rPr lang="en-US" dirty="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D9B97EEC-B5BC-42C5-B73F-31CC660D4D8A}"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3"/>
          </a:xfrm>
        </p:spPr>
        <p:txBody>
          <a:bodyPr anchor="b"/>
          <a:lstStyle>
            <a:lvl1pPr algn="l">
              <a:defRPr sz="2300" b="1">
                <a:solidFill>
                  <a:schemeClr val="tx2"/>
                </a:solidFill>
              </a:defRPr>
            </a:lvl1pPr>
          </a:lstStyle>
          <a:p>
            <a:r>
              <a:rPr lang="en-US" dirty="0"/>
              <a:t>Click to edit Master title style</a:t>
            </a:r>
          </a:p>
        </p:txBody>
      </p:sp>
      <p:sp>
        <p:nvSpPr>
          <p:cNvPr id="3" name="Picture Placeholder 2"/>
          <p:cNvSpPr>
            <a:spLocks noGrp="1"/>
          </p:cNvSpPr>
          <p:nvPr>
            <p:ph type="pic" idx="1"/>
          </p:nvPr>
        </p:nvSpPr>
        <p:spPr>
          <a:xfrm>
            <a:off x="1792288" y="459582"/>
            <a:ext cx="5486400" cy="3086100"/>
          </a:xfrm>
        </p:spPr>
        <p:txBody>
          <a:bodyPr/>
          <a:lstStyle>
            <a:lvl1pPr marL="0" indent="0">
              <a:buNone/>
              <a:defRPr sz="2700"/>
            </a:lvl1pPr>
            <a:lvl2pPr marL="380895" indent="0">
              <a:buNone/>
              <a:defRPr sz="2300"/>
            </a:lvl2pPr>
            <a:lvl3pPr marL="761790" indent="0">
              <a:buNone/>
              <a:defRPr sz="2000"/>
            </a:lvl3pPr>
            <a:lvl4pPr marL="1142683" indent="0">
              <a:buNone/>
              <a:defRPr sz="1700"/>
            </a:lvl4pPr>
            <a:lvl5pPr marL="1523573" indent="0">
              <a:buNone/>
              <a:defRPr sz="1700"/>
            </a:lvl5pPr>
            <a:lvl6pPr marL="1904467" indent="0">
              <a:buNone/>
              <a:defRPr sz="1700"/>
            </a:lvl6pPr>
            <a:lvl7pPr marL="2285362" indent="0">
              <a:buNone/>
              <a:defRPr sz="1700"/>
            </a:lvl7pPr>
            <a:lvl8pPr marL="2666253" indent="0">
              <a:buNone/>
              <a:defRPr sz="1700"/>
            </a:lvl8pPr>
            <a:lvl9pPr marL="3047146" indent="0">
              <a:buNone/>
              <a:defRPr sz="1700"/>
            </a:lvl9pPr>
          </a:lstStyle>
          <a:p>
            <a:pPr lvl="0"/>
            <a:endParaRPr lang="en-US" noProof="0"/>
          </a:p>
        </p:txBody>
      </p:sp>
      <p:sp>
        <p:nvSpPr>
          <p:cNvPr id="4" name="Text Placeholder 3"/>
          <p:cNvSpPr>
            <a:spLocks noGrp="1"/>
          </p:cNvSpPr>
          <p:nvPr>
            <p:ph type="body" sz="half" idx="2"/>
          </p:nvPr>
        </p:nvSpPr>
        <p:spPr>
          <a:xfrm>
            <a:off x="1792288" y="4025503"/>
            <a:ext cx="5486400" cy="603647"/>
          </a:xfrm>
          <a:noFill/>
          <a:ln w="9525" algn="ctr">
            <a:noFill/>
            <a:miter lim="800000"/>
            <a:headEnd/>
            <a:tailEnd/>
          </a:ln>
        </p:spPr>
        <p:txBody>
          <a:bodyPr vert="horz" wrap="square" lIns="76179" tIns="38088" rIns="76179" bIns="38088" numCol="1" anchor="t" anchorCtr="0" compatLnSpc="1">
            <a:prstTxWarp prst="textNoShape">
              <a:avLst/>
            </a:prstTxWarp>
          </a:bodyPr>
          <a:lstStyle>
            <a:lvl1pPr marL="0" indent="0" algn="l" rtl="0" eaLnBrk="0" fontAlgn="base" hangingPunct="0">
              <a:spcAft>
                <a:spcPct val="0"/>
              </a:spcAft>
              <a:buNone/>
              <a:defRPr lang="en-US" sz="1700" smtClean="0">
                <a:solidFill>
                  <a:schemeClr val="tx1"/>
                </a:solidFill>
                <a:latin typeface="+mn-lt"/>
                <a:ea typeface="+mn-ea"/>
                <a:cs typeface="+mn-cs"/>
              </a:defRPr>
            </a:lvl1pPr>
            <a:lvl2pPr marL="380895" indent="0">
              <a:buNone/>
              <a:defRPr sz="1000"/>
            </a:lvl2pPr>
            <a:lvl3pPr marL="761790" indent="0">
              <a:buNone/>
              <a:defRPr sz="800"/>
            </a:lvl3pPr>
            <a:lvl4pPr marL="1142683" indent="0">
              <a:buNone/>
              <a:defRPr sz="700"/>
            </a:lvl4pPr>
            <a:lvl5pPr marL="1523573" indent="0">
              <a:buNone/>
              <a:defRPr sz="700"/>
            </a:lvl5pPr>
            <a:lvl6pPr marL="1904467" indent="0">
              <a:buNone/>
              <a:defRPr sz="700"/>
            </a:lvl6pPr>
            <a:lvl7pPr marL="2285362" indent="0">
              <a:buNone/>
              <a:defRPr sz="700"/>
            </a:lvl7pPr>
            <a:lvl8pPr marL="2666253" indent="0">
              <a:buNone/>
              <a:defRPr sz="700"/>
            </a:lvl8pPr>
            <a:lvl9pPr marL="3047146" indent="0">
              <a:buNone/>
              <a:defRPr sz="700"/>
            </a:lvl9pPr>
          </a:lstStyle>
          <a:p>
            <a:pPr lvl="0"/>
            <a:r>
              <a:rPr lang="en-US"/>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8E55F34B-1C25-4090-A4A7-9CEE84F430BB}"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a:ln/>
        </p:spPr>
        <p:txBody>
          <a:bodyPr/>
          <a:lstStyle>
            <a:lvl1pPr>
              <a:defRPr/>
            </a:lvl1pPr>
          </a:lstStyle>
          <a:p>
            <a:pPr>
              <a:defRPr/>
            </a:pPr>
            <a:fld id="{34FE2BCE-81FD-49AD-8F3F-8C803C0A8918}"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3" y="107157"/>
            <a:ext cx="2141537" cy="4301728"/>
          </a:xfrm>
        </p:spPr>
        <p:txBody>
          <a:bodyPr vert="eaVert"/>
          <a:lstStyle>
            <a:lvl1pPr>
              <a:defRPr>
                <a:solidFill>
                  <a:schemeClr val="tx2"/>
                </a:solidFill>
              </a:defRPr>
            </a:lvl1pPr>
          </a:lstStyle>
          <a:p>
            <a:r>
              <a:rPr lang="en-US" dirty="0"/>
              <a:t>Click to edit Master title style</a:t>
            </a:r>
          </a:p>
        </p:txBody>
      </p:sp>
      <p:sp>
        <p:nvSpPr>
          <p:cNvPr id="3" name="Vertical Text Placeholder 2"/>
          <p:cNvSpPr>
            <a:spLocks noGrp="1"/>
          </p:cNvSpPr>
          <p:nvPr>
            <p:ph type="body" orient="vert" idx="1"/>
          </p:nvPr>
        </p:nvSpPr>
        <p:spPr>
          <a:xfrm>
            <a:off x="231775" y="107157"/>
            <a:ext cx="6275388" cy="430172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a:ln/>
        </p:spPr>
        <p:txBody>
          <a:bodyPr/>
          <a:lstStyle>
            <a:lvl1pPr>
              <a:defRPr/>
            </a:lvl1pPr>
          </a:lstStyle>
          <a:p>
            <a:pPr>
              <a:defRPr/>
            </a:pPr>
            <a:fld id="{9AB3E699-3BC5-4E82-A48B-54CC42B0E66D}"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Rectangle 6"/>
          <p:cNvSpPr>
            <a:spLocks noGrp="1" noChangeArrowheads="1"/>
          </p:cNvSpPr>
          <p:nvPr>
            <p:ph type="sldNum" sz="quarter" idx="10"/>
          </p:nvPr>
        </p:nvSpPr>
        <p:spPr>
          <a:ln/>
        </p:spPr>
        <p:txBody>
          <a:bodyPr/>
          <a:lstStyle>
            <a:lvl1pPr>
              <a:defRPr/>
            </a:lvl1pPr>
          </a:lstStyle>
          <a:p>
            <a:pPr>
              <a:defRPr/>
            </a:pPr>
            <a:fld id="{D4C52F08-588C-488E-A5AB-DF69250DE862}" type="slidenum">
              <a:rPr lang="en-US">
                <a:solidFill>
                  <a:srgbClr val="000000"/>
                </a:solidFill>
              </a:rPr>
              <a:pPr>
                <a:defRPr/>
              </a:pPr>
              <a:t>‹#›</a:t>
            </a:fld>
            <a:endParaRPr lang="en-US" dirty="0">
              <a:solidFill>
                <a:srgbClr val="000000"/>
              </a:solidFill>
            </a:endParaRPr>
          </a:p>
        </p:txBody>
      </p:sp>
      <p:sp>
        <p:nvSpPr>
          <p:cNvPr id="4" name="Content Placeholder 2"/>
          <p:cNvSpPr>
            <a:spLocks noGrp="1"/>
          </p:cNvSpPr>
          <p:nvPr>
            <p:ph idx="1"/>
          </p:nvPr>
        </p:nvSpPr>
        <p:spPr>
          <a:xfrm>
            <a:off x="333379" y="786353"/>
            <a:ext cx="8467725" cy="3709449"/>
          </a:xfrm>
        </p:spPr>
        <p:txBody>
          <a:bodyPr/>
          <a:lstStyle>
            <a:lvl1pPr>
              <a:spcBef>
                <a:spcPts val="667"/>
              </a:spcBef>
              <a:defRPr/>
            </a:lvl1pPr>
            <a:lvl3pPr>
              <a:defRPr sz="1500"/>
            </a:lvl3pPr>
            <a:lvl4pPr>
              <a:defRPr sz="1500"/>
            </a:lvl4pPr>
            <a:lvl5pPr>
              <a:defRPr sz="15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197084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5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9AC919B-4D01-4240-BDFD-860B66B017A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3074" name="Rectangle 2"/>
          <p:cNvSpPr>
            <a:spLocks noGrp="1" noChangeArrowheads="1"/>
          </p:cNvSpPr>
          <p:nvPr>
            <p:ph type="ctrTitle"/>
          </p:nvPr>
        </p:nvSpPr>
        <p:spPr>
          <a:xfrm>
            <a:off x="342900" y="1457331"/>
            <a:ext cx="8458200" cy="1102519"/>
          </a:xfrm>
        </p:spPr>
        <p:txBody>
          <a:bodyPr/>
          <a:lstStyle>
            <a:lvl1pPr>
              <a:defRPr sz="3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6642100" y="4529137"/>
            <a:ext cx="2133600" cy="154782"/>
          </a:xfrm>
        </p:spPr>
        <p:txBody>
          <a:bodyPr/>
          <a:lstStyle>
            <a:lvl1pPr>
              <a:defRPr/>
            </a:lvl1pPr>
          </a:lstStyle>
          <a:p>
            <a:pPr>
              <a:defRPr/>
            </a:pPr>
            <a:fld id="{3C7E7816-A48B-4805-9A47-CE865F4F101F}" type="slidenum">
              <a:rPr lang="en-US">
                <a:solidFill>
                  <a:srgbClr val="000000"/>
                </a:solidFill>
              </a:rPr>
              <a:pPr>
                <a:defRPr/>
              </a:pPr>
              <a:t>‹#›</a:t>
            </a:fld>
            <a:endParaRPr lang="en-US">
              <a:solidFill>
                <a:srgbClr val="000000"/>
              </a:solidFill>
            </a:endParaRPr>
          </a:p>
        </p:txBody>
      </p:sp>
      <p:grpSp>
        <p:nvGrpSpPr>
          <p:cNvPr id="20" name="Group 19"/>
          <p:cNvGrpSpPr/>
          <p:nvPr userDrawn="1"/>
        </p:nvGrpSpPr>
        <p:grpSpPr>
          <a:xfrm>
            <a:off x="-6263" y="4706938"/>
            <a:ext cx="8826500" cy="38862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65610542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95A376EF-9F60-DF48-B8CB-F1963F50440E}"/>
              </a:ext>
            </a:extLst>
          </p:cNvPr>
          <p:cNvGrpSpPr/>
          <p:nvPr userDrawn="1"/>
        </p:nvGrpSpPr>
        <p:grpSpPr>
          <a:xfrm>
            <a:off x="1" y="4613950"/>
            <a:ext cx="8826500" cy="388620"/>
            <a:chOff x="0" y="6321425"/>
            <a:chExt cx="10591800" cy="466344"/>
          </a:xfrm>
        </p:grpSpPr>
        <p:sp>
          <p:nvSpPr>
            <p:cNvPr id="8" name="Rectangle 7">
              <a:extLst>
                <a:ext uri="{FF2B5EF4-FFF2-40B4-BE49-F238E27FC236}">
                  <a16:creationId xmlns:a16="http://schemas.microsoft.com/office/drawing/2014/main" id="{BDFFAC7B-2B39-064A-BCD4-000B0194F591}"/>
                </a:ext>
              </a:extLst>
            </p:cNvPr>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9" name="Picture 27" descr="ti_logo_powerpoint_1_line.png">
              <a:extLst>
                <a:ext uri="{FF2B5EF4-FFF2-40B4-BE49-F238E27FC236}">
                  <a16:creationId xmlns:a16="http://schemas.microsoft.com/office/drawing/2014/main" id="{A9DC8D7C-1574-044A-9444-0EA11A68F73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8593138" y="6440488"/>
              <a:ext cx="1874837" cy="231775"/>
            </a:xfrm>
            <a:prstGeom prst="rect">
              <a:avLst/>
            </a:prstGeom>
            <a:noFill/>
            <a:ln w="9525">
              <a:noFill/>
              <a:miter lim="800000"/>
              <a:headEnd/>
              <a:tailEnd/>
            </a:ln>
          </p:spPr>
        </p:pic>
      </p:grpSp>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015657" y="53602"/>
            <a:ext cx="2022164" cy="268568"/>
          </a:xfrm>
          <a:prstGeom prst="rect">
            <a:avLst/>
          </a:prstGeom>
        </p:spPr>
      </p:pic>
      <p:sp>
        <p:nvSpPr>
          <p:cNvPr id="10" name="Title 1"/>
          <p:cNvSpPr>
            <a:spLocks noGrp="1"/>
          </p:cNvSpPr>
          <p:nvPr>
            <p:ph type="title"/>
          </p:nvPr>
        </p:nvSpPr>
        <p:spPr>
          <a:xfrm>
            <a:off x="342900" y="152812"/>
            <a:ext cx="7599230" cy="557784"/>
          </a:xfrm>
        </p:spPr>
        <p:txBody>
          <a:bodyPr>
            <a:normAutofit/>
          </a:bodyPr>
          <a:lstStyle>
            <a:lvl1pPr>
              <a:defRPr sz="2800" b="1">
                <a:solidFill>
                  <a:schemeClr val="tx1"/>
                </a:solidFill>
                <a:latin typeface="Arial" panose="020B0604020202020204" pitchFamily="34" charset="0"/>
                <a:cs typeface="Arial"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36989793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F557F9C-1201-3A47-8D2D-7E98BF45F03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6642100" y="4529137"/>
            <a:ext cx="2133600" cy="154782"/>
          </a:xfrm>
        </p:spPr>
        <p:txBody>
          <a:bodyPr/>
          <a:lstStyle>
            <a:lvl1pPr>
              <a:defRPr/>
            </a:lvl1pPr>
          </a:lstStyle>
          <a:p>
            <a:pPr>
              <a:defRPr/>
            </a:pPr>
            <a:fld id="{3C7E7816-A48B-4805-9A47-CE865F4F101F}" type="slidenum">
              <a:rPr lang="en-US">
                <a:solidFill>
                  <a:srgbClr val="000000"/>
                </a:solidFill>
              </a:rPr>
              <a:pPr>
                <a:defRPr/>
              </a:pPr>
              <a:t>‹#›</a:t>
            </a:fld>
            <a:endParaRPr lang="en-US">
              <a:solidFill>
                <a:srgbClr val="000000"/>
              </a:solidFill>
            </a:endParaRPr>
          </a:p>
        </p:txBody>
      </p:sp>
      <p:grpSp>
        <p:nvGrpSpPr>
          <p:cNvPr id="20" name="Group 19"/>
          <p:cNvGrpSpPr/>
          <p:nvPr userDrawn="1"/>
        </p:nvGrpSpPr>
        <p:grpSpPr>
          <a:xfrm>
            <a:off x="-6263" y="4706938"/>
            <a:ext cx="8826500" cy="38862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
        <p:nvSpPr>
          <p:cNvPr id="10" name="Rectangle 2"/>
          <p:cNvSpPr>
            <a:spLocks noGrp="1" noChangeArrowheads="1"/>
          </p:cNvSpPr>
          <p:nvPr>
            <p:ph type="ctrTitle"/>
          </p:nvPr>
        </p:nvSpPr>
        <p:spPr>
          <a:xfrm>
            <a:off x="342900" y="1457331"/>
            <a:ext cx="8458200" cy="1102519"/>
          </a:xfrm>
        </p:spPr>
        <p:txBody>
          <a:bodyPr/>
          <a:lstStyle>
            <a:lvl1pPr>
              <a:defRPr sz="3300">
                <a:solidFill>
                  <a:schemeClr val="tx2"/>
                </a:solidFill>
              </a:defRPr>
            </a:lvl1pPr>
          </a:lstStyle>
          <a:p>
            <a:r>
              <a:rPr lang="en-US" dirty="0"/>
              <a:t>Click to edit Master title style</a:t>
            </a:r>
          </a:p>
        </p:txBody>
      </p:sp>
    </p:spTree>
    <p:extLst>
      <p:ext uri="{BB962C8B-B14F-4D97-AF65-F5344CB8AC3E}">
        <p14:creationId xmlns:p14="http://schemas.microsoft.com/office/powerpoint/2010/main" val="9127645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16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DD158AE-82CC-924D-B2D9-111EE21E38D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3074" name="Rectangle 2"/>
          <p:cNvSpPr>
            <a:spLocks noGrp="1" noChangeArrowheads="1"/>
          </p:cNvSpPr>
          <p:nvPr>
            <p:ph type="ctrTitle"/>
          </p:nvPr>
        </p:nvSpPr>
        <p:spPr>
          <a:xfrm>
            <a:off x="342900" y="1457331"/>
            <a:ext cx="8458200" cy="1102519"/>
          </a:xfrm>
        </p:spPr>
        <p:txBody>
          <a:bodyPr/>
          <a:lstStyle>
            <a:lvl1pPr>
              <a:defRPr sz="3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6642100" y="4529137"/>
            <a:ext cx="2133600" cy="154782"/>
          </a:xfrm>
        </p:spPr>
        <p:txBody>
          <a:bodyPr/>
          <a:lstStyle>
            <a:lvl1pPr>
              <a:defRPr/>
            </a:lvl1pPr>
          </a:lstStyle>
          <a:p>
            <a:pPr>
              <a:defRPr/>
            </a:pPr>
            <a:fld id="{3C7E7816-A48B-4805-9A47-CE865F4F101F}" type="slidenum">
              <a:rPr lang="en-US">
                <a:solidFill>
                  <a:srgbClr val="000000"/>
                </a:solidFill>
              </a:rPr>
              <a:pPr>
                <a:defRPr/>
              </a:pPr>
              <a:t>‹#›</a:t>
            </a:fld>
            <a:endParaRPr lang="en-US">
              <a:solidFill>
                <a:srgbClr val="000000"/>
              </a:solidFill>
            </a:endParaRPr>
          </a:p>
        </p:txBody>
      </p:sp>
      <p:grpSp>
        <p:nvGrpSpPr>
          <p:cNvPr id="20" name="Group 19"/>
          <p:cNvGrpSpPr/>
          <p:nvPr userDrawn="1"/>
        </p:nvGrpSpPr>
        <p:grpSpPr>
          <a:xfrm>
            <a:off x="-6263" y="4706938"/>
            <a:ext cx="8826500" cy="38862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1545646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6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BC35851-DCE0-F247-A73D-CE5DAF7E1A2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3074" name="Rectangle 2"/>
          <p:cNvSpPr>
            <a:spLocks noGrp="1" noChangeArrowheads="1"/>
          </p:cNvSpPr>
          <p:nvPr>
            <p:ph type="ctrTitle"/>
          </p:nvPr>
        </p:nvSpPr>
        <p:spPr>
          <a:xfrm>
            <a:off x="342900" y="1457331"/>
            <a:ext cx="8458200" cy="1102519"/>
          </a:xfrm>
        </p:spPr>
        <p:txBody>
          <a:bodyPr/>
          <a:lstStyle>
            <a:lvl1pPr>
              <a:defRPr sz="3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6642100" y="4529137"/>
            <a:ext cx="2133600" cy="154782"/>
          </a:xfrm>
        </p:spPr>
        <p:txBody>
          <a:bodyPr/>
          <a:lstStyle>
            <a:lvl1pPr>
              <a:defRPr/>
            </a:lvl1pPr>
          </a:lstStyle>
          <a:p>
            <a:pPr>
              <a:defRPr/>
            </a:pPr>
            <a:fld id="{3C7E7816-A48B-4805-9A47-CE865F4F101F}" type="slidenum">
              <a:rPr lang="en-US">
                <a:solidFill>
                  <a:srgbClr val="000000"/>
                </a:solidFill>
              </a:rPr>
              <a:pPr>
                <a:defRPr/>
              </a:pPr>
              <a:t>‹#›</a:t>
            </a:fld>
            <a:endParaRPr lang="en-US">
              <a:solidFill>
                <a:srgbClr val="000000"/>
              </a:solidFill>
            </a:endParaRPr>
          </a:p>
        </p:txBody>
      </p:sp>
      <p:grpSp>
        <p:nvGrpSpPr>
          <p:cNvPr id="20" name="Group 19"/>
          <p:cNvGrpSpPr/>
          <p:nvPr userDrawn="1"/>
        </p:nvGrpSpPr>
        <p:grpSpPr>
          <a:xfrm>
            <a:off x="-6263" y="4706938"/>
            <a:ext cx="8826500" cy="38862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12366140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14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86DE67D-74D6-E24F-A53E-44A9C5B7527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3074" name="Rectangle 2"/>
          <p:cNvSpPr>
            <a:spLocks noGrp="1" noChangeArrowheads="1"/>
          </p:cNvSpPr>
          <p:nvPr>
            <p:ph type="ctrTitle"/>
          </p:nvPr>
        </p:nvSpPr>
        <p:spPr>
          <a:xfrm>
            <a:off x="342900" y="1457331"/>
            <a:ext cx="8458200" cy="1102519"/>
          </a:xfrm>
        </p:spPr>
        <p:txBody>
          <a:bodyPr/>
          <a:lstStyle>
            <a:lvl1pPr>
              <a:defRPr sz="3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6642100" y="4529137"/>
            <a:ext cx="2133600" cy="154782"/>
          </a:xfrm>
        </p:spPr>
        <p:txBody>
          <a:bodyPr/>
          <a:lstStyle>
            <a:lvl1pPr>
              <a:defRPr/>
            </a:lvl1pPr>
          </a:lstStyle>
          <a:p>
            <a:pPr>
              <a:defRPr/>
            </a:pPr>
            <a:fld id="{3C7E7816-A48B-4805-9A47-CE865F4F101F}" type="slidenum">
              <a:rPr lang="en-US">
                <a:solidFill>
                  <a:srgbClr val="000000"/>
                </a:solidFill>
              </a:rPr>
              <a:pPr>
                <a:defRPr/>
              </a:pPr>
              <a:t>‹#›</a:t>
            </a:fld>
            <a:endParaRPr lang="en-US">
              <a:solidFill>
                <a:srgbClr val="000000"/>
              </a:solidFill>
            </a:endParaRPr>
          </a:p>
        </p:txBody>
      </p:sp>
      <p:grpSp>
        <p:nvGrpSpPr>
          <p:cNvPr id="20" name="Group 19"/>
          <p:cNvGrpSpPr/>
          <p:nvPr userDrawn="1"/>
        </p:nvGrpSpPr>
        <p:grpSpPr>
          <a:xfrm>
            <a:off x="-6263" y="4706938"/>
            <a:ext cx="8826500" cy="38862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25404148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4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F552890-0675-5942-BD45-247DCD612F5A}"/>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264" y="86"/>
            <a:ext cx="9166479" cy="5143413"/>
          </a:xfrm>
          <a:prstGeom prst="rect">
            <a:avLst/>
          </a:prstGeom>
        </p:spPr>
      </p:pic>
      <p:sp>
        <p:nvSpPr>
          <p:cNvPr id="3074" name="Rectangle 2"/>
          <p:cNvSpPr>
            <a:spLocks noGrp="1" noChangeArrowheads="1"/>
          </p:cNvSpPr>
          <p:nvPr>
            <p:ph type="ctrTitle"/>
          </p:nvPr>
        </p:nvSpPr>
        <p:spPr>
          <a:xfrm>
            <a:off x="342900" y="1457331"/>
            <a:ext cx="8458200" cy="1102519"/>
          </a:xfrm>
        </p:spPr>
        <p:txBody>
          <a:bodyPr/>
          <a:lstStyle>
            <a:lvl1pPr>
              <a:defRPr sz="3300">
                <a:solidFill>
                  <a:schemeClr val="bg1"/>
                </a:solidFill>
              </a:defRPr>
            </a:lvl1pPr>
          </a:lstStyle>
          <a:p>
            <a:r>
              <a:rPr lang="en-US" dirty="0"/>
              <a:t>Click to edit Master title style</a:t>
            </a:r>
          </a:p>
        </p:txBody>
      </p:sp>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lvl1pPr>
          </a:lstStyle>
          <a:p>
            <a:r>
              <a:rPr lang="en-US" dirty="0"/>
              <a:t>Click to edit Master subtitle style</a:t>
            </a:r>
          </a:p>
        </p:txBody>
      </p:sp>
      <p:sp>
        <p:nvSpPr>
          <p:cNvPr id="9" name="Rectangle 24"/>
          <p:cNvSpPr>
            <a:spLocks noGrp="1" noChangeArrowheads="1"/>
          </p:cNvSpPr>
          <p:nvPr>
            <p:ph type="sldNum" sz="quarter" idx="10"/>
          </p:nvPr>
        </p:nvSpPr>
        <p:spPr>
          <a:xfrm>
            <a:off x="6642100" y="4529137"/>
            <a:ext cx="2133600" cy="154782"/>
          </a:xfrm>
        </p:spPr>
        <p:txBody>
          <a:bodyPr/>
          <a:lstStyle>
            <a:lvl1pPr>
              <a:defRPr/>
            </a:lvl1pPr>
          </a:lstStyle>
          <a:p>
            <a:pPr>
              <a:defRPr/>
            </a:pPr>
            <a:fld id="{7355571E-02C7-4909-A943-092A83DD3418}" type="slidenum">
              <a:rPr lang="en-US">
                <a:solidFill>
                  <a:srgbClr val="000000"/>
                </a:solidFill>
              </a:rPr>
              <a:pPr>
                <a:defRPr/>
              </a:pPr>
              <a:t>‹#›</a:t>
            </a:fld>
            <a:endParaRPr lang="en-US">
              <a:solidFill>
                <a:srgbClr val="000000"/>
              </a:solidFill>
            </a:endParaRPr>
          </a:p>
        </p:txBody>
      </p:sp>
      <p:grpSp>
        <p:nvGrpSpPr>
          <p:cNvPr id="16" name="Group 15"/>
          <p:cNvGrpSpPr/>
          <p:nvPr userDrawn="1"/>
        </p:nvGrpSpPr>
        <p:grpSpPr>
          <a:xfrm>
            <a:off x="-12526" y="4706938"/>
            <a:ext cx="8826500" cy="388620"/>
            <a:chOff x="0" y="6321425"/>
            <a:chExt cx="10591800" cy="466344"/>
          </a:xfrm>
        </p:grpSpPr>
        <p:sp>
          <p:nvSpPr>
            <p:cNvPr id="17" name="Rectangle 16"/>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18"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1044470734"/>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8_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B06B6E4-36B5-2A4D-8795-84CABEE4FAB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074" name="Rectangle 2"/>
          <p:cNvSpPr>
            <a:spLocks noGrp="1" noChangeArrowheads="1"/>
          </p:cNvSpPr>
          <p:nvPr>
            <p:ph type="ctrTitle"/>
          </p:nvPr>
        </p:nvSpPr>
        <p:spPr>
          <a:xfrm>
            <a:off x="342900" y="1457331"/>
            <a:ext cx="8458200" cy="1102519"/>
          </a:xfrm>
        </p:spPr>
        <p:txBody>
          <a:bodyPr/>
          <a:lstStyle>
            <a:lvl1pPr>
              <a:defRPr sz="3300">
                <a:solidFill>
                  <a:schemeClr val="bg1"/>
                </a:solidFill>
              </a:defRPr>
            </a:lvl1pPr>
          </a:lstStyle>
          <a:p>
            <a:r>
              <a:rPr lang="en-US" dirty="0"/>
              <a:t>Click to edit Master title style</a:t>
            </a:r>
          </a:p>
        </p:txBody>
      </p:sp>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solidFill>
                  <a:schemeClr val="bg1"/>
                </a:solidFill>
              </a:defRPr>
            </a:lvl1pPr>
          </a:lstStyle>
          <a:p>
            <a:r>
              <a:rPr lang="en-US" dirty="0"/>
              <a:t>Click to edit Master subtitle style</a:t>
            </a:r>
          </a:p>
        </p:txBody>
      </p:sp>
      <p:sp>
        <p:nvSpPr>
          <p:cNvPr id="7" name="Rectangle 24"/>
          <p:cNvSpPr>
            <a:spLocks noGrp="1" noChangeArrowheads="1"/>
          </p:cNvSpPr>
          <p:nvPr>
            <p:ph type="sldNum" sz="quarter" idx="10"/>
          </p:nvPr>
        </p:nvSpPr>
        <p:spPr>
          <a:xfrm>
            <a:off x="6642100" y="4529137"/>
            <a:ext cx="2133600" cy="154782"/>
          </a:xfrm>
        </p:spPr>
        <p:txBody>
          <a:bodyPr/>
          <a:lstStyle>
            <a:lvl1pPr>
              <a:defRPr>
                <a:solidFill>
                  <a:schemeClr val="bg1"/>
                </a:solidFill>
              </a:defRPr>
            </a:lvl1pPr>
          </a:lstStyle>
          <a:p>
            <a:pPr>
              <a:defRPr/>
            </a:pPr>
            <a:fld id="{3C7E7816-A48B-4805-9A47-CE865F4F101F}" type="slidenum">
              <a:rPr lang="en-US" smtClean="0">
                <a:solidFill>
                  <a:srgbClr val="FFFFFF"/>
                </a:solidFill>
              </a:rPr>
              <a:pPr>
                <a:defRPr/>
              </a:pPr>
              <a:t>‹#›</a:t>
            </a:fld>
            <a:endParaRPr lang="en-US" dirty="0">
              <a:solidFill>
                <a:srgbClr val="FFFFFF"/>
              </a:solidFill>
            </a:endParaRPr>
          </a:p>
        </p:txBody>
      </p:sp>
      <p:grpSp>
        <p:nvGrpSpPr>
          <p:cNvPr id="20" name="Group 19"/>
          <p:cNvGrpSpPr/>
          <p:nvPr userDrawn="1"/>
        </p:nvGrpSpPr>
        <p:grpSpPr>
          <a:xfrm>
            <a:off x="-6263" y="4706938"/>
            <a:ext cx="8826500" cy="38862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33902899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333378" y="786357"/>
            <a:ext cx="8467725" cy="3709449"/>
          </a:xfrm>
        </p:spPr>
        <p:txBody>
          <a:bodyPr/>
          <a:lstStyle>
            <a:lvl1pPr>
              <a:spcBef>
                <a:spcPts val="667"/>
              </a:spcBef>
              <a:defRPr/>
            </a:lvl1pPr>
            <a:lvl3pPr>
              <a:defRPr sz="1500"/>
            </a:lvl3pPr>
            <a:lvl4pPr>
              <a:defRPr sz="1500"/>
            </a:lvl4pPr>
            <a:lvl5pPr>
              <a:defRPr sz="15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a:ln/>
        </p:spPr>
        <p:txBody>
          <a:bodyPr/>
          <a:lstStyle>
            <a:lvl1pPr>
              <a:defRPr/>
            </a:lvl1pPr>
          </a:lstStyle>
          <a:p>
            <a:pPr>
              <a:defRPr/>
            </a:pPr>
            <a:fld id="{2B97888F-6AF7-4263-B69D-592D8C33BAC7}"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p:cNvSpPr/>
          <p:nvPr userDrawn="1"/>
        </p:nvSpPr>
        <p:spPr>
          <a:xfrm>
            <a:off x="3" y="4743450"/>
            <a:ext cx="8804275" cy="342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6179" tIns="38088" rIns="76179" bIns="38088" rtlCol="0" anchor="ctr"/>
          <a:lstStyle/>
          <a:p>
            <a:pPr algn="ctr"/>
            <a:endParaRPr lang="en-US"/>
          </a:p>
        </p:txBody>
      </p:sp>
      <p:sp>
        <p:nvSpPr>
          <p:cNvPr id="19" name="Rectangle 18"/>
          <p:cNvSpPr/>
          <p:nvPr userDrawn="1"/>
        </p:nvSpPr>
        <p:spPr>
          <a:xfrm>
            <a:off x="41910" y="4743450"/>
            <a:ext cx="8740140" cy="342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6179" tIns="38088" rIns="76179" bIns="38088" rtlCol="0" anchor="ctr"/>
          <a:lstStyle/>
          <a:p>
            <a:pPr algn="ctr"/>
            <a:endParaRPr lang="en-US"/>
          </a:p>
        </p:txBody>
      </p:sp>
      <p:sp>
        <p:nvSpPr>
          <p:cNvPr id="1026" name="Rectangle 2"/>
          <p:cNvSpPr>
            <a:spLocks noGrp="1" noChangeArrowheads="1"/>
          </p:cNvSpPr>
          <p:nvPr>
            <p:ph type="title"/>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333378" y="794149"/>
            <a:ext cx="8467725" cy="3701653"/>
          </a:xfrm>
          <a:prstGeom prst="rect">
            <a:avLst/>
          </a:prstGeom>
          <a:noFill/>
          <a:ln w="9525" algn="ctr">
            <a:noFill/>
            <a:miter lim="800000"/>
            <a:headEnd/>
            <a:tailEnd/>
          </a:ln>
        </p:spPr>
        <p:txBody>
          <a:bodyPr vert="horz" wrap="square" lIns="76179" tIns="38088" rIns="76179" bIns="38088"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30" name="Rectangle 6"/>
          <p:cNvSpPr>
            <a:spLocks noGrp="1" noChangeArrowheads="1"/>
          </p:cNvSpPr>
          <p:nvPr>
            <p:ph type="sldNum" sz="quarter" idx="4"/>
          </p:nvPr>
        </p:nvSpPr>
        <p:spPr bwMode="auto">
          <a:xfrm>
            <a:off x="6642100" y="4537472"/>
            <a:ext cx="2133600" cy="154782"/>
          </a:xfrm>
          <a:prstGeom prst="rect">
            <a:avLst/>
          </a:prstGeom>
          <a:noFill/>
          <a:ln w="9525">
            <a:noFill/>
            <a:miter lim="800000"/>
            <a:headEnd/>
            <a:tailEnd/>
          </a:ln>
          <a:effectLst/>
        </p:spPr>
        <p:txBody>
          <a:bodyPr vert="horz" wrap="square" lIns="76179" tIns="38088" rIns="76179" bIns="38088" numCol="1" anchor="t" anchorCtr="0" compatLnSpc="1">
            <a:prstTxWarp prst="textNoShape">
              <a:avLst/>
            </a:prstTxWarp>
          </a:bodyPr>
          <a:lstStyle>
            <a:lvl1pPr algn="r">
              <a:defRPr sz="700"/>
            </a:lvl1pPr>
          </a:lstStyle>
          <a:p>
            <a:pPr>
              <a:defRPr/>
            </a:pPr>
            <a:fld id="{B6C70261-DCF8-4A97-9502-E8EEF2364CDE}" type="slidenum">
              <a:rPr lang="en-US"/>
              <a:pPr>
                <a:defRPr/>
              </a:pPr>
              <a:t>‹#›</a:t>
            </a:fld>
            <a:endParaRPr lang="en-US"/>
          </a:p>
        </p:txBody>
      </p:sp>
      <p:grpSp>
        <p:nvGrpSpPr>
          <p:cNvPr id="16" name="Group 15"/>
          <p:cNvGrpSpPr/>
          <p:nvPr userDrawn="1"/>
        </p:nvGrpSpPr>
        <p:grpSpPr>
          <a:xfrm>
            <a:off x="0" y="4706938"/>
            <a:ext cx="8826500" cy="388620"/>
            <a:chOff x="0" y="6321425"/>
            <a:chExt cx="10591800" cy="466344"/>
          </a:xfrm>
        </p:grpSpPr>
        <p:sp>
          <p:nvSpPr>
            <p:cNvPr id="18" name="Rectangle 17"/>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7" descr="ti_logo_powerpoint_1_line.png"/>
            <p:cNvPicPr>
              <a:picLocks noChangeAspect="1"/>
            </p:cNvPicPr>
            <p:nvPr userDrawn="1"/>
          </p:nvPicPr>
          <p:blipFill>
            <a:blip r:embed="rId22" cstate="print"/>
            <a:srcRect/>
            <a:stretch>
              <a:fillRect/>
            </a:stretch>
          </p:blipFill>
          <p:spPr bwMode="auto">
            <a:xfrm>
              <a:off x="8593138" y="6440488"/>
              <a:ext cx="1874837" cy="231775"/>
            </a:xfrm>
            <a:prstGeom prst="rect">
              <a:avLst/>
            </a:prstGeom>
            <a:noFill/>
            <a:ln w="9525">
              <a:noFill/>
              <a:miter lim="800000"/>
              <a:headEnd/>
              <a:tailEnd/>
            </a:ln>
          </p:spPr>
        </p:pic>
      </p:grpSp>
    </p:spTree>
  </p:cSld>
  <p:clrMap bg1="lt1" tx1="dk1" bg2="lt2" tx2="dk2" accent1="accent1" accent2="accent2" accent3="accent3" accent4="accent4" accent5="accent5" accent6="accent6" hlink="hlink" folHlink="folHlink"/>
  <p:sldLayoutIdLst>
    <p:sldLayoutId id="2147483719" r:id="rId1"/>
    <p:sldLayoutId id="2147483726" r:id="rId2"/>
    <p:sldLayoutId id="2147483727" r:id="rId3"/>
    <p:sldLayoutId id="2147483728" r:id="rId4"/>
    <p:sldLayoutId id="2147483729" r:id="rId5"/>
    <p:sldLayoutId id="2147483730" r:id="rId6"/>
    <p:sldLayoutId id="2147483725" r:id="rId7"/>
    <p:sldLayoutId id="2147483733" r:id="rId8"/>
    <p:sldLayoutId id="2147483709" r:id="rId9"/>
    <p:sldLayoutId id="2147483710" r:id="rId10"/>
    <p:sldLayoutId id="2147483711" r:id="rId11"/>
    <p:sldLayoutId id="2147483712" r:id="rId12"/>
    <p:sldLayoutId id="2147483713" r:id="rId13"/>
    <p:sldLayoutId id="2147483714" r:id="rId14"/>
    <p:sldLayoutId id="2147483715" r:id="rId15"/>
    <p:sldLayoutId id="2147483716" r:id="rId16"/>
    <p:sldLayoutId id="2147483717" r:id="rId17"/>
    <p:sldLayoutId id="2147483718" r:id="rId18"/>
    <p:sldLayoutId id="2147483734" r:id="rId19"/>
    <p:sldLayoutId id="2147483735" r:id="rId20"/>
  </p:sldLayoutIdLst>
  <p:hf hdr="0" ftr="0" dt="0"/>
  <p:txStyles>
    <p:title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p:titleStyle>
    <p:bodyStyle>
      <a:lvl1pPr marL="189124" indent="-189124" algn="l" rtl="0" eaLnBrk="0" fontAlgn="base" hangingPunct="0">
        <a:spcBef>
          <a:spcPts val="667"/>
        </a:spcBef>
        <a:spcAft>
          <a:spcPct val="0"/>
        </a:spcAft>
        <a:buChar char="•"/>
        <a:defRPr sz="1800">
          <a:solidFill>
            <a:schemeClr val="tx1"/>
          </a:solidFill>
          <a:latin typeface="+mn-lt"/>
          <a:ea typeface="+mn-ea"/>
          <a:cs typeface="+mn-cs"/>
        </a:defRPr>
      </a:lvl1pPr>
      <a:lvl2pPr marL="478763" indent="-194416" algn="l" rtl="0" eaLnBrk="0" fontAlgn="base" hangingPunct="0">
        <a:spcBef>
          <a:spcPct val="20000"/>
        </a:spcBef>
        <a:spcAft>
          <a:spcPct val="0"/>
        </a:spcAft>
        <a:buChar char="–"/>
        <a:defRPr sz="1600">
          <a:solidFill>
            <a:schemeClr val="tx1"/>
          </a:solidFill>
          <a:latin typeface="+mn-lt"/>
        </a:defRPr>
      </a:lvl2pPr>
      <a:lvl3pPr marL="711530" indent="-137548" algn="l" rtl="0" eaLnBrk="0" fontAlgn="base" hangingPunct="0">
        <a:spcBef>
          <a:spcPct val="15000"/>
        </a:spcBef>
        <a:spcAft>
          <a:spcPct val="0"/>
        </a:spcAft>
        <a:buChar char="•"/>
        <a:defRPr sz="1600">
          <a:solidFill>
            <a:schemeClr val="tx1"/>
          </a:solidFill>
          <a:latin typeface="+mn-lt"/>
        </a:defRPr>
      </a:lvl3pPr>
      <a:lvl4pPr marL="1001168" indent="-194416" algn="l" rtl="0" eaLnBrk="0" fontAlgn="base" hangingPunct="0">
        <a:spcBef>
          <a:spcPct val="5000"/>
        </a:spcBef>
        <a:spcAft>
          <a:spcPct val="0"/>
        </a:spcAft>
        <a:buChar char="–"/>
        <a:defRPr sz="1600">
          <a:solidFill>
            <a:schemeClr val="tx1"/>
          </a:solidFill>
          <a:latin typeface="+mn-lt"/>
        </a:defRPr>
      </a:lvl4pPr>
      <a:lvl5pPr marL="1240546" indent="-144163" algn="l" rtl="0" eaLnBrk="0" fontAlgn="base" hangingPunct="0">
        <a:spcBef>
          <a:spcPct val="0"/>
        </a:spcBef>
        <a:spcAft>
          <a:spcPct val="0"/>
        </a:spcAft>
        <a:buChar char="»"/>
        <a:defRPr sz="1600">
          <a:solidFill>
            <a:schemeClr val="tx1"/>
          </a:solidFill>
          <a:latin typeface="+mn-lt"/>
        </a:defRPr>
      </a:lvl5pPr>
      <a:lvl6pPr marL="1621441" indent="-144163" algn="l" rtl="0" fontAlgn="base">
        <a:spcBef>
          <a:spcPct val="0"/>
        </a:spcBef>
        <a:spcAft>
          <a:spcPct val="0"/>
        </a:spcAft>
        <a:buChar char="»"/>
        <a:defRPr sz="1300">
          <a:solidFill>
            <a:schemeClr val="tx1"/>
          </a:solidFill>
          <a:latin typeface="+mn-lt"/>
        </a:defRPr>
      </a:lvl6pPr>
      <a:lvl7pPr marL="2002336" indent="-144163" algn="l" rtl="0" fontAlgn="base">
        <a:spcBef>
          <a:spcPct val="0"/>
        </a:spcBef>
        <a:spcAft>
          <a:spcPct val="0"/>
        </a:spcAft>
        <a:buChar char="»"/>
        <a:defRPr sz="1300">
          <a:solidFill>
            <a:schemeClr val="tx1"/>
          </a:solidFill>
          <a:latin typeface="+mn-lt"/>
        </a:defRPr>
      </a:lvl7pPr>
      <a:lvl8pPr marL="2383230" indent="-144163" algn="l" rtl="0" fontAlgn="base">
        <a:spcBef>
          <a:spcPct val="0"/>
        </a:spcBef>
        <a:spcAft>
          <a:spcPct val="0"/>
        </a:spcAft>
        <a:buChar char="»"/>
        <a:defRPr sz="1300">
          <a:solidFill>
            <a:schemeClr val="tx1"/>
          </a:solidFill>
          <a:latin typeface="+mn-lt"/>
        </a:defRPr>
      </a:lvl8pPr>
      <a:lvl9pPr marL="2764124" indent="-144163" algn="l" rtl="0" fontAlgn="base">
        <a:spcBef>
          <a:spcPct val="0"/>
        </a:spcBef>
        <a:spcAft>
          <a:spcPct val="0"/>
        </a:spcAft>
        <a:buChar char="»"/>
        <a:defRPr sz="1300">
          <a:solidFill>
            <a:schemeClr val="tx1"/>
          </a:solidFill>
          <a:latin typeface="+mn-lt"/>
        </a:defRPr>
      </a:lvl9pPr>
    </p:bodyStyle>
    <p:otherStyle>
      <a:defPPr>
        <a:defRPr lang="en-US"/>
      </a:defPPr>
      <a:lvl1pPr marL="0" algn="l" defTabSz="761790" rtl="0" eaLnBrk="1" latinLnBrk="0" hangingPunct="1">
        <a:defRPr sz="1500" kern="1200">
          <a:solidFill>
            <a:schemeClr val="tx1"/>
          </a:solidFill>
          <a:latin typeface="+mn-lt"/>
          <a:ea typeface="+mn-ea"/>
          <a:cs typeface="+mn-cs"/>
        </a:defRPr>
      </a:lvl1pPr>
      <a:lvl2pPr marL="380895" algn="l" defTabSz="761790" rtl="0" eaLnBrk="1" latinLnBrk="0" hangingPunct="1">
        <a:defRPr sz="1500" kern="1200">
          <a:solidFill>
            <a:schemeClr val="tx1"/>
          </a:solidFill>
          <a:latin typeface="+mn-lt"/>
          <a:ea typeface="+mn-ea"/>
          <a:cs typeface="+mn-cs"/>
        </a:defRPr>
      </a:lvl2pPr>
      <a:lvl3pPr marL="761790" algn="l" defTabSz="761790" rtl="0" eaLnBrk="1" latinLnBrk="0" hangingPunct="1">
        <a:defRPr sz="1500" kern="1200">
          <a:solidFill>
            <a:schemeClr val="tx1"/>
          </a:solidFill>
          <a:latin typeface="+mn-lt"/>
          <a:ea typeface="+mn-ea"/>
          <a:cs typeface="+mn-cs"/>
        </a:defRPr>
      </a:lvl3pPr>
      <a:lvl4pPr marL="1142683" algn="l" defTabSz="761790" rtl="0" eaLnBrk="1" latinLnBrk="0" hangingPunct="1">
        <a:defRPr sz="1500" kern="1200">
          <a:solidFill>
            <a:schemeClr val="tx1"/>
          </a:solidFill>
          <a:latin typeface="+mn-lt"/>
          <a:ea typeface="+mn-ea"/>
          <a:cs typeface="+mn-cs"/>
        </a:defRPr>
      </a:lvl4pPr>
      <a:lvl5pPr marL="1523573" algn="l" defTabSz="761790" rtl="0" eaLnBrk="1" latinLnBrk="0" hangingPunct="1">
        <a:defRPr sz="1500" kern="1200">
          <a:solidFill>
            <a:schemeClr val="tx1"/>
          </a:solidFill>
          <a:latin typeface="+mn-lt"/>
          <a:ea typeface="+mn-ea"/>
          <a:cs typeface="+mn-cs"/>
        </a:defRPr>
      </a:lvl5pPr>
      <a:lvl6pPr marL="1904467" algn="l" defTabSz="761790" rtl="0" eaLnBrk="1" latinLnBrk="0" hangingPunct="1">
        <a:defRPr sz="1500" kern="1200">
          <a:solidFill>
            <a:schemeClr val="tx1"/>
          </a:solidFill>
          <a:latin typeface="+mn-lt"/>
          <a:ea typeface="+mn-ea"/>
          <a:cs typeface="+mn-cs"/>
        </a:defRPr>
      </a:lvl6pPr>
      <a:lvl7pPr marL="2285362" algn="l" defTabSz="761790" rtl="0" eaLnBrk="1" latinLnBrk="0" hangingPunct="1">
        <a:defRPr sz="1500" kern="1200">
          <a:solidFill>
            <a:schemeClr val="tx1"/>
          </a:solidFill>
          <a:latin typeface="+mn-lt"/>
          <a:ea typeface="+mn-ea"/>
          <a:cs typeface="+mn-cs"/>
        </a:defRPr>
      </a:lvl7pPr>
      <a:lvl8pPr marL="2666253" algn="l" defTabSz="761790" rtl="0" eaLnBrk="1" latinLnBrk="0" hangingPunct="1">
        <a:defRPr sz="1500" kern="1200">
          <a:solidFill>
            <a:schemeClr val="tx1"/>
          </a:solidFill>
          <a:latin typeface="+mn-lt"/>
          <a:ea typeface="+mn-ea"/>
          <a:cs typeface="+mn-cs"/>
        </a:defRPr>
      </a:lvl8pPr>
      <a:lvl9pPr marL="3047146" algn="l" defTabSz="761790"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9.xml"/><Relationship Id="rId5" Type="http://schemas.openxmlformats.org/officeDocument/2006/relationships/image" Target="../media/image49.png"/><Relationship Id="rId4" Type="http://schemas.openxmlformats.org/officeDocument/2006/relationships/image" Target="../media/image48.png"/></Relationships>
</file>

<file path=ppt/slides/_rels/slide18.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image" Target="../media/image50.emf"/><Relationship Id="rId1" Type="http://schemas.openxmlformats.org/officeDocument/2006/relationships/slideLayout" Target="../slideLayouts/slideLayout9.xml"/><Relationship Id="rId4" Type="http://schemas.openxmlformats.org/officeDocument/2006/relationships/image" Target="../media/image52.png"/></Relationships>
</file>

<file path=ppt/slides/_rels/slide1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8" Type="http://schemas.openxmlformats.org/officeDocument/2006/relationships/hyperlink" Target="http://www.ti.com/solution/wireless_patient_monitor" TargetMode="External"/><Relationship Id="rId13" Type="http://schemas.openxmlformats.org/officeDocument/2006/relationships/hyperlink" Target="http://www.ti.com/solution/fitness-activity-monitors" TargetMode="External"/><Relationship Id="rId3" Type="http://schemas.openxmlformats.org/officeDocument/2006/relationships/hyperlink" Target="http://www.ti.com/product/AFE4900" TargetMode="External"/><Relationship Id="rId7" Type="http://schemas.openxmlformats.org/officeDocument/2006/relationships/hyperlink" Target="http://www.ti.com/product/TPD1E10B06" TargetMode="External"/><Relationship Id="rId12" Type="http://schemas.openxmlformats.org/officeDocument/2006/relationships/image" Target="../media/image56.pn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hyperlink" Target="http://www.ti.com/product/TPS63036" TargetMode="External"/><Relationship Id="rId11" Type="http://schemas.openxmlformats.org/officeDocument/2006/relationships/image" Target="../media/image55.jpeg"/><Relationship Id="rId5" Type="http://schemas.openxmlformats.org/officeDocument/2006/relationships/hyperlink" Target="http://www.ti.com/product/TPS61098" TargetMode="External"/><Relationship Id="rId10" Type="http://schemas.openxmlformats.org/officeDocument/2006/relationships/image" Target="../media/image54.jpeg"/><Relationship Id="rId4" Type="http://schemas.openxmlformats.org/officeDocument/2006/relationships/hyperlink" Target="http://www.ti.com/product/CC2640R2F" TargetMode="External"/><Relationship Id="rId9" Type="http://schemas.openxmlformats.org/officeDocument/2006/relationships/hyperlink" Target="http://www.ti.com/solution/ecg_electrocardiogram"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9.xml"/><Relationship Id="rId4" Type="http://schemas.openxmlformats.org/officeDocument/2006/relationships/image" Target="../media/image59.png"/></Relationships>
</file>

<file path=ppt/slides/_rels/slide2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4.xml"/><Relationship Id="rId1" Type="http://schemas.openxmlformats.org/officeDocument/2006/relationships/slideLayout" Target="../slideLayouts/slideLayout9.xml"/><Relationship Id="rId4" Type="http://schemas.openxmlformats.org/officeDocument/2006/relationships/image" Target="../media/image61.png"/></Relationships>
</file>

<file path=ppt/slides/_rels/slide2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15.xml"/><Relationship Id="rId1" Type="http://schemas.openxmlformats.org/officeDocument/2006/relationships/slideLayout" Target="../slideLayouts/slideLayout9.xml"/><Relationship Id="rId5" Type="http://schemas.openxmlformats.org/officeDocument/2006/relationships/image" Target="../media/image64.jpeg"/><Relationship Id="rId4" Type="http://schemas.openxmlformats.org/officeDocument/2006/relationships/image" Target="../media/image63.png"/></Relationships>
</file>

<file path=ppt/slides/_rels/slide24.xml.rels><?xml version="1.0" encoding="UTF-8" standalone="yes"?>
<Relationships xmlns="http://schemas.openxmlformats.org/package/2006/relationships"><Relationship Id="rId3" Type="http://schemas.openxmlformats.org/officeDocument/2006/relationships/image" Target="../media/image65.png"/><Relationship Id="rId7" Type="http://schemas.openxmlformats.org/officeDocument/2006/relationships/hyperlink" Target="http://www.ti.com/lit/an/slyt763/slyt763.pdf" TargetMode="External"/><Relationship Id="rId2" Type="http://schemas.openxmlformats.org/officeDocument/2006/relationships/notesSlide" Target="../notesSlides/notesSlide16.xml"/><Relationship Id="rId1" Type="http://schemas.openxmlformats.org/officeDocument/2006/relationships/slideLayout" Target="../slideLayouts/slideLayout9.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25.xml.rels><?xml version="1.0" encoding="UTF-8" standalone="yes"?>
<Relationships xmlns="http://schemas.openxmlformats.org/package/2006/relationships"><Relationship Id="rId3" Type="http://schemas.openxmlformats.org/officeDocument/2006/relationships/hyperlink" Target="http://www.ti.com/solution/medical_sensor_patches" TargetMode="External"/><Relationship Id="rId7" Type="http://schemas.openxmlformats.org/officeDocument/2006/relationships/image" Target="../media/image70.png"/><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image" Target="../media/image69.gif"/><Relationship Id="rId5" Type="http://schemas.openxmlformats.org/officeDocument/2006/relationships/hyperlink" Target="http://www.ti.com/solution/smart_patches" TargetMode="External"/><Relationship Id="rId4" Type="http://schemas.openxmlformats.org/officeDocument/2006/relationships/hyperlink" Target="http://www.ti.com/solution/medical_diagnostic_patient_monitoring_therapy" TargetMode="External"/></Relationships>
</file>

<file path=ppt/slides/_rels/slide26.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71.png"/><Relationship Id="rId7" Type="http://schemas.openxmlformats.org/officeDocument/2006/relationships/image" Target="../media/image73.png"/><Relationship Id="rId2" Type="http://schemas.openxmlformats.org/officeDocument/2006/relationships/notesSlide" Target="../notesSlides/notesSlide18.xml"/><Relationship Id="rId1" Type="http://schemas.openxmlformats.org/officeDocument/2006/relationships/slideLayout" Target="../slideLayouts/slideLayout19.xml"/><Relationship Id="rId6" Type="http://schemas.openxmlformats.org/officeDocument/2006/relationships/hyperlink" Target="http://www.ti.com/product/tmp116" TargetMode="External"/><Relationship Id="rId11" Type="http://schemas.openxmlformats.org/officeDocument/2006/relationships/image" Target="../media/image75.png"/><Relationship Id="rId5" Type="http://schemas.microsoft.com/office/2007/relationships/hdphoto" Target="../media/hdphoto1.wdp"/><Relationship Id="rId10" Type="http://schemas.microsoft.com/office/2007/relationships/hdphoto" Target="../media/hdphoto3.wdp"/><Relationship Id="rId4" Type="http://schemas.openxmlformats.org/officeDocument/2006/relationships/image" Target="../media/image72.png"/><Relationship Id="rId9" Type="http://schemas.openxmlformats.org/officeDocument/2006/relationships/image" Target="../media/image74.png"/></Relationships>
</file>

<file path=ppt/slides/_rels/slide27.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9.xml"/><Relationship Id="rId5" Type="http://schemas.openxmlformats.org/officeDocument/2006/relationships/image" Target="../media/image79.png"/><Relationship Id="rId4" Type="http://schemas.openxmlformats.org/officeDocument/2006/relationships/image" Target="../media/image78.png"/></Relationships>
</file>

<file path=ppt/slides/_rels/slide28.xml.rels><?xml version="1.0" encoding="UTF-8" standalone="yes"?>
<Relationships xmlns="http://schemas.openxmlformats.org/package/2006/relationships"><Relationship Id="rId3" Type="http://schemas.openxmlformats.org/officeDocument/2006/relationships/image" Target="../media/image80.emf"/><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9.xml"/><Relationship Id="rId5" Type="http://schemas.openxmlformats.org/officeDocument/2006/relationships/hyperlink" Target="http://www.ti.com/wireless-connectivity/simplelink-solutions/applications.html#medical" TargetMode="External"/><Relationship Id="rId4" Type="http://schemas.openxmlformats.org/officeDocument/2006/relationships/hyperlink" Target="http://www.ti.com/wireless-connectivity/simplelink-solutions/overview/software.html"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jpeg"/><Relationship Id="rId7"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hyperlink" Target="https://www.who.int/patientsafety/en/" TargetMode="External"/><Relationship Id="rId2" Type="http://schemas.openxmlformats.org/officeDocument/2006/relationships/notesSlide" Target="../notesSlides/notesSlide20.xml"/><Relationship Id="rId1" Type="http://schemas.openxmlformats.org/officeDocument/2006/relationships/slideLayout" Target="../slideLayouts/slideLayout9.xml"/><Relationship Id="rId4" Type="http://schemas.openxmlformats.org/officeDocument/2006/relationships/image" Target="../media/image83.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22.xml"/><Relationship Id="rId1" Type="http://schemas.openxmlformats.org/officeDocument/2006/relationships/slideLayout" Target="../slideLayouts/slideLayout9.xml"/><Relationship Id="rId4" Type="http://schemas.openxmlformats.org/officeDocument/2006/relationships/image" Target="../media/image85.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8" Type="http://schemas.openxmlformats.org/officeDocument/2006/relationships/image" Target="../media/image87.wmf"/><Relationship Id="rId3" Type="http://schemas.openxmlformats.org/officeDocument/2006/relationships/notesSlide" Target="../notesSlides/notesSlide24.xml"/><Relationship Id="rId7" Type="http://schemas.openxmlformats.org/officeDocument/2006/relationships/package" Target="../embeddings/Microsoft_Excel_Worksheet.xlsx"/><Relationship Id="rId2" Type="http://schemas.openxmlformats.org/officeDocument/2006/relationships/slideLayout" Target="../slideLayouts/slideLayout9.xml"/><Relationship Id="rId1" Type="http://schemas.openxmlformats.org/officeDocument/2006/relationships/vmlDrawing" Target="../drawings/vmlDrawing2.vml"/><Relationship Id="rId6" Type="http://schemas.openxmlformats.org/officeDocument/2006/relationships/image" Target="../media/image89.emf"/><Relationship Id="rId5" Type="http://schemas.openxmlformats.org/officeDocument/2006/relationships/image" Target="../media/image86.emf"/><Relationship Id="rId10" Type="http://schemas.openxmlformats.org/officeDocument/2006/relationships/image" Target="../media/image88.emf"/><Relationship Id="rId4" Type="http://schemas.openxmlformats.org/officeDocument/2006/relationships/oleObject" Target="../embeddings/oleObject3.bin"/><Relationship Id="rId9" Type="http://schemas.openxmlformats.org/officeDocument/2006/relationships/oleObject" Target="../embeddings/oleObject4.bin"/></Relationships>
</file>

<file path=ppt/slides/_rels/slide36.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25.xml"/><Relationship Id="rId1" Type="http://schemas.openxmlformats.org/officeDocument/2006/relationships/slideLayout" Target="../slideLayouts/slideLayout9.xml"/><Relationship Id="rId5" Type="http://schemas.openxmlformats.org/officeDocument/2006/relationships/image" Target="../media/image93.png"/><Relationship Id="rId4" Type="http://schemas.openxmlformats.org/officeDocument/2006/relationships/image" Target="../media/image92.png"/></Relationships>
</file>

<file path=ppt/slides/_rels/slide38.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26.xml"/><Relationship Id="rId1" Type="http://schemas.openxmlformats.org/officeDocument/2006/relationships/slideLayout" Target="../slideLayouts/slideLayout9.xml"/><Relationship Id="rId5" Type="http://schemas.openxmlformats.org/officeDocument/2006/relationships/image" Target="../media/image96.png"/><Relationship Id="rId4" Type="http://schemas.openxmlformats.org/officeDocument/2006/relationships/image" Target="../media/image95.png"/></Relationships>
</file>

<file path=ppt/slides/_rels/slide39.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image" Target="../media/image97.jpeg"/><Relationship Id="rId7" Type="http://schemas.openxmlformats.org/officeDocument/2006/relationships/image" Target="../media/image101.jpeg"/><Relationship Id="rId2" Type="http://schemas.openxmlformats.org/officeDocument/2006/relationships/notesSlide" Target="../notesSlides/notesSlide27.xml"/><Relationship Id="rId1" Type="http://schemas.openxmlformats.org/officeDocument/2006/relationships/slideLayout" Target="../slideLayouts/slideLayout13.xml"/><Relationship Id="rId6" Type="http://schemas.openxmlformats.org/officeDocument/2006/relationships/image" Target="../media/image100.jpeg"/><Relationship Id="rId5" Type="http://schemas.openxmlformats.org/officeDocument/2006/relationships/image" Target="../media/image99.jpeg"/><Relationship Id="rId4" Type="http://schemas.openxmlformats.org/officeDocument/2006/relationships/image" Target="../media/image98.jpeg"/><Relationship Id="rId9" Type="http://schemas.openxmlformats.org/officeDocument/2006/relationships/image" Target="../media/image103.png"/></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13.xml"/><Relationship Id="rId4" Type="http://schemas.openxmlformats.org/officeDocument/2006/relationships/image" Target="../media/image20.png"/></Relationships>
</file>

<file path=ppt/slides/_rels/slide40.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image" Target="../media/image104.png"/><Relationship Id="rId1" Type="http://schemas.openxmlformats.org/officeDocument/2006/relationships/slideLayout" Target="../slideLayouts/slideLayout9.xml"/><Relationship Id="rId4" Type="http://schemas.openxmlformats.org/officeDocument/2006/relationships/image" Target="../media/image106.jpeg"/></Relationships>
</file>

<file path=ppt/slides/_rels/slide41.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28.xml"/><Relationship Id="rId1" Type="http://schemas.openxmlformats.org/officeDocument/2006/relationships/slideLayout" Target="../slideLayouts/slideLayout9.xml"/><Relationship Id="rId5" Type="http://schemas.openxmlformats.org/officeDocument/2006/relationships/image" Target="../media/image109.png"/><Relationship Id="rId4" Type="http://schemas.openxmlformats.org/officeDocument/2006/relationships/image" Target="../media/image108.png"/></Relationships>
</file>

<file path=ppt/slides/_rels/slide42.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29.xml"/><Relationship Id="rId1" Type="http://schemas.openxmlformats.org/officeDocument/2006/relationships/slideLayout" Target="../slideLayouts/slideLayout9.xml"/><Relationship Id="rId5" Type="http://schemas.openxmlformats.org/officeDocument/2006/relationships/image" Target="../media/image112.png"/><Relationship Id="rId4" Type="http://schemas.openxmlformats.org/officeDocument/2006/relationships/image" Target="../media/image111.png"/></Relationships>
</file>

<file path=ppt/slides/_rels/slide43.xml.rels><?xml version="1.0" encoding="UTF-8" standalone="yes"?>
<Relationships xmlns="http://schemas.openxmlformats.org/package/2006/relationships"><Relationship Id="rId8" Type="http://schemas.openxmlformats.org/officeDocument/2006/relationships/image" Target="../media/image118.png"/><Relationship Id="rId3" Type="http://schemas.openxmlformats.org/officeDocument/2006/relationships/image" Target="../media/image113.png"/><Relationship Id="rId7" Type="http://schemas.openxmlformats.org/officeDocument/2006/relationships/image" Target="../media/image117.png"/><Relationship Id="rId2" Type="http://schemas.openxmlformats.org/officeDocument/2006/relationships/notesSlide" Target="../notesSlides/notesSlide30.xml"/><Relationship Id="rId1" Type="http://schemas.openxmlformats.org/officeDocument/2006/relationships/slideLayout" Target="../slideLayouts/slideLayout9.xml"/><Relationship Id="rId6" Type="http://schemas.openxmlformats.org/officeDocument/2006/relationships/image" Target="../media/image116.png"/><Relationship Id="rId5" Type="http://schemas.openxmlformats.org/officeDocument/2006/relationships/image" Target="../media/image115.png"/><Relationship Id="rId4" Type="http://schemas.openxmlformats.org/officeDocument/2006/relationships/image" Target="../media/image114.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3" Type="http://schemas.openxmlformats.org/officeDocument/2006/relationships/hyperlink" Target="http://www.ti.com/lit/an/sloa285a/sloa285a.pdf" TargetMode="External"/><Relationship Id="rId2" Type="http://schemas.openxmlformats.org/officeDocument/2006/relationships/notesSlide" Target="../notesSlides/notesSlide32.xml"/><Relationship Id="rId1" Type="http://schemas.openxmlformats.org/officeDocument/2006/relationships/slideLayout" Target="../slideLayouts/slideLayout9.xml"/><Relationship Id="rId4" Type="http://schemas.openxmlformats.org/officeDocument/2006/relationships/image" Target="../media/image119.png"/></Relationships>
</file>

<file path=ppt/slides/_rels/slide46.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33.xml"/><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2" Type="http://schemas.openxmlformats.org/officeDocument/2006/relationships/image" Target="../media/image121.jpeg"/><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emf"/><Relationship Id="rId7" Type="http://schemas.openxmlformats.org/officeDocument/2006/relationships/image" Target="../media/image25.pn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emf"/></Relationships>
</file>

<file path=ppt/slides/_rels/slide6.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30.png"/><Relationship Id="rId5" Type="http://schemas.openxmlformats.org/officeDocument/2006/relationships/image" Target="../media/image2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s>
</file>

<file path=ppt/slides/_rels/slide7.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notesSlide" Target="../notesSlides/notesSlide6.xml"/><Relationship Id="rId7" Type="http://schemas.openxmlformats.org/officeDocument/2006/relationships/image" Target="../media/image39.jpeg"/><Relationship Id="rId2" Type="http://schemas.openxmlformats.org/officeDocument/2006/relationships/slideLayout" Target="../slideLayouts/slideLayout13.xml"/><Relationship Id="rId1" Type="http://schemas.openxmlformats.org/officeDocument/2006/relationships/vmlDrawing" Target="../drawings/vmlDrawing1.vml"/><Relationship Id="rId6" Type="http://schemas.openxmlformats.org/officeDocument/2006/relationships/image" Target="../media/image36.emf"/><Relationship Id="rId5" Type="http://schemas.openxmlformats.org/officeDocument/2006/relationships/oleObject" Target="../embeddings/oleObject1.bin"/><Relationship Id="rId4" Type="http://schemas.openxmlformats.org/officeDocument/2006/relationships/image" Target="../media/image38.png"/><Relationship Id="rId9" Type="http://schemas.openxmlformats.org/officeDocument/2006/relationships/image" Target="../media/image37.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2756C0-F3BD-A849-9D79-16163D87FCF7}"/>
              </a:ext>
            </a:extLst>
          </p:cNvPr>
          <p:cNvSpPr>
            <a:spLocks noGrp="1"/>
          </p:cNvSpPr>
          <p:nvPr>
            <p:ph type="ctrTitle"/>
          </p:nvPr>
        </p:nvSpPr>
        <p:spPr>
          <a:xfrm>
            <a:off x="342900" y="1457331"/>
            <a:ext cx="8458200" cy="1102519"/>
          </a:xfrm>
        </p:spPr>
        <p:txBody>
          <a:bodyPr/>
          <a:lstStyle/>
          <a:p>
            <a:r>
              <a:rPr lang="en-US" dirty="0"/>
              <a:t>Design wearable healthcare systems with advanced sensing and efficient power for improved patient monitoring</a:t>
            </a:r>
          </a:p>
        </p:txBody>
      </p:sp>
      <p:sp>
        <p:nvSpPr>
          <p:cNvPr id="3" name="Subtitle 2">
            <a:extLst>
              <a:ext uri="{FF2B5EF4-FFF2-40B4-BE49-F238E27FC236}">
                <a16:creationId xmlns:a16="http://schemas.microsoft.com/office/drawing/2014/main" id="{03FF9E7C-6BAB-BD40-B5C3-3A1131044673}"/>
              </a:ext>
            </a:extLst>
          </p:cNvPr>
          <p:cNvSpPr>
            <a:spLocks noGrp="1"/>
          </p:cNvSpPr>
          <p:nvPr>
            <p:ph type="subTitle" idx="1"/>
          </p:nvPr>
        </p:nvSpPr>
        <p:spPr/>
        <p:txBody>
          <a:bodyPr/>
          <a:lstStyle/>
          <a:p>
            <a:endParaRPr lang="en-US" dirty="0"/>
          </a:p>
          <a:p>
            <a:endParaRPr lang="en-US" dirty="0"/>
          </a:p>
          <a:p>
            <a:r>
              <a:rPr lang="en-US" dirty="0"/>
              <a:t>Sanjay Pithadia</a:t>
            </a:r>
          </a:p>
          <a:p>
            <a:r>
              <a:rPr lang="en-US" dirty="0"/>
              <a:t>4 March 2021</a:t>
            </a:r>
          </a:p>
        </p:txBody>
      </p:sp>
      <p:sp>
        <p:nvSpPr>
          <p:cNvPr id="4" name="Slide Number Placeholder 3">
            <a:extLst>
              <a:ext uri="{FF2B5EF4-FFF2-40B4-BE49-F238E27FC236}">
                <a16:creationId xmlns:a16="http://schemas.microsoft.com/office/drawing/2014/main" id="{A6AFE339-852A-F647-AA92-9C097370EE78}"/>
              </a:ext>
            </a:extLst>
          </p:cNvPr>
          <p:cNvSpPr>
            <a:spLocks noGrp="1"/>
          </p:cNvSpPr>
          <p:nvPr>
            <p:ph type="sldNum" sz="quarter" idx="10"/>
          </p:nvPr>
        </p:nvSpPr>
        <p:spPr/>
        <p:txBody>
          <a:bodyPr/>
          <a:lstStyle/>
          <a:p>
            <a:pPr>
              <a:defRPr/>
            </a:pPr>
            <a:fld id="{3C7E7816-A48B-4805-9A47-CE865F4F101F}" type="slidenum">
              <a:rPr lang="en-US" smtClean="0"/>
              <a:pPr>
                <a:defRPr/>
              </a:pPr>
              <a:t>1</a:t>
            </a:fld>
            <a:endParaRPr lang="en-US"/>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34" y="8"/>
            <a:ext cx="9139766" cy="51392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563549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ECG lead and ADC channels</a:t>
            </a:r>
            <a:r>
              <a:rPr lang="en-US" sz="1800" dirty="0">
                <a:solidFill>
                  <a:schemeClr val="tx1"/>
                </a:solidFill>
              </a:rPr>
              <a:t> </a:t>
            </a:r>
            <a:endParaRPr lang="en-US" dirty="0">
              <a:solidFill>
                <a:schemeClr val="tx1"/>
              </a:solidFill>
            </a:endParaRPr>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10</a:t>
            </a:fld>
            <a:endParaRPr lang="en-US">
              <a:solidFill>
                <a:srgbClr val="000000"/>
              </a:solidFill>
            </a:endParaRPr>
          </a:p>
        </p:txBody>
      </p:sp>
      <p:sp>
        <p:nvSpPr>
          <p:cNvPr id="3" name="Rectangle 6"/>
          <p:cNvSpPr>
            <a:spLocks noChangeArrowheads="1"/>
          </p:cNvSpPr>
          <p:nvPr/>
        </p:nvSpPr>
        <p:spPr bwMode="auto">
          <a:xfrm flipV="1">
            <a:off x="3251299" y="-522578"/>
            <a:ext cx="525560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914400" fontAlgn="base">
              <a:spcBef>
                <a:spcPct val="0"/>
              </a:spcBef>
              <a:spcAft>
                <a:spcPct val="0"/>
              </a:spcAft>
            </a:pPr>
            <a:endParaRPr lang="en-US">
              <a:solidFill>
                <a:srgbClr val="000000"/>
              </a:solidFill>
            </a:endParaRPr>
          </a:p>
        </p:txBody>
      </p:sp>
      <p:sp>
        <p:nvSpPr>
          <p:cNvPr id="5" name="Arc 4"/>
          <p:cNvSpPr/>
          <p:nvPr/>
        </p:nvSpPr>
        <p:spPr>
          <a:xfrm flipH="1">
            <a:off x="3483399" y="2771430"/>
            <a:ext cx="2559705" cy="242823"/>
          </a:xfrm>
          <a:prstGeom prst="arc">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fontAlgn="base">
              <a:spcBef>
                <a:spcPct val="0"/>
              </a:spcBef>
              <a:spcAft>
                <a:spcPct val="0"/>
              </a:spcAft>
            </a:pPr>
            <a:endParaRPr lang="en-US">
              <a:solidFill>
                <a:srgbClr val="000000"/>
              </a:solidFill>
            </a:endParaRPr>
          </a:p>
        </p:txBody>
      </p:sp>
      <p:sp>
        <p:nvSpPr>
          <p:cNvPr id="10" name="Rectangle 2"/>
          <p:cNvSpPr>
            <a:spLocks noChangeArrowheads="1"/>
          </p:cNvSpPr>
          <p:nvPr/>
        </p:nvSpPr>
        <p:spPr bwMode="auto">
          <a:xfrm flipV="1">
            <a:off x="3251299" y="-522578"/>
            <a:ext cx="525560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914400" fontAlgn="base">
              <a:spcBef>
                <a:spcPct val="0"/>
              </a:spcBef>
              <a:spcAft>
                <a:spcPct val="0"/>
              </a:spcAft>
            </a:pPr>
            <a:endParaRPr lang="en-US">
              <a:solidFill>
                <a:srgbClr val="000000"/>
              </a:solidFill>
            </a:endParaRPr>
          </a:p>
        </p:txBody>
      </p:sp>
      <p:sp>
        <p:nvSpPr>
          <p:cNvPr id="12" name="Rectangle 5"/>
          <p:cNvSpPr>
            <a:spLocks noChangeArrowheads="1"/>
          </p:cNvSpPr>
          <p:nvPr/>
        </p:nvSpPr>
        <p:spPr bwMode="auto">
          <a:xfrm flipV="1">
            <a:off x="3251299" y="-522578"/>
            <a:ext cx="525560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914400" fontAlgn="base">
              <a:spcBef>
                <a:spcPct val="0"/>
              </a:spcBef>
              <a:spcAft>
                <a:spcPct val="0"/>
              </a:spcAft>
            </a:pPr>
            <a:endParaRPr lang="en-US">
              <a:solidFill>
                <a:srgbClr val="000000"/>
              </a:solidFill>
            </a:endParaRPr>
          </a:p>
        </p:txBody>
      </p:sp>
      <p:sp>
        <p:nvSpPr>
          <p:cNvPr id="15" name="Rectangle 7"/>
          <p:cNvSpPr>
            <a:spLocks noChangeArrowheads="1"/>
          </p:cNvSpPr>
          <p:nvPr/>
        </p:nvSpPr>
        <p:spPr bwMode="auto">
          <a:xfrm flipV="1">
            <a:off x="3251299" y="-522578"/>
            <a:ext cx="525560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914400" fontAlgn="base">
              <a:spcBef>
                <a:spcPct val="0"/>
              </a:spcBef>
              <a:spcAft>
                <a:spcPct val="0"/>
              </a:spcAft>
            </a:pPr>
            <a:endParaRPr lang="en-US">
              <a:solidFill>
                <a:srgbClr val="000000"/>
              </a:solidFill>
            </a:endParaRPr>
          </a:p>
        </p:txBody>
      </p:sp>
      <p:sp>
        <p:nvSpPr>
          <p:cNvPr id="17" name="Text Box 4"/>
          <p:cNvSpPr txBox="1">
            <a:spLocks noChangeArrowheads="1"/>
          </p:cNvSpPr>
          <p:nvPr/>
        </p:nvSpPr>
        <p:spPr bwMode="auto">
          <a:xfrm>
            <a:off x="5995054" y="471705"/>
            <a:ext cx="2869670" cy="1277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7" tIns="45713" rIns="91427" bIns="45713">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defTabSz="914400" fontAlgn="base">
              <a:spcBef>
                <a:spcPct val="0"/>
              </a:spcBef>
              <a:spcAft>
                <a:spcPct val="0"/>
              </a:spcAft>
            </a:pPr>
            <a:r>
              <a:rPr lang="en-US" altLang="en-US" sz="1400" b="1" dirty="0">
                <a:solidFill>
                  <a:srgbClr val="DE0000"/>
                </a:solidFill>
              </a:rPr>
              <a:t>Standards    Electrodes Needed</a:t>
            </a:r>
          </a:p>
          <a:p>
            <a:pPr defTabSz="914400" fontAlgn="base">
              <a:spcBef>
                <a:spcPct val="0"/>
              </a:spcBef>
              <a:spcAft>
                <a:spcPct val="0"/>
              </a:spcAft>
            </a:pPr>
            <a:endParaRPr lang="en-US" altLang="en-US" sz="400" b="1" dirty="0">
              <a:solidFill>
                <a:srgbClr val="000000"/>
              </a:solidFill>
            </a:endParaRPr>
          </a:p>
          <a:p>
            <a:pPr defTabSz="914400" fontAlgn="base">
              <a:spcBef>
                <a:spcPct val="0"/>
              </a:spcBef>
              <a:spcAft>
                <a:spcPct val="0"/>
              </a:spcAft>
            </a:pPr>
            <a:r>
              <a:rPr lang="en-US" altLang="en-US" sz="1400" dirty="0">
                <a:solidFill>
                  <a:srgbClr val="000000"/>
                </a:solidFill>
              </a:rPr>
              <a:t>1 Lead	   LA, RA</a:t>
            </a:r>
          </a:p>
          <a:p>
            <a:pPr defTabSz="914400" fontAlgn="base">
              <a:spcBef>
                <a:spcPct val="0"/>
              </a:spcBef>
              <a:spcAft>
                <a:spcPct val="0"/>
              </a:spcAft>
            </a:pPr>
            <a:r>
              <a:rPr lang="en-US" altLang="en-US" sz="1400" dirty="0">
                <a:solidFill>
                  <a:srgbClr val="000000"/>
                </a:solidFill>
              </a:rPr>
              <a:t>3 Lead	   LA, RA, LL</a:t>
            </a:r>
          </a:p>
          <a:p>
            <a:pPr defTabSz="914400" fontAlgn="base">
              <a:spcBef>
                <a:spcPct val="0"/>
              </a:spcBef>
              <a:spcAft>
                <a:spcPct val="0"/>
              </a:spcAft>
            </a:pPr>
            <a:r>
              <a:rPr lang="en-US" altLang="en-US" sz="1400" dirty="0">
                <a:solidFill>
                  <a:srgbClr val="000000"/>
                </a:solidFill>
              </a:rPr>
              <a:t>6 Leads	   LA, RA, LL</a:t>
            </a:r>
          </a:p>
          <a:p>
            <a:pPr defTabSz="914400" fontAlgn="base">
              <a:spcBef>
                <a:spcPct val="0"/>
              </a:spcBef>
              <a:spcAft>
                <a:spcPct val="0"/>
              </a:spcAft>
            </a:pPr>
            <a:r>
              <a:rPr lang="en-US" altLang="en-US" sz="1400" dirty="0">
                <a:solidFill>
                  <a:srgbClr val="000000"/>
                </a:solidFill>
              </a:rPr>
              <a:t>12 Leads       LA, RA, LL, V1-6</a:t>
            </a:r>
          </a:p>
        </p:txBody>
      </p:sp>
      <p:pic>
        <p:nvPicPr>
          <p:cNvPr id="18" name="Picture 5" descr="support_ep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43104" y="1677357"/>
            <a:ext cx="2313895" cy="284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0" name="Table 19"/>
          <p:cNvGraphicFramePr>
            <a:graphicFrameLocks noGrp="1"/>
          </p:cNvGraphicFramePr>
          <p:nvPr>
            <p:extLst>
              <p:ext uri="{D42A27DB-BD31-4B8C-83A1-F6EECF244321}">
                <p14:modId xmlns:p14="http://schemas.microsoft.com/office/powerpoint/2010/main" val="3371238405"/>
              </p:ext>
            </p:extLst>
          </p:nvPr>
        </p:nvGraphicFramePr>
        <p:xfrm>
          <a:off x="325203" y="810883"/>
          <a:ext cx="5415105" cy="3656343"/>
        </p:xfrm>
        <a:graphic>
          <a:graphicData uri="http://schemas.openxmlformats.org/drawingml/2006/table">
            <a:tbl>
              <a:tblPr>
                <a:tableStyleId>{616DA210-FB5B-4158-B5E0-FEB733F419BA}</a:tableStyleId>
              </a:tblPr>
              <a:tblGrid>
                <a:gridCol w="1546729">
                  <a:extLst>
                    <a:ext uri="{9D8B030D-6E8A-4147-A177-3AD203B41FA5}">
                      <a16:colId xmlns:a16="http://schemas.microsoft.com/office/drawing/2014/main" val="20000"/>
                    </a:ext>
                  </a:extLst>
                </a:gridCol>
                <a:gridCol w="2053087">
                  <a:extLst>
                    <a:ext uri="{9D8B030D-6E8A-4147-A177-3AD203B41FA5}">
                      <a16:colId xmlns:a16="http://schemas.microsoft.com/office/drawing/2014/main" val="20001"/>
                    </a:ext>
                  </a:extLst>
                </a:gridCol>
                <a:gridCol w="1815289">
                  <a:extLst>
                    <a:ext uri="{9D8B030D-6E8A-4147-A177-3AD203B41FA5}">
                      <a16:colId xmlns:a16="http://schemas.microsoft.com/office/drawing/2014/main" val="20002"/>
                    </a:ext>
                  </a:extLst>
                </a:gridCol>
              </a:tblGrid>
              <a:tr h="662727">
                <a:tc>
                  <a:txBody>
                    <a:bodyPr/>
                    <a:lstStyle/>
                    <a:p>
                      <a:pPr marL="0" algn="ctr" rtl="0" eaLnBrk="1" fontAlgn="ctr" latinLnBrk="0" hangingPunct="1">
                        <a:spcBef>
                          <a:spcPts val="0"/>
                        </a:spcBef>
                        <a:spcAft>
                          <a:spcPts val="0"/>
                        </a:spcAft>
                      </a:pPr>
                      <a:r>
                        <a:rPr lang="en-US" sz="1400" b="1" i="0" u="none" strike="noStrike" kern="1200" dirty="0">
                          <a:solidFill>
                            <a:schemeClr val="bg1"/>
                          </a:solidFill>
                          <a:effectLst/>
                          <a:latin typeface="Arial"/>
                        </a:rPr>
                        <a:t>Number of </a:t>
                      </a:r>
                      <a:br>
                        <a:rPr lang="en-US" sz="1400" b="1" i="0" u="none" strike="noStrike" kern="1200" dirty="0">
                          <a:solidFill>
                            <a:schemeClr val="bg1"/>
                          </a:solidFill>
                          <a:effectLst/>
                          <a:latin typeface="Arial"/>
                        </a:rPr>
                      </a:br>
                      <a:r>
                        <a:rPr lang="en-US" sz="1400" b="1" i="0" u="none" strike="noStrike" kern="1200" dirty="0">
                          <a:solidFill>
                            <a:schemeClr val="bg1"/>
                          </a:solidFill>
                          <a:effectLst/>
                          <a:latin typeface="Arial"/>
                        </a:rPr>
                        <a:t>Leads</a:t>
                      </a:r>
                      <a:endParaRPr lang="en-US" sz="1400" b="0" i="0" u="none" strike="noStrike" dirty="0">
                        <a:solidFill>
                          <a:schemeClr val="bg1"/>
                        </a:solidFill>
                        <a:effectLst/>
                        <a:latin typeface="Arial"/>
                      </a:endParaRPr>
                    </a:p>
                  </a:txBody>
                  <a:tcPr marL="9525" marR="9525" marT="9525" marB="0"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4"/>
                    </a:solidFill>
                  </a:tcPr>
                </a:tc>
                <a:tc>
                  <a:txBody>
                    <a:bodyPr/>
                    <a:lstStyle/>
                    <a:p>
                      <a:pPr marL="0" algn="ctr" rtl="0" eaLnBrk="1" fontAlgn="ctr" latinLnBrk="0" hangingPunct="1">
                        <a:spcBef>
                          <a:spcPts val="0"/>
                        </a:spcBef>
                        <a:spcAft>
                          <a:spcPts val="0"/>
                        </a:spcAft>
                      </a:pPr>
                      <a:r>
                        <a:rPr lang="en-US" sz="1400" b="1" i="0" u="none" strike="noStrike" kern="1200" dirty="0">
                          <a:solidFill>
                            <a:schemeClr val="bg1"/>
                          </a:solidFill>
                          <a:effectLst/>
                          <a:latin typeface="Arial"/>
                        </a:rPr>
                        <a:t>Leads </a:t>
                      </a:r>
                      <a:br>
                        <a:rPr lang="en-US" sz="1400" b="1" i="0" u="none" strike="noStrike" kern="1200" dirty="0">
                          <a:solidFill>
                            <a:schemeClr val="bg1"/>
                          </a:solidFill>
                          <a:effectLst/>
                          <a:latin typeface="Arial"/>
                        </a:rPr>
                      </a:br>
                      <a:r>
                        <a:rPr lang="en-US" sz="1400" b="1" i="0" u="none" strike="noStrike" kern="1200" dirty="0">
                          <a:solidFill>
                            <a:schemeClr val="bg1"/>
                          </a:solidFill>
                          <a:effectLst/>
                          <a:latin typeface="Arial"/>
                        </a:rPr>
                        <a:t>Used</a:t>
                      </a:r>
                      <a:endParaRPr lang="en-US" sz="1400" b="0" i="0" u="none" strike="noStrike" dirty="0">
                        <a:solidFill>
                          <a:schemeClr val="bg1"/>
                        </a:solidFill>
                        <a:effectLst/>
                        <a:latin typeface="Arial"/>
                      </a:endParaRPr>
                    </a:p>
                  </a:txBody>
                  <a:tcPr marL="9525" marR="9525" marT="9525" marB="0" anchor="ctr">
                    <a:lnL w="12700" cap="flat" cmpd="sng" algn="ctr">
                      <a:solidFill>
                        <a:schemeClr val="accent4"/>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accent1"/>
                    </a:solidFill>
                  </a:tcPr>
                </a:tc>
                <a:tc>
                  <a:txBody>
                    <a:bodyPr/>
                    <a:lstStyle/>
                    <a:p>
                      <a:pPr marL="0" algn="ctr" rtl="0" eaLnBrk="1" fontAlgn="ctr" latinLnBrk="0" hangingPunct="1">
                        <a:spcBef>
                          <a:spcPts val="0"/>
                        </a:spcBef>
                        <a:spcAft>
                          <a:spcPts val="0"/>
                        </a:spcAft>
                      </a:pPr>
                      <a:r>
                        <a:rPr lang="en-US" sz="1400" b="1" i="0" u="none" strike="noStrike" kern="1200" dirty="0">
                          <a:solidFill>
                            <a:schemeClr val="bg1"/>
                          </a:solidFill>
                          <a:effectLst/>
                          <a:latin typeface="Arial"/>
                        </a:rPr>
                        <a:t>Number of ADC Channels</a:t>
                      </a:r>
                      <a:endParaRPr lang="en-US" sz="1400" b="0" i="0" u="none" strike="noStrike" dirty="0">
                        <a:solidFill>
                          <a:schemeClr val="bg1"/>
                        </a:solidFill>
                        <a:effectLst/>
                        <a:latin typeface="Arial"/>
                      </a:endParaRPr>
                    </a:p>
                  </a:txBody>
                  <a:tcPr marL="9525" marR="9525" marT="9525" marB="0"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accent3"/>
                    </a:solidFill>
                  </a:tcPr>
                </a:tc>
                <a:extLst>
                  <a:ext uri="{0D108BD9-81ED-4DB2-BD59-A6C34878D82A}">
                    <a16:rowId xmlns:a16="http://schemas.microsoft.com/office/drawing/2014/main" val="10000"/>
                  </a:ext>
                </a:extLst>
              </a:tr>
              <a:tr h="570088">
                <a:tc>
                  <a:txBody>
                    <a:bodyPr/>
                    <a:lstStyle/>
                    <a:p>
                      <a:pPr algn="ctr" fontAlgn="ctr"/>
                      <a:r>
                        <a:rPr lang="en-US" sz="1400" u="none" strike="noStrike" dirty="0">
                          <a:effectLst/>
                        </a:rPr>
                        <a:t>1</a:t>
                      </a:r>
                      <a:endParaRPr lang="en-US" sz="1400" b="0" i="0" u="none" strike="noStrike" dirty="0">
                        <a:solidFill>
                          <a:srgbClr val="000000"/>
                        </a:solidFill>
                        <a:effectLst/>
                        <a:latin typeface="Calibri"/>
                      </a:endParaRPr>
                    </a:p>
                  </a:txBody>
                  <a:tcPr marL="9525" marR="9525" marT="9525" marB="0" anchor="ctr">
                    <a:lnL w="12700" cap="flat" cmpd="sng" algn="ctr">
                      <a:noFill/>
                      <a:prstDash val="solid"/>
                      <a:round/>
                      <a:headEnd type="none" w="med" len="med"/>
                      <a:tailEnd type="none" w="med" len="med"/>
                    </a:lnL>
                    <a:lnR w="12700" cap="flat" cmpd="sng" algn="ctr">
                      <a:solidFill>
                        <a:schemeClr val="bg1">
                          <a:lumMod val="65000"/>
                        </a:schemeClr>
                      </a:solidFill>
                      <a:prstDash val="dot"/>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fontAlgn="ctr"/>
                      <a:r>
                        <a:rPr lang="en-US" sz="1400" u="none" strike="noStrike" dirty="0">
                          <a:solidFill>
                            <a:schemeClr val="accent1"/>
                          </a:solidFill>
                          <a:effectLst/>
                        </a:rPr>
                        <a:t>Lead I</a:t>
                      </a:r>
                      <a:endParaRPr lang="en-US" sz="1400" b="0" i="0" u="none" strike="noStrike" dirty="0">
                        <a:solidFill>
                          <a:schemeClr val="accent1"/>
                        </a:solidFill>
                        <a:effectLst/>
                        <a:latin typeface="Calibri"/>
                      </a:endParaRPr>
                    </a:p>
                  </a:txBody>
                  <a:tcPr marL="9525" marR="9525" marT="9525" marB="0" anchor="ctr">
                    <a:lnL w="12700" cap="flat" cmpd="sng" algn="ctr">
                      <a:solidFill>
                        <a:schemeClr val="bg1">
                          <a:lumMod val="65000"/>
                        </a:schemeClr>
                      </a:solidFill>
                      <a:prstDash val="dot"/>
                      <a:round/>
                      <a:headEnd type="none" w="med" len="med"/>
                      <a:tailEnd type="none" w="med" len="med"/>
                    </a:lnL>
                    <a:lnR w="12700" cap="flat" cmpd="sng" algn="ctr">
                      <a:solidFill>
                        <a:schemeClr val="bg1">
                          <a:lumMod val="65000"/>
                        </a:schemeClr>
                      </a:solidFill>
                      <a:prstDash val="dot"/>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fontAlgn="ctr"/>
                      <a:r>
                        <a:rPr lang="en-US" sz="1400" u="none" strike="noStrike" dirty="0">
                          <a:solidFill>
                            <a:schemeClr val="accent3"/>
                          </a:solidFill>
                          <a:effectLst/>
                        </a:rPr>
                        <a:t>1</a:t>
                      </a:r>
                      <a:endParaRPr lang="en-US" sz="1400" b="0" i="0" u="none" strike="noStrike" dirty="0">
                        <a:solidFill>
                          <a:schemeClr val="accent3"/>
                        </a:solidFill>
                        <a:effectLst/>
                        <a:latin typeface="Calibri"/>
                      </a:endParaRPr>
                    </a:p>
                  </a:txBody>
                  <a:tcPr marL="9525" marR="9525" marT="9525" marB="0" anchor="ctr">
                    <a:lnL w="12700" cap="flat" cmpd="sng" algn="ctr">
                      <a:solidFill>
                        <a:schemeClr val="bg1">
                          <a:lumMod val="65000"/>
                        </a:schemeClr>
                      </a:solidFill>
                      <a:prstDash val="dot"/>
                      <a:round/>
                      <a:headEnd type="none" w="med" len="med"/>
                      <a:tailEnd type="none" w="med" len="med"/>
                    </a:lnL>
                    <a:lnR w="12700" cap="flat" cmpd="sng" algn="ctr">
                      <a:no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001"/>
                  </a:ext>
                </a:extLst>
              </a:tr>
              <a:tr h="570088">
                <a:tc>
                  <a:txBody>
                    <a:bodyPr/>
                    <a:lstStyle/>
                    <a:p>
                      <a:pPr algn="ctr" fontAlgn="ctr"/>
                      <a:r>
                        <a:rPr lang="en-US" sz="1400" u="none" strike="noStrike" dirty="0">
                          <a:effectLst/>
                        </a:rPr>
                        <a:t>3</a:t>
                      </a:r>
                      <a:endParaRPr lang="en-US" sz="1400" b="0" i="0" u="none" strike="noStrike" dirty="0">
                        <a:solidFill>
                          <a:srgbClr val="000000"/>
                        </a:solidFill>
                        <a:effectLst/>
                        <a:latin typeface="Calibri"/>
                      </a:endParaRPr>
                    </a:p>
                  </a:txBody>
                  <a:tcPr marL="9525" marR="9525" marT="9525" marB="0" anchor="ctr">
                    <a:lnL w="12700" cap="flat" cmpd="sng" algn="ctr">
                      <a:noFill/>
                      <a:prstDash val="solid"/>
                      <a:round/>
                      <a:headEnd type="none" w="med" len="med"/>
                      <a:tailEnd type="none" w="med" len="med"/>
                    </a:lnL>
                    <a:lnR w="12700" cap="flat" cmpd="sng" algn="ctr">
                      <a:solidFill>
                        <a:schemeClr val="bg1">
                          <a:lumMod val="65000"/>
                        </a:schemeClr>
                      </a:solidFill>
                      <a:prstDash val="dot"/>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fontAlgn="ctr"/>
                      <a:r>
                        <a:rPr lang="en-US" sz="1400" u="none" strike="noStrike" dirty="0">
                          <a:solidFill>
                            <a:schemeClr val="accent1"/>
                          </a:solidFill>
                          <a:effectLst/>
                        </a:rPr>
                        <a:t>Lead I, Lead II, Lead III</a:t>
                      </a:r>
                      <a:endParaRPr lang="en-US" sz="1400" b="0" i="0" u="none" strike="noStrike" dirty="0">
                        <a:solidFill>
                          <a:schemeClr val="accent1"/>
                        </a:solidFill>
                        <a:effectLst/>
                        <a:latin typeface="Calibri"/>
                      </a:endParaRPr>
                    </a:p>
                  </a:txBody>
                  <a:tcPr marL="9525" marR="9525" marT="9525" marB="0" anchor="ctr">
                    <a:lnL w="12700" cap="flat" cmpd="sng" algn="ctr">
                      <a:solidFill>
                        <a:schemeClr val="bg1">
                          <a:lumMod val="65000"/>
                        </a:schemeClr>
                      </a:solidFill>
                      <a:prstDash val="dot"/>
                      <a:round/>
                      <a:headEnd type="none" w="med" len="med"/>
                      <a:tailEnd type="none" w="med" len="med"/>
                    </a:lnL>
                    <a:lnR w="12700" cap="flat" cmpd="sng" algn="ctr">
                      <a:solidFill>
                        <a:schemeClr val="bg1">
                          <a:lumMod val="65000"/>
                        </a:schemeClr>
                      </a:solidFill>
                      <a:prstDash val="dot"/>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fontAlgn="ctr"/>
                      <a:r>
                        <a:rPr lang="en-US" sz="1400" u="none" strike="noStrike" dirty="0">
                          <a:solidFill>
                            <a:schemeClr val="accent3"/>
                          </a:solidFill>
                          <a:effectLst/>
                        </a:rPr>
                        <a:t>2</a:t>
                      </a:r>
                      <a:endParaRPr lang="en-US" sz="1400" b="0" i="0" u="none" strike="noStrike" dirty="0">
                        <a:solidFill>
                          <a:schemeClr val="accent3"/>
                        </a:solidFill>
                        <a:effectLst/>
                        <a:latin typeface="Calibri"/>
                      </a:endParaRPr>
                    </a:p>
                  </a:txBody>
                  <a:tcPr marL="9525" marR="9525" marT="9525" marB="0" anchor="ctr">
                    <a:lnL w="12700" cap="flat" cmpd="sng" algn="ctr">
                      <a:solidFill>
                        <a:schemeClr val="bg1">
                          <a:lumMod val="65000"/>
                        </a:schemeClr>
                      </a:solidFill>
                      <a:prstDash val="dot"/>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002"/>
                  </a:ext>
                </a:extLst>
              </a:tr>
              <a:tr h="926720">
                <a:tc>
                  <a:txBody>
                    <a:bodyPr/>
                    <a:lstStyle/>
                    <a:p>
                      <a:pPr algn="ctr" fontAlgn="ctr"/>
                      <a:r>
                        <a:rPr lang="en-US" sz="1400" u="none" strike="noStrike" dirty="0">
                          <a:effectLst/>
                        </a:rPr>
                        <a:t>6</a:t>
                      </a:r>
                      <a:endParaRPr lang="en-US" sz="1400" b="0" i="0" u="none" strike="noStrike" dirty="0">
                        <a:solidFill>
                          <a:srgbClr val="000000"/>
                        </a:solidFill>
                        <a:effectLst/>
                        <a:latin typeface="Calibri"/>
                      </a:endParaRPr>
                    </a:p>
                  </a:txBody>
                  <a:tcPr marL="9525" marR="9525" marT="9525" marB="0" anchor="ctr">
                    <a:lnL w="12700" cap="flat" cmpd="sng" algn="ctr">
                      <a:noFill/>
                      <a:prstDash val="solid"/>
                      <a:round/>
                      <a:headEnd type="none" w="med" len="med"/>
                      <a:tailEnd type="none" w="med" len="med"/>
                    </a:lnL>
                    <a:lnR w="12700" cap="flat" cmpd="sng" algn="ctr">
                      <a:solidFill>
                        <a:schemeClr val="bg1">
                          <a:lumMod val="65000"/>
                        </a:schemeClr>
                      </a:solidFill>
                      <a:prstDash val="dot"/>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fontAlgn="ctr"/>
                      <a:r>
                        <a:rPr lang="en-US" sz="1400" u="none" strike="noStrike" dirty="0">
                          <a:solidFill>
                            <a:schemeClr val="accent1"/>
                          </a:solidFill>
                          <a:effectLst/>
                        </a:rPr>
                        <a:t>Lead I, Lead II, Lead III, </a:t>
                      </a:r>
                      <a:r>
                        <a:rPr lang="en-US" sz="1400" u="none" strike="noStrike" dirty="0" err="1">
                          <a:solidFill>
                            <a:schemeClr val="accent1"/>
                          </a:solidFill>
                          <a:effectLst/>
                        </a:rPr>
                        <a:t>aVR</a:t>
                      </a:r>
                      <a:r>
                        <a:rPr lang="en-US" sz="1400" u="none" strike="noStrike" dirty="0">
                          <a:solidFill>
                            <a:schemeClr val="accent1"/>
                          </a:solidFill>
                          <a:effectLst/>
                        </a:rPr>
                        <a:t>, </a:t>
                      </a:r>
                      <a:r>
                        <a:rPr lang="en-US" sz="1400" u="none" strike="noStrike" dirty="0" err="1">
                          <a:solidFill>
                            <a:schemeClr val="accent1"/>
                          </a:solidFill>
                          <a:effectLst/>
                        </a:rPr>
                        <a:t>aVL</a:t>
                      </a:r>
                      <a:r>
                        <a:rPr lang="en-US" sz="1400" u="none" strike="noStrike" dirty="0">
                          <a:solidFill>
                            <a:schemeClr val="accent1"/>
                          </a:solidFill>
                          <a:effectLst/>
                        </a:rPr>
                        <a:t>, </a:t>
                      </a:r>
                      <a:r>
                        <a:rPr lang="en-US" sz="1400" u="none" strike="noStrike" dirty="0" err="1">
                          <a:solidFill>
                            <a:schemeClr val="accent1"/>
                          </a:solidFill>
                          <a:effectLst/>
                        </a:rPr>
                        <a:t>aVF</a:t>
                      </a:r>
                      <a:endParaRPr lang="en-US" sz="1400" b="0" i="0" u="none" strike="noStrike" dirty="0">
                        <a:solidFill>
                          <a:schemeClr val="accent1"/>
                        </a:solidFill>
                        <a:effectLst/>
                        <a:latin typeface="Calibri"/>
                      </a:endParaRPr>
                    </a:p>
                  </a:txBody>
                  <a:tcPr marL="9525" marR="9525" marT="9525" marB="0" anchor="ctr">
                    <a:lnL w="12700" cap="flat" cmpd="sng" algn="ctr">
                      <a:solidFill>
                        <a:schemeClr val="bg1">
                          <a:lumMod val="65000"/>
                        </a:schemeClr>
                      </a:solidFill>
                      <a:prstDash val="dot"/>
                      <a:round/>
                      <a:headEnd type="none" w="med" len="med"/>
                      <a:tailEnd type="none" w="med" len="med"/>
                    </a:lnL>
                    <a:lnR w="12700" cap="flat" cmpd="sng" algn="ctr">
                      <a:solidFill>
                        <a:schemeClr val="bg1">
                          <a:lumMod val="65000"/>
                        </a:schemeClr>
                      </a:solidFill>
                      <a:prstDash val="dot"/>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fontAlgn="ctr"/>
                      <a:r>
                        <a:rPr lang="en-US" sz="1400" u="none" strike="noStrike" dirty="0">
                          <a:solidFill>
                            <a:schemeClr val="accent3"/>
                          </a:solidFill>
                          <a:effectLst/>
                        </a:rPr>
                        <a:t>2</a:t>
                      </a:r>
                      <a:endParaRPr lang="en-US" sz="1400" b="0" i="0" u="none" strike="noStrike" dirty="0">
                        <a:solidFill>
                          <a:schemeClr val="accent3"/>
                        </a:solidFill>
                        <a:effectLst/>
                        <a:latin typeface="Calibri"/>
                      </a:endParaRPr>
                    </a:p>
                  </a:txBody>
                  <a:tcPr marL="9525" marR="9525" marT="9525" marB="0" anchor="ctr">
                    <a:lnL w="12700" cap="flat" cmpd="sng" algn="ctr">
                      <a:solidFill>
                        <a:schemeClr val="bg1">
                          <a:lumMod val="65000"/>
                        </a:schemeClr>
                      </a:solidFill>
                      <a:prstDash val="dot"/>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003"/>
                  </a:ext>
                </a:extLst>
              </a:tr>
              <a:tr h="926720">
                <a:tc>
                  <a:txBody>
                    <a:bodyPr/>
                    <a:lstStyle/>
                    <a:p>
                      <a:pPr algn="ctr" fontAlgn="ctr"/>
                      <a:r>
                        <a:rPr lang="en-US" sz="1400" u="none" strike="noStrike" dirty="0">
                          <a:effectLst/>
                        </a:rPr>
                        <a:t>12</a:t>
                      </a:r>
                      <a:endParaRPr lang="en-US" sz="1400" b="0" i="0" u="none" strike="noStrike" dirty="0">
                        <a:solidFill>
                          <a:srgbClr val="000000"/>
                        </a:solidFill>
                        <a:effectLst/>
                        <a:latin typeface="Calibri"/>
                      </a:endParaRPr>
                    </a:p>
                  </a:txBody>
                  <a:tcPr marL="9525" marR="9525" marT="9525" marB="0" anchor="ctr">
                    <a:lnL w="12700" cap="flat" cmpd="sng" algn="ctr">
                      <a:noFill/>
                      <a:prstDash val="solid"/>
                      <a:round/>
                      <a:headEnd type="none" w="med" len="med"/>
                      <a:tailEnd type="none" w="med" len="med"/>
                    </a:lnL>
                    <a:lnR w="12700" cap="flat" cmpd="sng" algn="ctr">
                      <a:solidFill>
                        <a:schemeClr val="bg1">
                          <a:lumMod val="65000"/>
                        </a:schemeClr>
                      </a:solidFill>
                      <a:prstDash val="dot"/>
                      <a:round/>
                      <a:headEnd type="none" w="med" len="med"/>
                      <a:tailEnd type="none" w="med" len="med"/>
                    </a:lnR>
                    <a:lnT w="12700" cap="flat" cmpd="sng" algn="ctr">
                      <a:solidFill>
                        <a:schemeClr val="bg1">
                          <a:lumMod val="65000"/>
                        </a:schemeClr>
                      </a:solidFill>
                      <a:prstDash val="solid"/>
                      <a:round/>
                      <a:headEnd type="none" w="med" len="med"/>
                      <a:tailEnd type="none" w="med" len="med"/>
                    </a:lnT>
                    <a:lnB w="38100" cap="flat" cmpd="sng" algn="ctr">
                      <a:solidFill>
                        <a:schemeClr val="bg1">
                          <a:lumMod val="65000"/>
                        </a:schemeClr>
                      </a:solidFill>
                      <a:prstDash val="solid"/>
                      <a:round/>
                      <a:headEnd type="none" w="med" len="med"/>
                      <a:tailEnd type="none" w="med" len="med"/>
                    </a:lnB>
                  </a:tcPr>
                </a:tc>
                <a:tc>
                  <a:txBody>
                    <a:bodyPr/>
                    <a:lstStyle/>
                    <a:p>
                      <a:pPr algn="ctr" fontAlgn="ctr"/>
                      <a:r>
                        <a:rPr lang="en-US" sz="1400" u="none" strike="noStrike" dirty="0">
                          <a:solidFill>
                            <a:schemeClr val="accent1"/>
                          </a:solidFill>
                          <a:effectLst/>
                        </a:rPr>
                        <a:t>Lead I, Lead II, Lead III, </a:t>
                      </a:r>
                      <a:r>
                        <a:rPr lang="en-US" sz="1400" u="none" strike="noStrike" dirty="0" err="1">
                          <a:solidFill>
                            <a:schemeClr val="accent1"/>
                          </a:solidFill>
                          <a:effectLst/>
                        </a:rPr>
                        <a:t>aVR</a:t>
                      </a:r>
                      <a:r>
                        <a:rPr lang="en-US" sz="1400" u="none" strike="noStrike" dirty="0">
                          <a:solidFill>
                            <a:schemeClr val="accent1"/>
                          </a:solidFill>
                          <a:effectLst/>
                        </a:rPr>
                        <a:t>, </a:t>
                      </a:r>
                      <a:r>
                        <a:rPr lang="en-US" sz="1400" u="none" strike="noStrike" dirty="0" err="1">
                          <a:solidFill>
                            <a:schemeClr val="accent1"/>
                          </a:solidFill>
                          <a:effectLst/>
                        </a:rPr>
                        <a:t>aVL</a:t>
                      </a:r>
                      <a:r>
                        <a:rPr lang="en-US" sz="1400" u="none" strike="noStrike" dirty="0">
                          <a:solidFill>
                            <a:schemeClr val="accent1"/>
                          </a:solidFill>
                          <a:effectLst/>
                        </a:rPr>
                        <a:t>, </a:t>
                      </a:r>
                      <a:r>
                        <a:rPr lang="en-US" sz="1400" u="none" strike="noStrike" dirty="0" err="1">
                          <a:solidFill>
                            <a:schemeClr val="accent1"/>
                          </a:solidFill>
                          <a:effectLst/>
                        </a:rPr>
                        <a:t>aVF</a:t>
                      </a:r>
                      <a:r>
                        <a:rPr lang="en-US" sz="1400" u="none" strike="noStrike" dirty="0">
                          <a:solidFill>
                            <a:schemeClr val="accent1"/>
                          </a:solidFill>
                          <a:effectLst/>
                        </a:rPr>
                        <a:t>, V1 – V6</a:t>
                      </a:r>
                      <a:endParaRPr lang="en-US" sz="1400" b="0" i="0" u="none" strike="noStrike" dirty="0">
                        <a:solidFill>
                          <a:schemeClr val="accent1"/>
                        </a:solidFill>
                        <a:effectLst/>
                        <a:latin typeface="Calibri"/>
                      </a:endParaRPr>
                    </a:p>
                  </a:txBody>
                  <a:tcPr marL="9525" marR="9525" marT="9525" marB="0" anchor="ctr">
                    <a:lnL w="12700" cap="flat" cmpd="sng" algn="ctr">
                      <a:solidFill>
                        <a:schemeClr val="bg1">
                          <a:lumMod val="65000"/>
                        </a:schemeClr>
                      </a:solidFill>
                      <a:prstDash val="dot"/>
                      <a:round/>
                      <a:headEnd type="none" w="med" len="med"/>
                      <a:tailEnd type="none" w="med" len="med"/>
                    </a:lnL>
                    <a:lnR w="12700" cap="flat" cmpd="sng" algn="ctr">
                      <a:solidFill>
                        <a:schemeClr val="bg1">
                          <a:lumMod val="65000"/>
                        </a:schemeClr>
                      </a:solidFill>
                      <a:prstDash val="dot"/>
                      <a:round/>
                      <a:headEnd type="none" w="med" len="med"/>
                      <a:tailEnd type="none" w="med" len="med"/>
                    </a:lnR>
                    <a:lnT w="12700" cap="flat" cmpd="sng" algn="ctr">
                      <a:solidFill>
                        <a:schemeClr val="bg1">
                          <a:lumMod val="65000"/>
                        </a:schemeClr>
                      </a:solidFill>
                      <a:prstDash val="solid"/>
                      <a:round/>
                      <a:headEnd type="none" w="med" len="med"/>
                      <a:tailEnd type="none" w="med" len="med"/>
                    </a:lnT>
                    <a:lnB w="38100" cap="flat" cmpd="sng" algn="ctr">
                      <a:solidFill>
                        <a:schemeClr val="bg1">
                          <a:lumMod val="65000"/>
                        </a:schemeClr>
                      </a:solidFill>
                      <a:prstDash val="solid"/>
                      <a:round/>
                      <a:headEnd type="none" w="med" len="med"/>
                      <a:tailEnd type="none" w="med" len="med"/>
                    </a:lnB>
                  </a:tcPr>
                </a:tc>
                <a:tc>
                  <a:txBody>
                    <a:bodyPr/>
                    <a:lstStyle/>
                    <a:p>
                      <a:pPr algn="ctr" fontAlgn="ctr"/>
                      <a:r>
                        <a:rPr lang="en-US" sz="1400" u="none" strike="noStrike" dirty="0">
                          <a:solidFill>
                            <a:schemeClr val="accent3"/>
                          </a:solidFill>
                          <a:effectLst/>
                        </a:rPr>
                        <a:t>8</a:t>
                      </a:r>
                      <a:endParaRPr lang="en-US" sz="1400" b="0" i="0" u="none" strike="noStrike" dirty="0">
                        <a:solidFill>
                          <a:schemeClr val="accent3"/>
                        </a:solidFill>
                        <a:effectLst/>
                        <a:latin typeface="Calibri"/>
                      </a:endParaRPr>
                    </a:p>
                  </a:txBody>
                  <a:tcPr marL="9525" marR="9525" marT="9525" marB="0" anchor="ctr">
                    <a:lnL w="12700" cap="flat" cmpd="sng" algn="ctr">
                      <a:solidFill>
                        <a:schemeClr val="bg1">
                          <a:lumMod val="65000"/>
                        </a:schemeClr>
                      </a:solidFill>
                      <a:prstDash val="dot"/>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381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7609391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100" dirty="0"/>
              <a:t>ECG characteristics</a:t>
            </a:r>
            <a:br>
              <a:rPr lang="en-US" dirty="0"/>
            </a:br>
            <a:r>
              <a:rPr lang="en-US" sz="1800" dirty="0">
                <a:solidFill>
                  <a:schemeClr val="tx1"/>
                </a:solidFill>
              </a:rPr>
              <a:t>Frequency domain</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11</a:t>
            </a:fld>
            <a:endParaRPr lang="en-US">
              <a:solidFill>
                <a:srgbClr val="000000"/>
              </a:solidFill>
            </a:endParaRPr>
          </a:p>
        </p:txBody>
      </p:sp>
      <p:pic>
        <p:nvPicPr>
          <p:cNvPr id="5" name="Picture 1"/>
          <p:cNvPicPr>
            <a:picLocks noGrp="1" noChangeAspect="1" noChangeArrowheads="1"/>
          </p:cNvPicPr>
          <p:nvPr>
            <p:ph idx="1"/>
          </p:nvPr>
        </p:nvPicPr>
        <p:blipFill>
          <a:blip r:embed="rId3" cstate="print"/>
          <a:srcRect/>
          <a:stretch>
            <a:fillRect/>
          </a:stretch>
        </p:blipFill>
        <p:spPr bwMode="auto">
          <a:xfrm>
            <a:off x="1194558" y="904876"/>
            <a:ext cx="6383048" cy="3709987"/>
          </a:xfrm>
          <a:prstGeom prst="rect">
            <a:avLst/>
          </a:prstGeom>
          <a:noFill/>
          <a:ln w="9525">
            <a:noFill/>
            <a:miter lim="800000"/>
            <a:headEnd/>
            <a:tailEnd/>
          </a:ln>
          <a:effectLst/>
        </p:spPr>
      </p:pic>
    </p:spTree>
    <p:extLst>
      <p:ext uri="{BB962C8B-B14F-4D97-AF65-F5344CB8AC3E}">
        <p14:creationId xmlns:p14="http://schemas.microsoft.com/office/powerpoint/2010/main" val="3720335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Challenges in measuring ECG</a:t>
            </a:r>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12</a:t>
            </a:fld>
            <a:endParaRPr lang="en-US">
              <a:solidFill>
                <a:srgbClr val="000000"/>
              </a:solidFill>
            </a:endParaRPr>
          </a:p>
        </p:txBody>
      </p:sp>
      <p:pic>
        <p:nvPicPr>
          <p:cNvPr id="5" name="Picture 3" descr="slide8"/>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1477906" y="785814"/>
            <a:ext cx="6178662" cy="370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1403588" y="2667762"/>
            <a:ext cx="3398842" cy="16898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sp>
        <p:nvSpPr>
          <p:cNvPr id="7" name="Rectangle 6"/>
          <p:cNvSpPr/>
          <p:nvPr/>
        </p:nvSpPr>
        <p:spPr>
          <a:xfrm>
            <a:off x="4802432" y="2667762"/>
            <a:ext cx="3341235" cy="16898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sp>
        <p:nvSpPr>
          <p:cNvPr id="8" name="Rectangle 7"/>
          <p:cNvSpPr/>
          <p:nvPr/>
        </p:nvSpPr>
        <p:spPr>
          <a:xfrm>
            <a:off x="4764026" y="939537"/>
            <a:ext cx="3379640" cy="16898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spTree>
    <p:extLst>
      <p:ext uri="{BB962C8B-B14F-4D97-AF65-F5344CB8AC3E}">
        <p14:creationId xmlns:p14="http://schemas.microsoft.com/office/powerpoint/2010/main" val="2880608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Challenges in optical bio-sensing</a:t>
            </a:r>
          </a:p>
        </p:txBody>
      </p:sp>
      <p:sp>
        <p:nvSpPr>
          <p:cNvPr id="3" name="Content Placeholder 2"/>
          <p:cNvSpPr>
            <a:spLocks noGrp="1"/>
          </p:cNvSpPr>
          <p:nvPr>
            <p:ph idx="1"/>
          </p:nvPr>
        </p:nvSpPr>
        <p:spPr>
          <a:xfrm>
            <a:off x="676275" y="984270"/>
            <a:ext cx="8467725" cy="3475092"/>
          </a:xfrm>
        </p:spPr>
        <p:txBody>
          <a:bodyPr/>
          <a:lstStyle/>
          <a:p>
            <a:pPr marL="344488" indent="-344488">
              <a:spcAft>
                <a:spcPts val="800"/>
              </a:spcAft>
            </a:pPr>
            <a:r>
              <a:rPr lang="en-US" sz="2400" dirty="0"/>
              <a:t>Low power for longer battery life</a:t>
            </a:r>
          </a:p>
          <a:p>
            <a:pPr marL="344488" indent="-344488">
              <a:spcAft>
                <a:spcPts val="800"/>
              </a:spcAft>
            </a:pPr>
            <a:r>
              <a:rPr lang="en-US" sz="2400" dirty="0"/>
              <a:t>Skin tone variation</a:t>
            </a:r>
          </a:p>
          <a:p>
            <a:pPr marL="344488" indent="-344488">
              <a:spcAft>
                <a:spcPts val="800"/>
              </a:spcAft>
            </a:pPr>
            <a:r>
              <a:rPr lang="en-US" sz="2400" dirty="0"/>
              <a:t>Best PPG signal for motion cancellation algorithms</a:t>
            </a:r>
          </a:p>
          <a:p>
            <a:pPr marL="344488" indent="-344488">
              <a:spcAft>
                <a:spcPts val="800"/>
              </a:spcAft>
            </a:pPr>
            <a:r>
              <a:rPr lang="en-US" sz="2400" dirty="0"/>
              <a:t>Performance with glass</a:t>
            </a:r>
          </a:p>
          <a:p>
            <a:pPr marL="344488" indent="-344488">
              <a:spcAft>
                <a:spcPts val="800"/>
              </a:spcAft>
            </a:pPr>
            <a:r>
              <a:rPr lang="en-US" sz="2400" dirty="0"/>
              <a:t>Low temperature performance</a:t>
            </a:r>
          </a:p>
          <a:p>
            <a:pPr marL="344488" indent="-344488">
              <a:spcAft>
                <a:spcPts val="800"/>
              </a:spcAft>
            </a:pPr>
            <a:r>
              <a:rPr lang="en-US" sz="2400" dirty="0"/>
              <a:t>Ambient light</a:t>
            </a:r>
          </a:p>
        </p:txBody>
      </p:sp>
      <p:sp>
        <p:nvSpPr>
          <p:cNvPr id="4" name="Slide Number Placeholder 3"/>
          <p:cNvSpPr>
            <a:spLocks noGrp="1"/>
          </p:cNvSpPr>
          <p:nvPr>
            <p:ph type="sldNum" sz="quarter" idx="10"/>
          </p:nvPr>
        </p:nvSpPr>
        <p:spPr/>
        <p:txBody>
          <a:bodyPr/>
          <a:lstStyle/>
          <a:p>
            <a:pPr>
              <a:defRPr/>
            </a:pPr>
            <a:fld id="{AD55CBEA-89B8-464F-8638-B615B5771083}" type="slidenum">
              <a:rPr lang="en-US" smtClean="0">
                <a:solidFill>
                  <a:srgbClr val="000000"/>
                </a:solidFill>
              </a:rPr>
              <a:pPr>
                <a:defRPr/>
              </a:pPr>
              <a:t>13</a:t>
            </a:fld>
            <a:endParaRPr lang="en-US">
              <a:solidFill>
                <a:srgbClr val="000000"/>
              </a:solidFill>
            </a:endParaRPr>
          </a:p>
        </p:txBody>
      </p:sp>
    </p:spTree>
    <p:extLst>
      <p:ext uri="{BB962C8B-B14F-4D97-AF65-F5344CB8AC3E}">
        <p14:creationId xmlns:p14="http://schemas.microsoft.com/office/powerpoint/2010/main" val="28904042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4"/>
          <p:cNvSpPr>
            <a:spLocks noGrp="1"/>
          </p:cNvSpPr>
          <p:nvPr>
            <p:ph type="title"/>
          </p:nvPr>
        </p:nvSpPr>
        <p:spPr>
          <a:xfrm>
            <a:off x="229776" y="278382"/>
            <a:ext cx="9024756" cy="360646"/>
          </a:xfrm>
        </p:spPr>
        <p:txBody>
          <a:bodyPr/>
          <a:lstStyle/>
          <a:p>
            <a:pPr eaLnBrk="1" hangingPunct="1"/>
            <a:br>
              <a:rPr lang="en-US" sz="1600" dirty="0"/>
            </a:br>
            <a:r>
              <a:rPr lang="en-US" sz="2000" dirty="0"/>
              <a:t>TIDA-01614</a:t>
            </a:r>
            <a:r>
              <a:rPr lang="en-US" sz="1600" dirty="0"/>
              <a:t> </a:t>
            </a:r>
            <a:br>
              <a:rPr lang="en-US" sz="1600" dirty="0"/>
            </a:br>
            <a:r>
              <a:rPr lang="en-US" sz="1800" dirty="0">
                <a:solidFill>
                  <a:schemeClr val="tx1"/>
                </a:solidFill>
              </a:rPr>
              <a:t>Multiparameter front-end for vital signs patient monitor reference design </a:t>
            </a:r>
            <a:br>
              <a:rPr lang="en-US" sz="2000" dirty="0">
                <a:solidFill>
                  <a:schemeClr val="tx1"/>
                </a:solidFill>
              </a:rPr>
            </a:br>
            <a:br>
              <a:rPr lang="en-US" sz="1050" dirty="0">
                <a:solidFill>
                  <a:schemeClr val="tx1"/>
                </a:solidFill>
              </a:rPr>
            </a:br>
            <a:br>
              <a:rPr lang="en-US" sz="1050" dirty="0">
                <a:solidFill>
                  <a:schemeClr val="tx1"/>
                </a:solidFill>
                <a:cs typeface="Tahoma" pitchFamily="34" charset="0"/>
              </a:rPr>
            </a:br>
            <a:endParaRPr lang="en-US" altLang="en-US" sz="1200" dirty="0">
              <a:solidFill>
                <a:schemeClr val="tx1"/>
              </a:solidFill>
            </a:endParaRPr>
          </a:p>
        </p:txBody>
      </p:sp>
      <p:sp>
        <p:nvSpPr>
          <p:cNvPr id="9220" name="Rectangle 62"/>
          <p:cNvSpPr>
            <a:spLocks noChangeArrowheads="1"/>
          </p:cNvSpPr>
          <p:nvPr/>
        </p:nvSpPr>
        <p:spPr bwMode="auto">
          <a:xfrm>
            <a:off x="119244" y="736997"/>
            <a:ext cx="4399926" cy="1245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14300" indent="-114300" eaLnBrk="0" hangingPunct="0">
              <a:defRPr>
                <a:solidFill>
                  <a:schemeClr val="tx1"/>
                </a:solidFill>
                <a:latin typeface="Arial" charset="0"/>
                <a:cs typeface="Arial" charset="0"/>
              </a:defRPr>
            </a:lvl1pPr>
            <a:lvl2pPr marL="114300" indent="-11430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lvl="1" defTabSz="914400" eaLnBrk="1" fontAlgn="base" hangingPunct="1">
              <a:spcBef>
                <a:spcPct val="0"/>
              </a:spcBef>
              <a:spcAft>
                <a:spcPts val="600"/>
              </a:spcAft>
              <a:buFont typeface="Arial" charset="0"/>
              <a:buChar char="•"/>
            </a:pPr>
            <a:endParaRPr lang="en-US" altLang="en-US" sz="1000" i="1" dirty="0">
              <a:solidFill>
                <a:srgbClr val="000000"/>
              </a:solidFill>
            </a:endParaRPr>
          </a:p>
        </p:txBody>
      </p:sp>
      <p:sp>
        <p:nvSpPr>
          <p:cNvPr id="9" name="TextBox 8"/>
          <p:cNvSpPr txBox="1"/>
          <p:nvPr/>
        </p:nvSpPr>
        <p:spPr>
          <a:xfrm>
            <a:off x="1919115" y="1797978"/>
            <a:ext cx="184731" cy="369332"/>
          </a:xfrm>
          <a:prstGeom prst="rect">
            <a:avLst/>
          </a:prstGeom>
          <a:noFill/>
        </p:spPr>
        <p:txBody>
          <a:bodyPr wrap="none" rtlCol="0">
            <a:spAutoFit/>
          </a:bodyPr>
          <a:lstStyle/>
          <a:p>
            <a:pPr defTabSz="914400" fontAlgn="base">
              <a:spcBef>
                <a:spcPct val="0"/>
              </a:spcBef>
              <a:spcAft>
                <a:spcPct val="0"/>
              </a:spcAft>
            </a:pPr>
            <a:endParaRPr lang="en-US" dirty="0">
              <a:solidFill>
                <a:srgbClr val="000000"/>
              </a:solidFill>
            </a:endParaRPr>
          </a:p>
        </p:txBody>
      </p:sp>
      <p:sp>
        <p:nvSpPr>
          <p:cNvPr id="41" name="TextBox 40"/>
          <p:cNvSpPr txBox="1"/>
          <p:nvPr/>
        </p:nvSpPr>
        <p:spPr>
          <a:xfrm>
            <a:off x="4648200" y="736998"/>
            <a:ext cx="4376556" cy="3800474"/>
          </a:xfrm>
          <a:prstGeom prst="rect">
            <a:avLst/>
          </a:prstGeom>
          <a:solidFill>
            <a:schemeClr val="bg2">
              <a:lumMod val="20000"/>
              <a:lumOff val="80000"/>
            </a:schemeClr>
          </a:solidFill>
          <a:ln w="19050">
            <a:noFill/>
          </a:ln>
        </p:spPr>
        <p:txBody>
          <a:bodyPr wrap="square" rtlCol="0">
            <a:noAutofit/>
          </a:bodyPr>
          <a:lstStyle/>
          <a:p>
            <a:pPr defTabSz="914400" fontAlgn="base">
              <a:spcBef>
                <a:spcPct val="0"/>
              </a:spcBef>
              <a:spcAft>
                <a:spcPct val="0"/>
              </a:spcAft>
            </a:pPr>
            <a:r>
              <a:rPr lang="en-US" altLang="en-US" sz="1600" b="1" dirty="0">
                <a:solidFill>
                  <a:srgbClr val="DE0000"/>
                </a:solidFill>
              </a:rPr>
              <a:t>Benefits</a:t>
            </a:r>
            <a:endParaRPr lang="en-US" sz="1400" dirty="0">
              <a:solidFill>
                <a:srgbClr val="000000"/>
              </a:solidFill>
            </a:endParaRPr>
          </a:p>
          <a:p>
            <a:pPr marL="171450" indent="-171450" defTabSz="914400" fontAlgn="base">
              <a:spcBef>
                <a:spcPct val="0"/>
              </a:spcBef>
              <a:spcAft>
                <a:spcPct val="0"/>
              </a:spcAft>
              <a:buFont typeface="Arial" panose="020B0604020202020204" pitchFamily="34" charset="0"/>
              <a:buChar char="•"/>
            </a:pPr>
            <a:r>
              <a:rPr lang="en-US" sz="1300" dirty="0">
                <a:solidFill>
                  <a:srgbClr val="000000"/>
                </a:solidFill>
              </a:rPr>
              <a:t>Single IC does both ECG, respiration</a:t>
            </a:r>
          </a:p>
          <a:p>
            <a:pPr marL="171450" indent="-171450" defTabSz="914400" fontAlgn="base">
              <a:spcBef>
                <a:spcPct val="0"/>
              </a:spcBef>
              <a:spcAft>
                <a:spcPct val="0"/>
              </a:spcAft>
              <a:buFont typeface="Arial" panose="020B0604020202020204" pitchFamily="34" charset="0"/>
              <a:buChar char="•"/>
            </a:pPr>
            <a:r>
              <a:rPr lang="en-US" sz="1300" dirty="0">
                <a:solidFill>
                  <a:srgbClr val="000000"/>
                </a:solidFill>
              </a:rPr>
              <a:t>Pace detection</a:t>
            </a:r>
          </a:p>
          <a:p>
            <a:pPr marL="171450" indent="-171450" defTabSz="914400" fontAlgn="base">
              <a:spcBef>
                <a:spcPct val="0"/>
              </a:spcBef>
              <a:spcAft>
                <a:spcPct val="0"/>
              </a:spcAft>
              <a:buFont typeface="Arial" panose="020B0604020202020204" pitchFamily="34" charset="0"/>
              <a:buChar char="•"/>
            </a:pPr>
            <a:r>
              <a:rPr lang="en-US" sz="1300" dirty="0">
                <a:solidFill>
                  <a:srgbClr val="000000"/>
                </a:solidFill>
              </a:rPr>
              <a:t>ECG with 3 electrodes</a:t>
            </a:r>
          </a:p>
          <a:p>
            <a:pPr marL="171450" indent="-171450" defTabSz="914400" fontAlgn="base">
              <a:spcBef>
                <a:spcPct val="0"/>
              </a:spcBef>
              <a:spcAft>
                <a:spcPct val="0"/>
              </a:spcAft>
              <a:buFont typeface="Arial" panose="020B0604020202020204" pitchFamily="34" charset="0"/>
              <a:buChar char="•"/>
            </a:pPr>
            <a:r>
              <a:rPr lang="en-US" sz="1300" dirty="0">
                <a:solidFill>
                  <a:srgbClr val="000000"/>
                </a:solidFill>
              </a:rPr>
              <a:t>Three temperature sensors for temperature measurement</a:t>
            </a:r>
            <a:br>
              <a:rPr lang="en-US" sz="1300" dirty="0">
                <a:solidFill>
                  <a:srgbClr val="000000"/>
                </a:solidFill>
              </a:rPr>
            </a:br>
            <a:br>
              <a:rPr lang="en-US" sz="1300" dirty="0">
                <a:solidFill>
                  <a:srgbClr val="000000"/>
                </a:solidFill>
              </a:rPr>
            </a:br>
            <a:endParaRPr lang="en-US" sz="1300" dirty="0">
              <a:solidFill>
                <a:srgbClr val="000000"/>
              </a:solidFill>
            </a:endParaRPr>
          </a:p>
          <a:p>
            <a:pPr defTabSz="914400" fontAlgn="base">
              <a:spcBef>
                <a:spcPct val="0"/>
              </a:spcBef>
              <a:spcAft>
                <a:spcPct val="0"/>
              </a:spcAft>
            </a:pPr>
            <a:endParaRPr lang="en-US" sz="1200" dirty="0">
              <a:solidFill>
                <a:srgbClr val="000000"/>
              </a:solidFill>
            </a:endParaRPr>
          </a:p>
          <a:p>
            <a:pPr defTabSz="914400" fontAlgn="base">
              <a:spcBef>
                <a:spcPct val="0"/>
              </a:spcBef>
              <a:spcAft>
                <a:spcPct val="0"/>
              </a:spcAft>
            </a:pPr>
            <a:endParaRPr lang="en-US" sz="1050" dirty="0">
              <a:solidFill>
                <a:srgbClr val="000000"/>
              </a:solidFill>
            </a:endParaRPr>
          </a:p>
          <a:p>
            <a:pPr defTabSz="914400" fontAlgn="base">
              <a:spcBef>
                <a:spcPct val="0"/>
              </a:spcBef>
              <a:spcAft>
                <a:spcPct val="0"/>
              </a:spcAft>
            </a:pPr>
            <a:endParaRPr lang="en-US" sz="1050" dirty="0">
              <a:solidFill>
                <a:srgbClr val="000000"/>
              </a:solidFill>
            </a:endParaRPr>
          </a:p>
        </p:txBody>
      </p:sp>
      <p:sp>
        <p:nvSpPr>
          <p:cNvPr id="17" name="TextBox 16"/>
          <p:cNvSpPr txBox="1"/>
          <p:nvPr/>
        </p:nvSpPr>
        <p:spPr>
          <a:xfrm>
            <a:off x="312284" y="736998"/>
            <a:ext cx="4221616" cy="3800474"/>
          </a:xfrm>
          <a:prstGeom prst="rect">
            <a:avLst/>
          </a:prstGeom>
          <a:solidFill>
            <a:schemeClr val="bg2">
              <a:lumMod val="20000"/>
              <a:lumOff val="80000"/>
            </a:schemeClr>
          </a:solidFill>
          <a:ln w="19050">
            <a:noFill/>
          </a:ln>
        </p:spPr>
        <p:txBody>
          <a:bodyPr wrap="square" rIns="9144" rtlCol="0">
            <a:noAutofit/>
          </a:bodyPr>
          <a:lstStyle/>
          <a:p>
            <a:pPr defTabSz="914400" fontAlgn="base">
              <a:spcBef>
                <a:spcPct val="0"/>
              </a:spcBef>
              <a:spcAft>
                <a:spcPct val="0"/>
              </a:spcAft>
            </a:pPr>
            <a:r>
              <a:rPr lang="en-US" altLang="en-US" sz="1600" b="1" dirty="0">
                <a:solidFill>
                  <a:srgbClr val="DE0000"/>
                </a:solidFill>
              </a:rPr>
              <a:t>Features</a:t>
            </a:r>
            <a:endParaRPr lang="en-US" sz="1400" dirty="0">
              <a:solidFill>
                <a:srgbClr val="000000"/>
              </a:solidFill>
            </a:endParaRPr>
          </a:p>
          <a:p>
            <a:pPr marL="171450" indent="-171450" defTabSz="914400" fontAlgn="base">
              <a:lnSpc>
                <a:spcPct val="90000"/>
              </a:lnSpc>
              <a:spcBef>
                <a:spcPct val="0"/>
              </a:spcBef>
              <a:spcAft>
                <a:spcPts val="200"/>
              </a:spcAft>
              <a:buFont typeface="Arial" panose="020B0604020202020204" pitchFamily="34" charset="0"/>
              <a:buChar char="•"/>
            </a:pPr>
            <a:r>
              <a:rPr lang="en-US" sz="1300" dirty="0">
                <a:solidFill>
                  <a:srgbClr val="000000"/>
                </a:solidFill>
              </a:rPr>
              <a:t>System measures ECG, heart rate, SPO2, </a:t>
            </a:r>
            <a:br>
              <a:rPr lang="en-US" sz="1300" dirty="0">
                <a:solidFill>
                  <a:srgbClr val="000000"/>
                </a:solidFill>
              </a:rPr>
            </a:br>
            <a:r>
              <a:rPr lang="en-US" sz="1300" dirty="0">
                <a:solidFill>
                  <a:srgbClr val="000000"/>
                </a:solidFill>
              </a:rPr>
              <a:t>respiration rate using ADS1292R and AFE4403 and skin temperature using TMP117</a:t>
            </a:r>
          </a:p>
          <a:p>
            <a:pPr marL="171450" indent="-171450" defTabSz="914400" fontAlgn="base">
              <a:lnSpc>
                <a:spcPct val="90000"/>
              </a:lnSpc>
              <a:spcBef>
                <a:spcPct val="0"/>
              </a:spcBef>
              <a:spcAft>
                <a:spcPts val="200"/>
              </a:spcAft>
              <a:buFont typeface="Arial" panose="020B0604020202020204" pitchFamily="34" charset="0"/>
              <a:buChar char="•"/>
            </a:pPr>
            <a:r>
              <a:rPr lang="en-US" sz="1300" dirty="0">
                <a:solidFill>
                  <a:srgbClr val="000000"/>
                </a:solidFill>
              </a:rPr>
              <a:t>Circuit enables three electrode operation including right leg drive with good CMRR</a:t>
            </a:r>
          </a:p>
          <a:p>
            <a:pPr marL="171450" indent="-171450" defTabSz="914400" fontAlgn="base">
              <a:lnSpc>
                <a:spcPct val="90000"/>
              </a:lnSpc>
              <a:spcBef>
                <a:spcPct val="0"/>
              </a:spcBef>
              <a:spcAft>
                <a:spcPts val="200"/>
              </a:spcAft>
              <a:buFont typeface="Arial" panose="020B0604020202020204" pitchFamily="34" charset="0"/>
              <a:buChar char="•"/>
            </a:pPr>
            <a:r>
              <a:rPr lang="en-US" sz="1300" dirty="0">
                <a:solidFill>
                  <a:srgbClr val="000000"/>
                </a:solidFill>
              </a:rPr>
              <a:t>Pace detection circuit indicates presence of pacemaker</a:t>
            </a:r>
          </a:p>
          <a:p>
            <a:pPr marL="171450" indent="-171450" defTabSz="914400" fontAlgn="base">
              <a:lnSpc>
                <a:spcPct val="90000"/>
              </a:lnSpc>
              <a:spcBef>
                <a:spcPct val="0"/>
              </a:spcBef>
              <a:spcAft>
                <a:spcPts val="200"/>
              </a:spcAft>
              <a:buFont typeface="Arial" panose="020B0604020202020204" pitchFamily="34" charset="0"/>
              <a:buChar char="•"/>
            </a:pPr>
            <a:r>
              <a:rPr lang="en-US" sz="1300" dirty="0">
                <a:solidFill>
                  <a:srgbClr val="000000"/>
                </a:solidFill>
              </a:rPr>
              <a:t>Supports three 0.1º Celsius accurate sensors (TMP117) to  measure the skin temperature</a:t>
            </a:r>
          </a:p>
          <a:p>
            <a:pPr marL="171450" indent="-171450" defTabSz="914400" fontAlgn="base">
              <a:lnSpc>
                <a:spcPct val="90000"/>
              </a:lnSpc>
              <a:spcBef>
                <a:spcPct val="0"/>
              </a:spcBef>
              <a:spcAft>
                <a:spcPts val="200"/>
              </a:spcAft>
              <a:buFont typeface="Arial" panose="020B0604020202020204" pitchFamily="34" charset="0"/>
              <a:buChar char="•"/>
            </a:pPr>
            <a:r>
              <a:rPr lang="en-US" sz="1300" dirty="0">
                <a:solidFill>
                  <a:srgbClr val="000000"/>
                </a:solidFill>
              </a:rPr>
              <a:t>Enables data transfer over isolated UART interface</a:t>
            </a:r>
          </a:p>
          <a:p>
            <a:pPr marL="171450" indent="-171450" defTabSz="914400" fontAlgn="base">
              <a:lnSpc>
                <a:spcPct val="90000"/>
              </a:lnSpc>
              <a:spcBef>
                <a:spcPct val="0"/>
              </a:spcBef>
              <a:spcAft>
                <a:spcPts val="200"/>
              </a:spcAft>
              <a:buFont typeface="Arial" panose="020B0604020202020204" pitchFamily="34" charset="0"/>
              <a:buChar char="•"/>
            </a:pPr>
            <a:r>
              <a:rPr lang="en-US" sz="1300" dirty="0">
                <a:solidFill>
                  <a:srgbClr val="000000"/>
                </a:solidFill>
              </a:rPr>
              <a:t>Works with 3.7V Li-ion rechargeable battery</a:t>
            </a:r>
          </a:p>
          <a:p>
            <a:pPr marL="171450" indent="-171450" defTabSz="914400" fontAlgn="base">
              <a:lnSpc>
                <a:spcPct val="90000"/>
              </a:lnSpc>
              <a:spcBef>
                <a:spcPct val="0"/>
              </a:spcBef>
              <a:spcAft>
                <a:spcPts val="200"/>
              </a:spcAft>
              <a:buFont typeface="Arial" panose="020B0604020202020204" pitchFamily="34" charset="0"/>
              <a:buChar char="•"/>
            </a:pPr>
            <a:r>
              <a:rPr lang="en-US" sz="1300" dirty="0">
                <a:solidFill>
                  <a:srgbClr val="000000"/>
                </a:solidFill>
              </a:rPr>
              <a:t>On-board memory for data logging</a:t>
            </a:r>
          </a:p>
          <a:p>
            <a:pPr defTabSz="914400" fontAlgn="base">
              <a:spcBef>
                <a:spcPts val="800"/>
              </a:spcBef>
              <a:spcAft>
                <a:spcPct val="0"/>
              </a:spcAft>
            </a:pPr>
            <a:r>
              <a:rPr lang="en-US" altLang="en-US" sz="1600" b="1" dirty="0">
                <a:solidFill>
                  <a:srgbClr val="DE0000"/>
                </a:solidFill>
              </a:rPr>
              <a:t>Applications</a:t>
            </a:r>
          </a:p>
          <a:p>
            <a:pPr marL="171450" indent="-171450" defTabSz="914400" fontAlgn="base">
              <a:lnSpc>
                <a:spcPct val="95000"/>
              </a:lnSpc>
              <a:spcBef>
                <a:spcPct val="0"/>
              </a:spcBef>
              <a:spcAft>
                <a:spcPts val="100"/>
              </a:spcAft>
              <a:buFont typeface="Arial" panose="020B0604020202020204" pitchFamily="34" charset="0"/>
              <a:buChar char="•"/>
            </a:pPr>
            <a:r>
              <a:rPr lang="en-US" sz="1300" dirty="0">
                <a:solidFill>
                  <a:srgbClr val="000000"/>
                </a:solidFill>
              </a:rPr>
              <a:t>Multiparameter patient monitor</a:t>
            </a:r>
          </a:p>
          <a:p>
            <a:pPr marL="171450" indent="-171450" defTabSz="914400" fontAlgn="base">
              <a:lnSpc>
                <a:spcPct val="95000"/>
              </a:lnSpc>
              <a:spcBef>
                <a:spcPct val="0"/>
              </a:spcBef>
              <a:spcAft>
                <a:spcPts val="100"/>
              </a:spcAft>
              <a:buFont typeface="Arial" panose="020B0604020202020204" pitchFamily="34" charset="0"/>
              <a:buChar char="•"/>
            </a:pPr>
            <a:r>
              <a:rPr lang="en-US" sz="1300" dirty="0">
                <a:solidFill>
                  <a:srgbClr val="000000"/>
                </a:solidFill>
              </a:rPr>
              <a:t>Medical sensor patches</a:t>
            </a:r>
          </a:p>
          <a:p>
            <a:pPr marL="171450" indent="-171450" defTabSz="914400" fontAlgn="base">
              <a:lnSpc>
                <a:spcPct val="95000"/>
              </a:lnSpc>
              <a:spcBef>
                <a:spcPct val="0"/>
              </a:spcBef>
              <a:spcAft>
                <a:spcPts val="100"/>
              </a:spcAft>
              <a:buFont typeface="Arial" panose="020B0604020202020204" pitchFamily="34" charset="0"/>
              <a:buChar char="•"/>
            </a:pPr>
            <a:r>
              <a:rPr lang="en-US" sz="1300" dirty="0">
                <a:solidFill>
                  <a:srgbClr val="000000"/>
                </a:solidFill>
              </a:rPr>
              <a:t>Pulse oximeter</a:t>
            </a:r>
          </a:p>
          <a:p>
            <a:pPr marL="171450" indent="-171450" defTabSz="914400" fontAlgn="base">
              <a:lnSpc>
                <a:spcPct val="95000"/>
              </a:lnSpc>
              <a:spcBef>
                <a:spcPct val="0"/>
              </a:spcBef>
              <a:spcAft>
                <a:spcPts val="100"/>
              </a:spcAft>
              <a:buFont typeface="Arial" panose="020B0604020202020204" pitchFamily="34" charset="0"/>
              <a:buChar char="•"/>
            </a:pPr>
            <a:r>
              <a:rPr lang="en-US" sz="1300" dirty="0">
                <a:solidFill>
                  <a:srgbClr val="000000"/>
                </a:solidFill>
              </a:rPr>
              <a:t>Electrocardiogram (ECG)</a:t>
            </a:r>
          </a:p>
          <a:p>
            <a:pPr defTabSz="914400" fontAlgn="base">
              <a:spcBef>
                <a:spcPct val="0"/>
              </a:spcBef>
              <a:spcAft>
                <a:spcPct val="0"/>
              </a:spcAft>
            </a:pPr>
            <a:endParaRPr lang="en-US" altLang="en-US" sz="1400" b="1" dirty="0">
              <a:solidFill>
                <a:srgbClr val="DE0000"/>
              </a:solidFill>
            </a:endParaRPr>
          </a:p>
          <a:p>
            <a:pPr defTabSz="914400" fontAlgn="base">
              <a:spcBef>
                <a:spcPct val="0"/>
              </a:spcBef>
              <a:spcAft>
                <a:spcPct val="0"/>
              </a:spcAft>
            </a:pPr>
            <a:endParaRPr lang="en-US" sz="1300" dirty="0">
              <a:solidFill>
                <a:srgbClr val="000000"/>
              </a:solidFill>
            </a:endParaRPr>
          </a:p>
          <a:p>
            <a:pPr defTabSz="914400" fontAlgn="base">
              <a:spcBef>
                <a:spcPct val="0"/>
              </a:spcBef>
              <a:spcAft>
                <a:spcPct val="0"/>
              </a:spcAft>
            </a:pPr>
            <a:br>
              <a:rPr lang="en-US" sz="1200" dirty="0">
                <a:solidFill>
                  <a:srgbClr val="000000"/>
                </a:solidFill>
              </a:rPr>
            </a:br>
            <a:br>
              <a:rPr lang="en-US" sz="1200" dirty="0">
                <a:solidFill>
                  <a:srgbClr val="000000"/>
                </a:solidFill>
              </a:rPr>
            </a:br>
            <a:br>
              <a:rPr lang="en-US" dirty="0">
                <a:solidFill>
                  <a:srgbClr val="000000"/>
                </a:solidFill>
              </a:rPr>
            </a:br>
            <a:endParaRPr lang="en-US" dirty="0">
              <a:solidFill>
                <a:srgbClr val="000000"/>
              </a:solidFill>
            </a:endParaRPr>
          </a:p>
        </p:txBody>
      </p:sp>
      <p:sp>
        <p:nvSpPr>
          <p:cNvPr id="24" name="Rectangle 14"/>
          <p:cNvSpPr>
            <a:spLocks noChangeArrowheads="1"/>
          </p:cNvSpPr>
          <p:nvPr/>
        </p:nvSpPr>
        <p:spPr bwMode="auto">
          <a:xfrm>
            <a:off x="312284" y="639028"/>
            <a:ext cx="4221616" cy="294614"/>
          </a:xfrm>
          <a:prstGeom prst="rect">
            <a:avLst/>
          </a:prstGeom>
          <a:noFill/>
          <a:ln w="19050">
            <a:noFill/>
          </a:ln>
        </p:spPr>
        <p:txBody>
          <a:bodyPr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defTabSz="914400" eaLnBrk="1" fontAlgn="base" hangingPunct="1">
              <a:spcBef>
                <a:spcPct val="0"/>
              </a:spcBef>
              <a:spcAft>
                <a:spcPct val="0"/>
              </a:spcAft>
            </a:pPr>
            <a:endParaRPr lang="en-US" altLang="en-US" sz="1600" b="1" dirty="0">
              <a:solidFill>
                <a:srgbClr val="DE0000"/>
              </a:solidFill>
            </a:endParaRPr>
          </a:p>
        </p:txBody>
      </p:sp>
      <p:sp>
        <p:nvSpPr>
          <p:cNvPr id="31" name="Rectangle 14"/>
          <p:cNvSpPr>
            <a:spLocks noChangeArrowheads="1"/>
          </p:cNvSpPr>
          <p:nvPr/>
        </p:nvSpPr>
        <p:spPr bwMode="auto">
          <a:xfrm>
            <a:off x="4648201" y="643877"/>
            <a:ext cx="4376555" cy="294614"/>
          </a:xfrm>
          <a:prstGeom prst="rect">
            <a:avLst/>
          </a:prstGeom>
          <a:noFill/>
          <a:ln w="19050">
            <a:noFill/>
          </a:ln>
        </p:spPr>
        <p:txBody>
          <a:bodyPr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defTabSz="914400" eaLnBrk="1" fontAlgn="base" hangingPunct="1">
              <a:spcBef>
                <a:spcPct val="0"/>
              </a:spcBef>
              <a:spcAft>
                <a:spcPct val="0"/>
              </a:spcAft>
            </a:pPr>
            <a:endParaRPr lang="en-US" altLang="en-US" sz="1600" b="1" dirty="0">
              <a:solidFill>
                <a:srgbClr val="DE0000"/>
              </a:solidFill>
            </a:endParaRPr>
          </a:p>
        </p:txBody>
      </p:sp>
      <p:sp>
        <p:nvSpPr>
          <p:cNvPr id="33" name="Rectangle 14"/>
          <p:cNvSpPr>
            <a:spLocks noChangeArrowheads="1"/>
          </p:cNvSpPr>
          <p:nvPr/>
        </p:nvSpPr>
        <p:spPr bwMode="auto">
          <a:xfrm>
            <a:off x="312284" y="3444693"/>
            <a:ext cx="4221616" cy="260141"/>
          </a:xfrm>
          <a:prstGeom prst="rect">
            <a:avLst/>
          </a:prstGeom>
          <a:noFill/>
          <a:ln w="19050">
            <a:noFill/>
          </a:ln>
        </p:spPr>
        <p:txBody>
          <a:bodyPr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defTabSz="914400" eaLnBrk="1" fontAlgn="base" hangingPunct="1">
              <a:spcBef>
                <a:spcPct val="0"/>
              </a:spcBef>
              <a:spcAft>
                <a:spcPct val="0"/>
              </a:spcAft>
            </a:pPr>
            <a:endParaRPr lang="en-US" altLang="en-US" sz="1600" b="1" dirty="0">
              <a:solidFill>
                <a:srgbClr val="DE0000"/>
              </a:solidFill>
            </a:endParaRPr>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solidFill>
                  <a:srgbClr val="000000"/>
                </a:solidFill>
              </a:rPr>
              <a:pPr>
                <a:defRPr/>
              </a:pPr>
              <a:t>14</a:t>
            </a:fld>
            <a:endParaRPr lang="en-US">
              <a:solidFill>
                <a:srgbClr val="000000"/>
              </a:solidFill>
            </a:endParaRPr>
          </a:p>
        </p:txBody>
      </p:sp>
      <p:sp>
        <p:nvSpPr>
          <p:cNvPr id="4" name="Footer Placeholder 3"/>
          <p:cNvSpPr>
            <a:spLocks noGrp="1"/>
          </p:cNvSpPr>
          <p:nvPr>
            <p:ph type="ftr" sz="quarter" idx="4294967295"/>
          </p:nvPr>
        </p:nvSpPr>
        <p:spPr>
          <a:xfrm>
            <a:off x="229776" y="4523748"/>
            <a:ext cx="3086100" cy="172599"/>
          </a:xfrm>
          <a:prstGeom prst="rect">
            <a:avLst/>
          </a:prstGeom>
        </p:spPr>
        <p:txBody>
          <a:bodyPr/>
          <a:lstStyle/>
          <a:p>
            <a:pPr defTabSz="761790" fontAlgn="base">
              <a:spcBef>
                <a:spcPct val="50000"/>
              </a:spcBef>
              <a:spcAft>
                <a:spcPct val="0"/>
              </a:spcAft>
              <a:defRPr/>
            </a:pPr>
            <a:r>
              <a:rPr lang="en-US" sz="900" dirty="0">
                <a:solidFill>
                  <a:srgbClr val="000000"/>
                </a:solidFill>
              </a:rPr>
              <a:t>TI Information – Selective Disclosure</a:t>
            </a:r>
          </a:p>
        </p:txBody>
      </p:sp>
      <p:grpSp>
        <p:nvGrpSpPr>
          <p:cNvPr id="5" name="Group 4">
            <a:extLst>
              <a:ext uri="{FF2B5EF4-FFF2-40B4-BE49-F238E27FC236}">
                <a16:creationId xmlns:a16="http://schemas.microsoft.com/office/drawing/2014/main" id="{BAE96E99-B3AA-40C4-B51D-5CF8D3AE7682}"/>
              </a:ext>
            </a:extLst>
          </p:cNvPr>
          <p:cNvGrpSpPr/>
          <p:nvPr/>
        </p:nvGrpSpPr>
        <p:grpSpPr>
          <a:xfrm>
            <a:off x="4699232" y="2444177"/>
            <a:ext cx="4288335" cy="1945615"/>
            <a:chOff x="4594194" y="2419164"/>
            <a:chExt cx="4432536" cy="2011039"/>
          </a:xfrm>
        </p:grpSpPr>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94194" y="2419164"/>
              <a:ext cx="4432536" cy="20110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7954392" y="2441359"/>
              <a:ext cx="310719" cy="1242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grpSp>
      <p:cxnSp>
        <p:nvCxnSpPr>
          <p:cNvPr id="16" name="Straight Connector 15">
            <a:extLst>
              <a:ext uri="{FF2B5EF4-FFF2-40B4-BE49-F238E27FC236}">
                <a16:creationId xmlns:a16="http://schemas.microsoft.com/office/drawing/2014/main" id="{153CB7B6-33FF-45F2-AE56-AB2737409D44}"/>
              </a:ext>
            </a:extLst>
          </p:cNvPr>
          <p:cNvCxnSpPr>
            <a:cxnSpLocks/>
          </p:cNvCxnSpPr>
          <p:nvPr/>
        </p:nvCxnSpPr>
        <p:spPr>
          <a:xfrm>
            <a:off x="312284" y="745617"/>
            <a:ext cx="4221616"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CD575739-0E68-4721-8F04-264FA7158E50}"/>
              </a:ext>
            </a:extLst>
          </p:cNvPr>
          <p:cNvCxnSpPr>
            <a:cxnSpLocks/>
          </p:cNvCxnSpPr>
          <p:nvPr/>
        </p:nvCxnSpPr>
        <p:spPr>
          <a:xfrm>
            <a:off x="4648200" y="746012"/>
            <a:ext cx="4376556"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CBEC36B-7B24-461D-ACD5-1DAB358FD8EF}"/>
              </a:ext>
            </a:extLst>
          </p:cNvPr>
          <p:cNvCxnSpPr>
            <a:cxnSpLocks/>
          </p:cNvCxnSpPr>
          <p:nvPr/>
        </p:nvCxnSpPr>
        <p:spPr>
          <a:xfrm>
            <a:off x="312284" y="3400603"/>
            <a:ext cx="4221616"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01061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Detailed block diagram for TIDA-01614</a:t>
            </a:r>
          </a:p>
        </p:txBody>
      </p:sp>
      <p:sp>
        <p:nvSpPr>
          <p:cNvPr id="3" name="Slide Number Placeholder 2"/>
          <p:cNvSpPr>
            <a:spLocks noGrp="1"/>
          </p:cNvSpPr>
          <p:nvPr>
            <p:ph type="sldNum" sz="quarter" idx="10"/>
          </p:nvPr>
        </p:nvSpPr>
        <p:spPr/>
        <p:txBody>
          <a:bodyPr/>
          <a:lstStyle/>
          <a:p>
            <a:pPr>
              <a:defRPr/>
            </a:pPr>
            <a:fld id="{FA0AF0A7-4061-445C-B05D-5FD6F1860529}" type="slidenum">
              <a:rPr lang="en-US" smtClean="0">
                <a:solidFill>
                  <a:srgbClr val="000000"/>
                </a:solidFill>
              </a:rPr>
              <a:pPr>
                <a:defRPr/>
              </a:pPr>
              <a:t>15</a:t>
            </a:fld>
            <a:endParaRPr lang="en-US" dirty="0">
              <a:solidFill>
                <a:srgbClr val="000000"/>
              </a:solidFill>
            </a:endParaRPr>
          </a:p>
        </p:txBody>
      </p:sp>
      <p:sp>
        <p:nvSpPr>
          <p:cNvPr id="5" name="Rectangle 4"/>
          <p:cNvSpPr/>
          <p:nvPr/>
        </p:nvSpPr>
        <p:spPr>
          <a:xfrm>
            <a:off x="6533965" y="776796"/>
            <a:ext cx="665825" cy="195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sp>
        <p:nvSpPr>
          <p:cNvPr id="7" name="Slide Number Placeholder 3"/>
          <p:cNvSpPr txBox="1">
            <a:spLocks/>
          </p:cNvSpPr>
          <p:nvPr/>
        </p:nvSpPr>
        <p:spPr bwMode="auto">
          <a:xfrm>
            <a:off x="6642100" y="4529137"/>
            <a:ext cx="2133600" cy="154782"/>
          </a:xfrm>
          <a:prstGeom prst="rect">
            <a:avLst/>
          </a:prstGeom>
          <a:noFill/>
          <a:ln w="9525">
            <a:noFill/>
            <a:miter lim="800000"/>
            <a:headEnd/>
            <a:tailEnd/>
          </a:ln>
          <a:effectLst/>
        </p:spPr>
        <p:txBody>
          <a:bodyPr vert="horz" wrap="square" lIns="76179" tIns="38088" rIns="76179" bIns="38088" numCol="1" anchor="t" anchorCtr="0" compatLnSpc="1">
            <a:prstTxWarp prst="textNoShape">
              <a:avLst/>
            </a:prstTxWarp>
          </a:bodyPr>
          <a:lstStyle>
            <a:defPPr>
              <a:defRPr lang="en-US"/>
            </a:defPPr>
            <a:lvl1pPr algn="r" rtl="0" fontAlgn="base">
              <a:spcBef>
                <a:spcPct val="0"/>
              </a:spcBef>
              <a:spcAft>
                <a:spcPct val="0"/>
              </a:spcAft>
              <a:defRPr sz="700" kern="1200">
                <a:solidFill>
                  <a:schemeClr val="tx1"/>
                </a:solidFill>
                <a:latin typeface="Arial" charset="0"/>
                <a:ea typeface="+mn-ea"/>
                <a:cs typeface="+mn-cs"/>
              </a:defRPr>
            </a:lvl1pPr>
            <a:lvl2pPr marL="380895" algn="l" rtl="0" fontAlgn="base">
              <a:spcBef>
                <a:spcPct val="0"/>
              </a:spcBef>
              <a:spcAft>
                <a:spcPct val="0"/>
              </a:spcAft>
              <a:defRPr kern="1200">
                <a:solidFill>
                  <a:schemeClr val="tx1"/>
                </a:solidFill>
                <a:latin typeface="Arial" charset="0"/>
                <a:ea typeface="+mn-ea"/>
                <a:cs typeface="+mn-cs"/>
              </a:defRPr>
            </a:lvl2pPr>
            <a:lvl3pPr marL="761790" algn="l" rtl="0" fontAlgn="base">
              <a:spcBef>
                <a:spcPct val="0"/>
              </a:spcBef>
              <a:spcAft>
                <a:spcPct val="0"/>
              </a:spcAft>
              <a:defRPr kern="1200">
                <a:solidFill>
                  <a:schemeClr val="tx1"/>
                </a:solidFill>
                <a:latin typeface="Arial" charset="0"/>
                <a:ea typeface="+mn-ea"/>
                <a:cs typeface="+mn-cs"/>
              </a:defRPr>
            </a:lvl3pPr>
            <a:lvl4pPr marL="1142683" algn="l" rtl="0" fontAlgn="base">
              <a:spcBef>
                <a:spcPct val="0"/>
              </a:spcBef>
              <a:spcAft>
                <a:spcPct val="0"/>
              </a:spcAft>
              <a:defRPr kern="1200">
                <a:solidFill>
                  <a:schemeClr val="tx1"/>
                </a:solidFill>
                <a:latin typeface="Arial" charset="0"/>
                <a:ea typeface="+mn-ea"/>
                <a:cs typeface="+mn-cs"/>
              </a:defRPr>
            </a:lvl4pPr>
            <a:lvl5pPr marL="1523573" algn="l" rtl="0" fontAlgn="base">
              <a:spcBef>
                <a:spcPct val="0"/>
              </a:spcBef>
              <a:spcAft>
                <a:spcPct val="0"/>
              </a:spcAft>
              <a:defRPr kern="1200">
                <a:solidFill>
                  <a:schemeClr val="tx1"/>
                </a:solidFill>
                <a:latin typeface="Arial" charset="0"/>
                <a:ea typeface="+mn-ea"/>
                <a:cs typeface="+mn-cs"/>
              </a:defRPr>
            </a:lvl5pPr>
            <a:lvl6pPr marL="1904467" algn="l" defTabSz="761790" rtl="0" eaLnBrk="1" latinLnBrk="0" hangingPunct="1">
              <a:defRPr kern="1200">
                <a:solidFill>
                  <a:schemeClr val="tx1"/>
                </a:solidFill>
                <a:latin typeface="Arial" charset="0"/>
                <a:ea typeface="+mn-ea"/>
                <a:cs typeface="+mn-cs"/>
              </a:defRPr>
            </a:lvl6pPr>
            <a:lvl7pPr marL="2285362" algn="l" defTabSz="761790" rtl="0" eaLnBrk="1" latinLnBrk="0" hangingPunct="1">
              <a:defRPr kern="1200">
                <a:solidFill>
                  <a:schemeClr val="tx1"/>
                </a:solidFill>
                <a:latin typeface="Arial" charset="0"/>
                <a:ea typeface="+mn-ea"/>
                <a:cs typeface="+mn-cs"/>
              </a:defRPr>
            </a:lvl7pPr>
            <a:lvl8pPr marL="2666253" algn="l" defTabSz="761790" rtl="0" eaLnBrk="1" latinLnBrk="0" hangingPunct="1">
              <a:defRPr kern="1200">
                <a:solidFill>
                  <a:schemeClr val="tx1"/>
                </a:solidFill>
                <a:latin typeface="Arial" charset="0"/>
                <a:ea typeface="+mn-ea"/>
                <a:cs typeface="+mn-cs"/>
              </a:defRPr>
            </a:lvl8pPr>
            <a:lvl9pPr marL="3047146" algn="l" defTabSz="761790" rtl="0" eaLnBrk="1" latinLnBrk="0" hangingPunct="1">
              <a:defRPr kern="1200">
                <a:solidFill>
                  <a:schemeClr val="tx1"/>
                </a:solidFill>
                <a:latin typeface="Arial" charset="0"/>
                <a:ea typeface="+mn-ea"/>
                <a:cs typeface="+mn-cs"/>
              </a:defRPr>
            </a:lvl9pPr>
          </a:lstStyle>
          <a:p>
            <a:pPr defTabSz="914400"/>
            <a:fld id="{66C859B9-A6F5-4CA5-B884-5AD1BEA27C22}" type="slidenum">
              <a:rPr lang="en-US" smtClean="0">
                <a:solidFill>
                  <a:srgbClr val="000000"/>
                </a:solidFill>
              </a:rPr>
              <a:pPr defTabSz="914400"/>
              <a:t>15</a:t>
            </a:fld>
            <a:endParaRPr lang="en-US">
              <a:solidFill>
                <a:srgbClr val="000000"/>
              </a:solidFill>
            </a:endParaRPr>
          </a:p>
        </p:txBody>
      </p:sp>
      <p:grpSp>
        <p:nvGrpSpPr>
          <p:cNvPr id="10" name="Group 9">
            <a:extLst>
              <a:ext uri="{FF2B5EF4-FFF2-40B4-BE49-F238E27FC236}">
                <a16:creationId xmlns:a16="http://schemas.microsoft.com/office/drawing/2014/main" id="{1C13DDC8-E93F-4A03-BB0C-56AE80B7FDB4}"/>
              </a:ext>
            </a:extLst>
          </p:cNvPr>
          <p:cNvGrpSpPr/>
          <p:nvPr/>
        </p:nvGrpSpPr>
        <p:grpSpPr>
          <a:xfrm>
            <a:off x="270768" y="722251"/>
            <a:ext cx="8485626" cy="3806886"/>
            <a:chOff x="270768" y="722251"/>
            <a:chExt cx="8485626" cy="3806886"/>
          </a:xfrm>
        </p:grpSpPr>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3342"/>
            <a:stretch/>
          </p:blipFill>
          <p:spPr bwMode="auto">
            <a:xfrm>
              <a:off x="270768" y="722251"/>
              <a:ext cx="8485626" cy="38068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8" name="Straight Connector 7">
              <a:extLst>
                <a:ext uri="{FF2B5EF4-FFF2-40B4-BE49-F238E27FC236}">
                  <a16:creationId xmlns:a16="http://schemas.microsoft.com/office/drawing/2014/main" id="{F3AF188F-C24F-4737-A708-F4E4C1705F04}"/>
                </a:ext>
              </a:extLst>
            </p:cNvPr>
            <p:cNvCxnSpPr>
              <a:cxnSpLocks/>
            </p:cNvCxnSpPr>
            <p:nvPr/>
          </p:nvCxnSpPr>
          <p:spPr>
            <a:xfrm>
              <a:off x="1432874" y="4528045"/>
              <a:ext cx="728879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031224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5E713F26-9AF0-4932-B879-C9D0BDE94125}"/>
              </a:ext>
            </a:extLst>
          </p:cNvPr>
          <p:cNvSpPr/>
          <p:nvPr/>
        </p:nvSpPr>
        <p:spPr>
          <a:xfrm>
            <a:off x="4636483" y="875284"/>
            <a:ext cx="4191000" cy="3595345"/>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cxnSp>
        <p:nvCxnSpPr>
          <p:cNvPr id="15" name="Straight Connector 14">
            <a:extLst>
              <a:ext uri="{FF2B5EF4-FFF2-40B4-BE49-F238E27FC236}">
                <a16:creationId xmlns:a16="http://schemas.microsoft.com/office/drawing/2014/main" id="{ED69940B-BFA1-4A27-AEBA-FEFF2456F8FC}"/>
              </a:ext>
            </a:extLst>
          </p:cNvPr>
          <p:cNvCxnSpPr>
            <a:cxnSpLocks/>
          </p:cNvCxnSpPr>
          <p:nvPr/>
        </p:nvCxnSpPr>
        <p:spPr>
          <a:xfrm>
            <a:off x="4636483" y="884250"/>
            <a:ext cx="4191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E5FCC968-ADED-49E4-B397-77616F591AAE}"/>
              </a:ext>
            </a:extLst>
          </p:cNvPr>
          <p:cNvSpPr/>
          <p:nvPr/>
        </p:nvSpPr>
        <p:spPr>
          <a:xfrm>
            <a:off x="294217" y="875284"/>
            <a:ext cx="4191000" cy="3595345"/>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sp>
        <p:nvSpPr>
          <p:cNvPr id="2" name="Title 1"/>
          <p:cNvSpPr>
            <a:spLocks noGrp="1"/>
          </p:cNvSpPr>
          <p:nvPr>
            <p:ph type="title"/>
          </p:nvPr>
        </p:nvSpPr>
        <p:spPr>
          <a:xfrm>
            <a:off x="198784" y="209072"/>
            <a:ext cx="8458200" cy="457987"/>
          </a:xfrm>
        </p:spPr>
        <p:txBody>
          <a:bodyPr/>
          <a:lstStyle/>
          <a:p>
            <a:r>
              <a:rPr lang="en-US" dirty="0"/>
              <a:t>Design challenges TIDA-01614 solves</a:t>
            </a:r>
            <a:endParaRPr lang="en-US" sz="2000"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16</a:t>
            </a:fld>
            <a:endParaRPr lang="en-US" dirty="0">
              <a:solidFill>
                <a:srgbClr val="000000"/>
              </a:solidFill>
            </a:endParaRPr>
          </a:p>
        </p:txBody>
      </p:sp>
      <p:pic>
        <p:nvPicPr>
          <p:cNvPr id="5125"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09193" y="2425542"/>
            <a:ext cx="3845811" cy="1889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4801288" y="1038811"/>
            <a:ext cx="3872178" cy="770791"/>
          </a:xfrm>
          <a:prstGeom prst="rect">
            <a:avLst/>
          </a:prstGeom>
          <a:solidFill>
            <a:schemeClr val="bg1"/>
          </a:solidFill>
          <a:ln>
            <a:noFill/>
          </a:ln>
        </p:spPr>
        <p:txBody>
          <a:bodyPr wrap="square" rtlCol="0" anchor="ctr">
            <a:noAutofit/>
          </a:bodyPr>
          <a:lstStyle/>
          <a:p>
            <a:pPr algn="ctr" defTabSz="914400" fontAlgn="base">
              <a:lnSpc>
                <a:spcPct val="120000"/>
              </a:lnSpc>
              <a:spcBef>
                <a:spcPct val="0"/>
              </a:spcBef>
              <a:spcAft>
                <a:spcPct val="0"/>
              </a:spcAft>
            </a:pPr>
            <a:r>
              <a:rPr lang="en-US" sz="1600" b="1" dirty="0">
                <a:solidFill>
                  <a:srgbClr val="DE0000"/>
                </a:solidFill>
              </a:rPr>
              <a:t>Design challenge 2</a:t>
            </a:r>
          </a:p>
          <a:p>
            <a:pPr algn="ctr" defTabSz="914400" fontAlgn="base">
              <a:lnSpc>
                <a:spcPct val="120000"/>
              </a:lnSpc>
              <a:spcBef>
                <a:spcPct val="0"/>
              </a:spcBef>
              <a:spcAft>
                <a:spcPct val="0"/>
              </a:spcAft>
            </a:pPr>
            <a:r>
              <a:rPr lang="en-US" sz="1400" b="1" dirty="0">
                <a:solidFill>
                  <a:srgbClr val="000000"/>
                </a:solidFill>
              </a:rPr>
              <a:t> Protection and isolation</a:t>
            </a:r>
          </a:p>
        </p:txBody>
      </p:sp>
      <p:cxnSp>
        <p:nvCxnSpPr>
          <p:cNvPr id="11" name="Straight Connector 10">
            <a:extLst>
              <a:ext uri="{FF2B5EF4-FFF2-40B4-BE49-F238E27FC236}">
                <a16:creationId xmlns:a16="http://schemas.microsoft.com/office/drawing/2014/main" id="{1BB34E7D-76AF-43FB-823B-7685770447B3}"/>
              </a:ext>
            </a:extLst>
          </p:cNvPr>
          <p:cNvCxnSpPr>
            <a:cxnSpLocks/>
          </p:cNvCxnSpPr>
          <p:nvPr/>
        </p:nvCxnSpPr>
        <p:spPr>
          <a:xfrm>
            <a:off x="294217" y="884250"/>
            <a:ext cx="4191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41458" y="1040163"/>
            <a:ext cx="3875922" cy="769441"/>
          </a:xfrm>
          <a:prstGeom prst="rect">
            <a:avLst/>
          </a:prstGeom>
          <a:solidFill>
            <a:schemeClr val="bg1"/>
          </a:solidFill>
          <a:ln>
            <a:noFill/>
          </a:ln>
        </p:spPr>
        <p:txBody>
          <a:bodyPr wrap="square" rtlCol="0">
            <a:spAutoFit/>
          </a:bodyPr>
          <a:lstStyle/>
          <a:p>
            <a:pPr algn="ctr" defTabSz="914400" fontAlgn="base">
              <a:spcBef>
                <a:spcPct val="0"/>
              </a:spcBef>
              <a:spcAft>
                <a:spcPct val="0"/>
              </a:spcAft>
            </a:pPr>
            <a:r>
              <a:rPr lang="en-US" sz="1600" b="1" dirty="0">
                <a:solidFill>
                  <a:srgbClr val="DE0000"/>
                </a:solidFill>
              </a:rPr>
              <a:t>Design challenge 1</a:t>
            </a:r>
          </a:p>
          <a:p>
            <a:pPr algn="ctr" defTabSz="914400" fontAlgn="base">
              <a:spcBef>
                <a:spcPct val="0"/>
              </a:spcBef>
              <a:spcAft>
                <a:spcPct val="0"/>
              </a:spcAft>
            </a:pPr>
            <a:r>
              <a:rPr lang="en-US" sz="1400" b="1" dirty="0">
                <a:solidFill>
                  <a:srgbClr val="000000"/>
                </a:solidFill>
              </a:rPr>
              <a:t> Integration of multiple modalities at optimum SNR levels and small form factor</a:t>
            </a:r>
            <a:endParaRPr lang="en-US" sz="1200" b="1" dirty="0">
              <a:solidFill>
                <a:srgbClr val="000000"/>
              </a:solidFill>
            </a:endParaRPr>
          </a:p>
        </p:txBody>
      </p:sp>
      <p:sp>
        <p:nvSpPr>
          <p:cNvPr id="5" name="TextBox 4">
            <a:extLst>
              <a:ext uri="{FF2B5EF4-FFF2-40B4-BE49-F238E27FC236}">
                <a16:creationId xmlns:a16="http://schemas.microsoft.com/office/drawing/2014/main" id="{84BB3A4A-2C03-4BD4-B750-8CD4778552BC}"/>
              </a:ext>
            </a:extLst>
          </p:cNvPr>
          <p:cNvSpPr txBox="1"/>
          <p:nvPr/>
        </p:nvSpPr>
        <p:spPr>
          <a:xfrm>
            <a:off x="394995" y="1902625"/>
            <a:ext cx="3875922" cy="2462213"/>
          </a:xfrm>
          <a:prstGeom prst="rect">
            <a:avLst/>
          </a:prstGeom>
          <a:noFill/>
        </p:spPr>
        <p:txBody>
          <a:bodyPr wrap="square" rtlCol="0">
            <a:spAutoFit/>
          </a:bodyPr>
          <a:lstStyle/>
          <a:p>
            <a:pPr marL="234950" indent="-234950" defTabSz="761250">
              <a:buFont typeface="Arial" panose="020B0604020202020204" pitchFamily="34" charset="0"/>
              <a:buChar char="•"/>
              <a:defRPr/>
            </a:pPr>
            <a:r>
              <a:rPr lang="en-US" sz="1400" dirty="0">
                <a:solidFill>
                  <a:srgbClr val="000000"/>
                </a:solidFill>
              </a:rPr>
              <a:t>Monitoring of ECG, heart rate, SPO2, PTT, respiration rate and skin temperature</a:t>
            </a:r>
          </a:p>
          <a:p>
            <a:pPr marL="234950" indent="-234950" defTabSz="914400" fontAlgn="base">
              <a:spcBef>
                <a:spcPct val="0"/>
              </a:spcBef>
              <a:spcAft>
                <a:spcPct val="0"/>
              </a:spcAft>
              <a:buFont typeface="Arial" panose="020B0604020202020204" pitchFamily="34" charset="0"/>
              <a:buChar char="•"/>
            </a:pPr>
            <a:r>
              <a:rPr lang="en-US" sz="1400" dirty="0">
                <a:solidFill>
                  <a:srgbClr val="000000"/>
                </a:solidFill>
              </a:rPr>
              <a:t>Single lead ECG with RLD (ADS1292R)          </a:t>
            </a:r>
          </a:p>
          <a:p>
            <a:pPr defTabSz="914400" fontAlgn="base">
              <a:spcBef>
                <a:spcPct val="0"/>
              </a:spcBef>
              <a:spcAft>
                <a:spcPct val="0"/>
              </a:spcAft>
              <a:buFont typeface="Arial" panose="020B0604020202020204" pitchFamily="34" charset="0"/>
              <a:buNone/>
            </a:pPr>
            <a:r>
              <a:rPr lang="en-US" sz="1400" dirty="0">
                <a:solidFill>
                  <a:srgbClr val="000000"/>
                </a:solidFill>
              </a:rPr>
              <a:t>       &gt; </a:t>
            </a:r>
            <a:r>
              <a:rPr lang="en-US" sz="1100" dirty="0">
                <a:solidFill>
                  <a:srgbClr val="000000"/>
                </a:solidFill>
              </a:rPr>
              <a:t>Signal amplitude: 0.2mV~2mV (p-p);  </a:t>
            </a:r>
          </a:p>
          <a:p>
            <a:pPr defTabSz="914400" fontAlgn="base">
              <a:spcBef>
                <a:spcPct val="0"/>
              </a:spcBef>
              <a:spcAft>
                <a:spcPct val="0"/>
              </a:spcAft>
              <a:buFont typeface="Arial" panose="020B0604020202020204" pitchFamily="34" charset="0"/>
              <a:buNone/>
            </a:pPr>
            <a:r>
              <a:rPr lang="en-US" sz="1100" dirty="0">
                <a:solidFill>
                  <a:srgbClr val="000000"/>
                </a:solidFill>
              </a:rPr>
              <a:t>        </a:t>
            </a:r>
            <a:r>
              <a:rPr lang="en-US" sz="1400" dirty="0">
                <a:solidFill>
                  <a:srgbClr val="000000"/>
                </a:solidFill>
              </a:rPr>
              <a:t> &gt; </a:t>
            </a:r>
            <a:r>
              <a:rPr lang="en-US" sz="1100" dirty="0">
                <a:solidFill>
                  <a:srgbClr val="000000"/>
                </a:solidFill>
              </a:rPr>
              <a:t>BW0.05 Hz to 2000 Hz </a:t>
            </a:r>
            <a:endParaRPr lang="en-US" sz="1400" dirty="0">
              <a:solidFill>
                <a:srgbClr val="000000"/>
              </a:solidFill>
            </a:endParaRPr>
          </a:p>
          <a:p>
            <a:pPr marL="234950" indent="-234950" defTabSz="914400" fontAlgn="base">
              <a:spcBef>
                <a:spcPct val="0"/>
              </a:spcBef>
              <a:spcAft>
                <a:spcPct val="0"/>
              </a:spcAft>
              <a:buFont typeface="Arial" panose="020B0604020202020204" pitchFamily="34" charset="0"/>
              <a:buChar char="•"/>
            </a:pPr>
            <a:r>
              <a:rPr lang="en-US" sz="1400" dirty="0">
                <a:solidFill>
                  <a:srgbClr val="000000"/>
                </a:solidFill>
              </a:rPr>
              <a:t>Supports 3 LED and 3 photodiodes with ambient subtraction for SPO2 and heart rate monitoring with AFE4403</a:t>
            </a:r>
          </a:p>
          <a:p>
            <a:pPr marL="234950" indent="-234950" defTabSz="914400" fontAlgn="base">
              <a:spcBef>
                <a:spcPct val="0"/>
              </a:spcBef>
              <a:spcAft>
                <a:spcPct val="0"/>
              </a:spcAft>
              <a:buFont typeface="Arial" panose="020B0604020202020204" pitchFamily="34" charset="0"/>
              <a:buChar char="•"/>
            </a:pPr>
            <a:r>
              <a:rPr lang="en-US" sz="1400" dirty="0">
                <a:solidFill>
                  <a:srgbClr val="000000"/>
                </a:solidFill>
              </a:rPr>
              <a:t>Supports three 0.1º Celsius accurate sensors to measure the skin temperature (TMP117)</a:t>
            </a:r>
          </a:p>
        </p:txBody>
      </p:sp>
      <p:sp>
        <p:nvSpPr>
          <p:cNvPr id="8" name="TextBox 7">
            <a:extLst>
              <a:ext uri="{FF2B5EF4-FFF2-40B4-BE49-F238E27FC236}">
                <a16:creationId xmlns:a16="http://schemas.microsoft.com/office/drawing/2014/main" id="{486C71DB-40A0-4048-940C-C31271AB407D}"/>
              </a:ext>
            </a:extLst>
          </p:cNvPr>
          <p:cNvSpPr txBox="1"/>
          <p:nvPr/>
        </p:nvSpPr>
        <p:spPr>
          <a:xfrm>
            <a:off x="4724172" y="1902322"/>
            <a:ext cx="3623472" cy="523220"/>
          </a:xfrm>
          <a:prstGeom prst="rect">
            <a:avLst/>
          </a:prstGeom>
          <a:noFill/>
        </p:spPr>
        <p:txBody>
          <a:bodyPr wrap="square" rtlCol="0">
            <a:spAutoFit/>
          </a:bodyPr>
          <a:lstStyle/>
          <a:p>
            <a:pPr defTabSz="914400" fontAlgn="base">
              <a:spcBef>
                <a:spcPct val="0"/>
              </a:spcBef>
              <a:spcAft>
                <a:spcPct val="0"/>
              </a:spcAft>
            </a:pPr>
            <a:r>
              <a:rPr lang="en-US" sz="1400" dirty="0">
                <a:solidFill>
                  <a:srgbClr val="000000"/>
                </a:solidFill>
              </a:rPr>
              <a:t>Isolated UART interface using an onboard MSP432P401, ISOW7842, TRS3232</a:t>
            </a:r>
          </a:p>
        </p:txBody>
      </p:sp>
    </p:spTree>
    <p:extLst>
      <p:ext uri="{BB962C8B-B14F-4D97-AF65-F5344CB8AC3E}">
        <p14:creationId xmlns:p14="http://schemas.microsoft.com/office/powerpoint/2010/main" val="32338701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3B268E5-E82B-4E10-97F8-4EDD5C5E2261}"/>
              </a:ext>
            </a:extLst>
          </p:cNvPr>
          <p:cNvSpPr/>
          <p:nvPr/>
        </p:nvSpPr>
        <p:spPr>
          <a:xfrm>
            <a:off x="304800" y="784648"/>
            <a:ext cx="4267200" cy="1787102"/>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sp>
        <p:nvSpPr>
          <p:cNvPr id="2" name="Title 1"/>
          <p:cNvSpPr>
            <a:spLocks noGrp="1"/>
          </p:cNvSpPr>
          <p:nvPr>
            <p:ph type="title"/>
          </p:nvPr>
        </p:nvSpPr>
        <p:spPr>
          <a:xfrm>
            <a:off x="214334" y="179668"/>
            <a:ext cx="8458200" cy="457987"/>
          </a:xfrm>
        </p:spPr>
        <p:txBody>
          <a:bodyPr/>
          <a:lstStyle/>
          <a:p>
            <a:r>
              <a:rPr lang="en-US" dirty="0"/>
              <a:t>ECG analog front end</a:t>
            </a:r>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17</a:t>
            </a:fld>
            <a:endParaRPr lang="en-US" dirty="0">
              <a:solidFill>
                <a:srgbClr val="000000"/>
              </a:solidFill>
            </a:endParaRPr>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22043" y="718926"/>
            <a:ext cx="4159250" cy="2400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800" y="2848962"/>
            <a:ext cx="4229100" cy="1627190"/>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Lst>
        </p:spPr>
      </p:pic>
      <p:sp>
        <p:nvSpPr>
          <p:cNvPr id="5" name="Rectangle 4"/>
          <p:cNvSpPr/>
          <p:nvPr/>
        </p:nvSpPr>
        <p:spPr>
          <a:xfrm>
            <a:off x="5573718" y="229965"/>
            <a:ext cx="3213857" cy="430887"/>
          </a:xfrm>
          <a:prstGeom prst="rect">
            <a:avLst/>
          </a:prstGeom>
          <a:solidFill>
            <a:schemeClr val="accent2">
              <a:lumMod val="20000"/>
              <a:lumOff val="80000"/>
            </a:schemeClr>
          </a:solidFill>
        </p:spPr>
        <p:txBody>
          <a:bodyPr wrap="square">
            <a:spAutoFit/>
          </a:bodyPr>
          <a:lstStyle/>
          <a:p>
            <a:pPr marL="0" lvl="1" algn="ctr" defTabSz="761790">
              <a:defRPr/>
            </a:pPr>
            <a:r>
              <a:rPr lang="en-US" sz="1100" b="1" dirty="0">
                <a:solidFill>
                  <a:srgbClr val="DE0000"/>
                </a:solidFill>
              </a:rPr>
              <a:t>TIDA-01614: </a:t>
            </a:r>
            <a:r>
              <a:rPr lang="en-US" sz="1100" dirty="0">
                <a:solidFill>
                  <a:srgbClr val="000000"/>
                </a:solidFill>
              </a:rPr>
              <a:t>Multiparameter front-end </a:t>
            </a:r>
            <a:br>
              <a:rPr lang="en-US" sz="1100" dirty="0">
                <a:solidFill>
                  <a:srgbClr val="000000"/>
                </a:solidFill>
              </a:rPr>
            </a:br>
            <a:r>
              <a:rPr lang="en-US" sz="1100" dirty="0">
                <a:solidFill>
                  <a:srgbClr val="000000"/>
                </a:solidFill>
              </a:rPr>
              <a:t>reference design for vital signs patient monitor</a:t>
            </a:r>
          </a:p>
        </p:txBody>
      </p:sp>
      <p:sp>
        <p:nvSpPr>
          <p:cNvPr id="11" name="Rounded Rectangle 10"/>
          <p:cNvSpPr/>
          <p:nvPr/>
        </p:nvSpPr>
        <p:spPr>
          <a:xfrm>
            <a:off x="5041143" y="1080660"/>
            <a:ext cx="520700" cy="1632518"/>
          </a:xfrm>
          <a:prstGeom prst="roundRect">
            <a:avLst/>
          </a:prstGeom>
          <a:solidFill>
            <a:srgbClr val="FFC000">
              <a:alpha val="2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cxnSp>
        <p:nvCxnSpPr>
          <p:cNvPr id="14" name="Straight Arrow Connector 13"/>
          <p:cNvCxnSpPr>
            <a:cxnSpLocks/>
          </p:cNvCxnSpPr>
          <p:nvPr/>
        </p:nvCxnSpPr>
        <p:spPr>
          <a:xfrm flipH="1">
            <a:off x="4385527" y="2045292"/>
            <a:ext cx="655616" cy="80177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512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69446" y="3174628"/>
            <a:ext cx="2579688" cy="1493876"/>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Rounded Rectangle 20"/>
          <p:cNvSpPr/>
          <p:nvPr/>
        </p:nvSpPr>
        <p:spPr>
          <a:xfrm>
            <a:off x="6292887" y="2230010"/>
            <a:ext cx="913606" cy="719223"/>
          </a:xfrm>
          <a:prstGeom prst="roundRect">
            <a:avLst/>
          </a:prstGeom>
          <a:solidFill>
            <a:srgbClr val="FFC000">
              <a:alpha val="2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cxnSp>
        <p:nvCxnSpPr>
          <p:cNvPr id="22" name="Straight Arrow Connector 21"/>
          <p:cNvCxnSpPr/>
          <p:nvPr/>
        </p:nvCxnSpPr>
        <p:spPr>
          <a:xfrm>
            <a:off x="6775487" y="2949233"/>
            <a:ext cx="215106" cy="32546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2416285" y="873495"/>
            <a:ext cx="2205758" cy="1600438"/>
          </a:xfrm>
          <a:prstGeom prst="rect">
            <a:avLst/>
          </a:prstGeom>
          <a:noFill/>
        </p:spPr>
        <p:txBody>
          <a:bodyPr wrap="square">
            <a:spAutoFit/>
          </a:bodyPr>
          <a:lstStyle/>
          <a:p>
            <a:pPr defTabSz="914400" fontAlgn="base">
              <a:spcBef>
                <a:spcPct val="0"/>
              </a:spcBef>
              <a:spcAft>
                <a:spcPct val="0"/>
              </a:spcAft>
            </a:pPr>
            <a:r>
              <a:rPr lang="en-US" sz="1400" b="1" dirty="0">
                <a:solidFill>
                  <a:srgbClr val="000000"/>
                </a:solidFill>
              </a:rPr>
              <a:t>Important parameters:</a:t>
            </a:r>
          </a:p>
          <a:p>
            <a:pPr marL="166688" indent="-166688" defTabSz="914400" fontAlgn="base">
              <a:spcBef>
                <a:spcPct val="0"/>
              </a:spcBef>
              <a:spcAft>
                <a:spcPct val="0"/>
              </a:spcAft>
              <a:buFont typeface="Arial" panose="020B0604020202020204" pitchFamily="34" charset="0"/>
              <a:buChar char="•"/>
            </a:pPr>
            <a:r>
              <a:rPr lang="en-US" sz="1400" dirty="0">
                <a:solidFill>
                  <a:srgbClr val="000000"/>
                </a:solidFill>
              </a:rPr>
              <a:t>Input bias current</a:t>
            </a:r>
          </a:p>
          <a:p>
            <a:pPr marL="166688" indent="-166688" defTabSz="914400" fontAlgn="base">
              <a:spcBef>
                <a:spcPct val="0"/>
              </a:spcBef>
              <a:spcAft>
                <a:spcPct val="0"/>
              </a:spcAft>
              <a:buFont typeface="Arial" panose="020B0604020202020204" pitchFamily="34" charset="0"/>
              <a:buChar char="•"/>
            </a:pPr>
            <a:r>
              <a:rPr lang="en-US" sz="1400" dirty="0">
                <a:solidFill>
                  <a:srgbClr val="000000"/>
                </a:solidFill>
              </a:rPr>
              <a:t>Input impedance</a:t>
            </a:r>
          </a:p>
          <a:p>
            <a:pPr marL="166688" indent="-166688" defTabSz="914400" fontAlgn="base">
              <a:spcBef>
                <a:spcPct val="0"/>
              </a:spcBef>
              <a:spcAft>
                <a:spcPct val="0"/>
              </a:spcAft>
              <a:buFont typeface="Arial" panose="020B0604020202020204" pitchFamily="34" charset="0"/>
              <a:buChar char="•"/>
            </a:pPr>
            <a:r>
              <a:rPr lang="en-US" sz="1400" dirty="0">
                <a:solidFill>
                  <a:srgbClr val="000000"/>
                </a:solidFill>
              </a:rPr>
              <a:t>Input current noise</a:t>
            </a:r>
          </a:p>
          <a:p>
            <a:pPr marL="166688" indent="-166688" defTabSz="914400" fontAlgn="base">
              <a:spcBef>
                <a:spcPct val="0"/>
              </a:spcBef>
              <a:spcAft>
                <a:spcPct val="0"/>
              </a:spcAft>
              <a:buFont typeface="Arial" panose="020B0604020202020204" pitchFamily="34" charset="0"/>
              <a:buChar char="•"/>
            </a:pPr>
            <a:r>
              <a:rPr lang="en-US" sz="1400" dirty="0">
                <a:solidFill>
                  <a:srgbClr val="000000"/>
                </a:solidFill>
              </a:rPr>
              <a:t>Input voltage noise</a:t>
            </a:r>
          </a:p>
          <a:p>
            <a:pPr marL="166688" indent="-166688" defTabSz="914400" fontAlgn="base">
              <a:spcBef>
                <a:spcPct val="0"/>
              </a:spcBef>
              <a:spcAft>
                <a:spcPct val="0"/>
              </a:spcAft>
              <a:buFont typeface="Arial" panose="020B0604020202020204" pitchFamily="34" charset="0"/>
              <a:buChar char="•"/>
            </a:pPr>
            <a:r>
              <a:rPr lang="en-US" sz="1400" dirty="0">
                <a:solidFill>
                  <a:srgbClr val="000000"/>
                </a:solidFill>
              </a:rPr>
              <a:t>Power consumption</a:t>
            </a:r>
          </a:p>
          <a:p>
            <a:pPr marL="166688" indent="-166688" defTabSz="914400" fontAlgn="base">
              <a:spcBef>
                <a:spcPct val="0"/>
              </a:spcBef>
              <a:spcAft>
                <a:spcPct val="0"/>
              </a:spcAft>
              <a:buFont typeface="Arial" panose="020B0604020202020204" pitchFamily="34" charset="0"/>
              <a:buChar char="•"/>
            </a:pPr>
            <a:r>
              <a:rPr lang="en-US" sz="1400" dirty="0">
                <a:solidFill>
                  <a:srgbClr val="000000"/>
                </a:solidFill>
              </a:rPr>
              <a:t>DC/AC CMRR</a:t>
            </a:r>
          </a:p>
        </p:txBody>
      </p:sp>
      <p:pic>
        <p:nvPicPr>
          <p:cNvPr id="5126"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0660" y="952924"/>
            <a:ext cx="1923707" cy="842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6" name="Straight Connector 15">
            <a:extLst>
              <a:ext uri="{FF2B5EF4-FFF2-40B4-BE49-F238E27FC236}">
                <a16:creationId xmlns:a16="http://schemas.microsoft.com/office/drawing/2014/main" id="{754B9F4F-EF14-479E-A41B-18E65B95AA35}"/>
              </a:ext>
            </a:extLst>
          </p:cNvPr>
          <p:cNvCxnSpPr>
            <a:cxnSpLocks/>
          </p:cNvCxnSpPr>
          <p:nvPr/>
        </p:nvCxnSpPr>
        <p:spPr>
          <a:xfrm>
            <a:off x="304800" y="790125"/>
            <a:ext cx="42672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77078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890CE868-B096-4A28-8725-D9EEB8DE707E}"/>
              </a:ext>
            </a:extLst>
          </p:cNvPr>
          <p:cNvSpPr/>
          <p:nvPr/>
        </p:nvSpPr>
        <p:spPr>
          <a:xfrm>
            <a:off x="-3175" y="719995"/>
            <a:ext cx="4572972" cy="3811001"/>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sp>
        <p:nvSpPr>
          <p:cNvPr id="2" name="Title 1"/>
          <p:cNvSpPr>
            <a:spLocks noGrp="1"/>
          </p:cNvSpPr>
          <p:nvPr>
            <p:ph type="title"/>
          </p:nvPr>
        </p:nvSpPr>
        <p:spPr/>
        <p:txBody>
          <a:bodyPr/>
          <a:lstStyle/>
          <a:p>
            <a:r>
              <a:rPr lang="en-US" dirty="0"/>
              <a:t>TIDA-01614 test setup and test results</a:t>
            </a:r>
          </a:p>
        </p:txBody>
      </p:sp>
      <p:sp>
        <p:nvSpPr>
          <p:cNvPr id="4" name="Slide Number Placeholder 3"/>
          <p:cNvSpPr>
            <a:spLocks noGrp="1"/>
          </p:cNvSpPr>
          <p:nvPr>
            <p:ph type="sldNum" sz="quarter" idx="10"/>
          </p:nvPr>
        </p:nvSpPr>
        <p:spPr>
          <a:xfrm>
            <a:off x="6642100" y="4567289"/>
            <a:ext cx="2133600" cy="154782"/>
          </a:xfrm>
        </p:spPr>
        <p:txBody>
          <a:bodyPr/>
          <a:lstStyle/>
          <a:p>
            <a:pPr>
              <a:defRPr/>
            </a:pPr>
            <a:fld id="{AD55CBEA-89B8-464F-8638-B615B5771083}" type="slidenum">
              <a:rPr lang="en-US" smtClean="0">
                <a:solidFill>
                  <a:srgbClr val="000000"/>
                </a:solidFill>
              </a:rPr>
              <a:pPr>
                <a:defRPr/>
              </a:pPr>
              <a:t>18</a:t>
            </a:fld>
            <a:endParaRPr lang="en-US">
              <a:solidFill>
                <a:srgbClr val="000000"/>
              </a:solidFill>
            </a:endParaRPr>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40783" y="2868308"/>
            <a:ext cx="3893158" cy="1614434"/>
          </a:xfrm>
          <a:prstGeom prst="rect">
            <a:avLst/>
          </a:prstGeom>
          <a:ln w="9525">
            <a:solidFill>
              <a:schemeClr val="tx1"/>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4099" name="Picture 3"/>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t="1820" r="2962"/>
          <a:stretch/>
        </p:blipFill>
        <p:spPr bwMode="auto">
          <a:xfrm>
            <a:off x="5432969" y="756226"/>
            <a:ext cx="3184257" cy="1783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4635738" y="835165"/>
            <a:ext cx="731290" cy="584775"/>
          </a:xfrm>
          <a:prstGeom prst="rect">
            <a:avLst/>
          </a:prstGeom>
          <a:noFill/>
        </p:spPr>
        <p:txBody>
          <a:bodyPr wrap="none" rtlCol="0">
            <a:spAutoFit/>
          </a:bodyPr>
          <a:lstStyle/>
          <a:p>
            <a:pPr defTabSz="914400" fontAlgn="base">
              <a:spcBef>
                <a:spcPct val="0"/>
              </a:spcBef>
              <a:spcAft>
                <a:spcPct val="0"/>
              </a:spcAft>
            </a:pPr>
            <a:r>
              <a:rPr lang="en-US" sz="1600" b="1" dirty="0">
                <a:solidFill>
                  <a:srgbClr val="000000"/>
                </a:solidFill>
              </a:rPr>
              <a:t>Test </a:t>
            </a:r>
            <a:br>
              <a:rPr lang="en-US" sz="1600" b="1" dirty="0">
                <a:solidFill>
                  <a:srgbClr val="000000"/>
                </a:solidFill>
              </a:rPr>
            </a:br>
            <a:r>
              <a:rPr lang="en-US" sz="1600" b="1" dirty="0">
                <a:solidFill>
                  <a:srgbClr val="000000"/>
                </a:solidFill>
              </a:rPr>
              <a:t>setup</a:t>
            </a:r>
          </a:p>
        </p:txBody>
      </p:sp>
      <p:sp>
        <p:nvSpPr>
          <p:cNvPr id="8" name="TextBox 7"/>
          <p:cNvSpPr txBox="1"/>
          <p:nvPr/>
        </p:nvSpPr>
        <p:spPr>
          <a:xfrm>
            <a:off x="4666595" y="2542070"/>
            <a:ext cx="1314784" cy="338554"/>
          </a:xfrm>
          <a:prstGeom prst="rect">
            <a:avLst/>
          </a:prstGeom>
          <a:noFill/>
        </p:spPr>
        <p:txBody>
          <a:bodyPr wrap="none" rtlCol="0">
            <a:spAutoFit/>
          </a:bodyPr>
          <a:lstStyle/>
          <a:p>
            <a:pPr defTabSz="914400" fontAlgn="base">
              <a:spcBef>
                <a:spcPct val="0"/>
              </a:spcBef>
              <a:spcAft>
                <a:spcPct val="0"/>
              </a:spcAft>
            </a:pPr>
            <a:r>
              <a:rPr lang="en-US" sz="1600" b="1" dirty="0">
                <a:solidFill>
                  <a:srgbClr val="000000"/>
                </a:solidFill>
              </a:rPr>
              <a:t>GUI display</a:t>
            </a:r>
          </a:p>
        </p:txBody>
      </p:sp>
      <p:pic>
        <p:nvPicPr>
          <p:cNvPr id="102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925" t="4391" r="1071" b="4350"/>
          <a:stretch/>
        </p:blipFill>
        <p:spPr bwMode="auto">
          <a:xfrm>
            <a:off x="319237" y="1615904"/>
            <a:ext cx="3975652" cy="189385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9" name="TextBox 8"/>
          <p:cNvSpPr txBox="1"/>
          <p:nvPr/>
        </p:nvSpPr>
        <p:spPr>
          <a:xfrm>
            <a:off x="259703" y="958276"/>
            <a:ext cx="1505540" cy="338554"/>
          </a:xfrm>
          <a:prstGeom prst="rect">
            <a:avLst/>
          </a:prstGeom>
          <a:noFill/>
        </p:spPr>
        <p:txBody>
          <a:bodyPr wrap="none" rtlCol="0">
            <a:spAutoFit/>
          </a:bodyPr>
          <a:lstStyle/>
          <a:p>
            <a:pPr defTabSz="914400" fontAlgn="base">
              <a:spcBef>
                <a:spcPct val="0"/>
              </a:spcBef>
              <a:spcAft>
                <a:spcPct val="0"/>
              </a:spcAft>
            </a:pPr>
            <a:r>
              <a:rPr lang="en-US" sz="1600" b="1" dirty="0">
                <a:solidFill>
                  <a:srgbClr val="000000"/>
                </a:solidFill>
              </a:rPr>
              <a:t>Design specs</a:t>
            </a:r>
          </a:p>
        </p:txBody>
      </p:sp>
      <p:cxnSp>
        <p:nvCxnSpPr>
          <p:cNvPr id="17" name="Straight Connector 16">
            <a:extLst>
              <a:ext uri="{FF2B5EF4-FFF2-40B4-BE49-F238E27FC236}">
                <a16:creationId xmlns:a16="http://schemas.microsoft.com/office/drawing/2014/main" id="{1BF1E264-9A2D-4D06-B5B8-2DEFC1501EBA}"/>
              </a:ext>
            </a:extLst>
          </p:cNvPr>
          <p:cNvCxnSpPr>
            <a:cxnSpLocks/>
          </p:cNvCxnSpPr>
          <p:nvPr/>
        </p:nvCxnSpPr>
        <p:spPr>
          <a:xfrm>
            <a:off x="0" y="719048"/>
            <a:ext cx="91440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DF7334-24FE-40AD-92DC-CE87BEC03EFF}"/>
              </a:ext>
            </a:extLst>
          </p:cNvPr>
          <p:cNvCxnSpPr>
            <a:cxnSpLocks/>
          </p:cNvCxnSpPr>
          <p:nvPr/>
        </p:nvCxnSpPr>
        <p:spPr>
          <a:xfrm>
            <a:off x="-3175" y="4526392"/>
            <a:ext cx="91440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753148E3-AFA0-4F62-A939-ED13179632C6}"/>
              </a:ext>
            </a:extLst>
          </p:cNvPr>
          <p:cNvCxnSpPr>
            <a:cxnSpLocks/>
          </p:cNvCxnSpPr>
          <p:nvPr/>
        </p:nvCxnSpPr>
        <p:spPr>
          <a:xfrm>
            <a:off x="4570844" y="2535475"/>
            <a:ext cx="46101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6531728A-0C6E-4723-84AF-7619545A9B63}"/>
              </a:ext>
            </a:extLst>
          </p:cNvPr>
          <p:cNvCxnSpPr>
            <a:cxnSpLocks/>
          </p:cNvCxnSpPr>
          <p:nvPr/>
        </p:nvCxnSpPr>
        <p:spPr>
          <a:xfrm>
            <a:off x="4572000" y="724824"/>
            <a:ext cx="0" cy="3801568"/>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631614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8495" y="662520"/>
            <a:ext cx="8632335" cy="3951809"/>
          </a:xfrm>
          <a:prstGeom prst="rect">
            <a:avLst/>
          </a:prstGeom>
          <a:ln w="9525">
            <a:solidFill>
              <a:schemeClr val="tx1"/>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6" name="Title 1"/>
          <p:cNvSpPr txBox="1">
            <a:spLocks/>
          </p:cNvSpPr>
          <p:nvPr/>
        </p:nvSpPr>
        <p:spPr bwMode="auto">
          <a:xfrm>
            <a:off x="208496" y="204534"/>
            <a:ext cx="8927042" cy="45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6125" tIns="38058" rIns="76125" bIns="38058" numCol="1" anchor="ctr" anchorCtr="0" compatLnSpc="1">
            <a:prstTxWarp prst="textNoShape">
              <a:avLst/>
            </a:prstTxWarp>
          </a:bodyPr>
          <a:lstStyle>
            <a:lvl1pPr algn="l" rtl="0" eaLnBrk="0" fontAlgn="base" hangingPunct="0">
              <a:lnSpc>
                <a:spcPct val="85000"/>
              </a:lnSpc>
              <a:spcBef>
                <a:spcPct val="0"/>
              </a:spcBef>
              <a:spcAft>
                <a:spcPct val="0"/>
              </a:spcAft>
              <a:defRPr sz="33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625" algn="l" rtl="0" fontAlgn="base">
              <a:lnSpc>
                <a:spcPct val="85000"/>
              </a:lnSpc>
              <a:spcBef>
                <a:spcPct val="0"/>
              </a:spcBef>
              <a:spcAft>
                <a:spcPct val="0"/>
              </a:spcAft>
              <a:defRPr sz="2700" b="1">
                <a:solidFill>
                  <a:srgbClr val="FF0000"/>
                </a:solidFill>
                <a:latin typeface="Arial" charset="0"/>
              </a:defRPr>
            </a:lvl6pPr>
            <a:lvl7pPr marL="761250" algn="l" rtl="0" fontAlgn="base">
              <a:lnSpc>
                <a:spcPct val="85000"/>
              </a:lnSpc>
              <a:spcBef>
                <a:spcPct val="0"/>
              </a:spcBef>
              <a:spcAft>
                <a:spcPct val="0"/>
              </a:spcAft>
              <a:defRPr sz="2700" b="1">
                <a:solidFill>
                  <a:srgbClr val="FF0000"/>
                </a:solidFill>
                <a:latin typeface="Arial" charset="0"/>
              </a:defRPr>
            </a:lvl7pPr>
            <a:lvl8pPr marL="1141873" algn="l" rtl="0" fontAlgn="base">
              <a:lnSpc>
                <a:spcPct val="85000"/>
              </a:lnSpc>
              <a:spcBef>
                <a:spcPct val="0"/>
              </a:spcBef>
              <a:spcAft>
                <a:spcPct val="0"/>
              </a:spcAft>
              <a:defRPr sz="2700" b="1">
                <a:solidFill>
                  <a:srgbClr val="FF0000"/>
                </a:solidFill>
                <a:latin typeface="Arial" charset="0"/>
              </a:defRPr>
            </a:lvl8pPr>
            <a:lvl9pPr marL="1522475" algn="l" rtl="0" fontAlgn="base">
              <a:lnSpc>
                <a:spcPct val="85000"/>
              </a:lnSpc>
              <a:spcBef>
                <a:spcPct val="0"/>
              </a:spcBef>
              <a:spcAft>
                <a:spcPct val="0"/>
              </a:spcAft>
              <a:defRPr sz="2700" b="1">
                <a:solidFill>
                  <a:srgbClr val="FF0000"/>
                </a:solidFill>
                <a:latin typeface="Arial" charset="0"/>
              </a:defRPr>
            </a:lvl9pPr>
          </a:lstStyle>
          <a:p>
            <a:pPr defTabSz="914400"/>
            <a:r>
              <a:rPr lang="en-US" sz="2400" kern="0" dirty="0">
                <a:solidFill>
                  <a:srgbClr val="DE0000"/>
                </a:solidFill>
              </a:rPr>
              <a:t>Test pacemaker detection with TIDA-010005 &amp; TIDA-01614 </a:t>
            </a:r>
            <a:endParaRPr lang="en-US" sz="1400" kern="0" dirty="0">
              <a:solidFill>
                <a:srgbClr val="DE0000"/>
              </a:solidFill>
            </a:endParaRPr>
          </a:p>
        </p:txBody>
      </p:sp>
      <p:sp>
        <p:nvSpPr>
          <p:cNvPr id="2" name="Rounded Rectangle 1"/>
          <p:cNvSpPr/>
          <p:nvPr/>
        </p:nvSpPr>
        <p:spPr>
          <a:xfrm>
            <a:off x="6578600" y="1570127"/>
            <a:ext cx="2154767" cy="673539"/>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sp>
        <p:nvSpPr>
          <p:cNvPr id="7" name="Slide Number Placeholder 3"/>
          <p:cNvSpPr>
            <a:spLocks noGrp="1"/>
          </p:cNvSpPr>
          <p:nvPr>
            <p:ph type="sldNum" sz="quarter" idx="10"/>
          </p:nvPr>
        </p:nvSpPr>
        <p:spPr>
          <a:xfrm>
            <a:off x="6642100" y="4529137"/>
            <a:ext cx="2133600" cy="154782"/>
          </a:xfrm>
          <a:noFill/>
        </p:spPr>
        <p:txBody>
          <a:bodyPr/>
          <a:lstStyle/>
          <a:p>
            <a:fld id="{66C859B9-A6F5-4CA5-B884-5AD1BEA27C22}" type="slidenum">
              <a:rPr lang="en-US" smtClean="0">
                <a:solidFill>
                  <a:srgbClr val="000000"/>
                </a:solidFill>
              </a:rPr>
              <a:pPr/>
              <a:t>19</a:t>
            </a:fld>
            <a:endParaRPr lang="en-US">
              <a:solidFill>
                <a:srgbClr val="000000"/>
              </a:solidFill>
            </a:endParaRPr>
          </a:p>
        </p:txBody>
      </p:sp>
    </p:spTree>
    <p:extLst>
      <p:ext uri="{BB962C8B-B14F-4D97-AF65-F5344CB8AC3E}">
        <p14:creationId xmlns:p14="http://schemas.microsoft.com/office/powerpoint/2010/main" val="2413739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3" name="Slide Number Placeholder 2"/>
          <p:cNvSpPr>
            <a:spLocks noGrp="1"/>
          </p:cNvSpPr>
          <p:nvPr>
            <p:ph type="sldNum" sz="quarter" idx="10"/>
          </p:nvPr>
        </p:nvSpPr>
        <p:spPr/>
        <p:txBody>
          <a:bodyPr/>
          <a:lstStyle/>
          <a:p>
            <a:pPr>
              <a:defRPr/>
            </a:pPr>
            <a:fld id="{FA0AF0A7-4061-445C-B05D-5FD6F1860529}" type="slidenum">
              <a:rPr lang="en-US" smtClean="0">
                <a:solidFill>
                  <a:srgbClr val="000000"/>
                </a:solidFill>
              </a:rPr>
              <a:pPr>
                <a:defRPr/>
              </a:pPr>
              <a:t>2</a:t>
            </a:fld>
            <a:endParaRPr lang="en-US" dirty="0">
              <a:solidFill>
                <a:srgbClr val="000000"/>
              </a:solidFill>
            </a:endParaRPr>
          </a:p>
        </p:txBody>
      </p:sp>
      <p:sp>
        <p:nvSpPr>
          <p:cNvPr id="4" name="TextBox 3"/>
          <p:cNvSpPr txBox="1"/>
          <p:nvPr/>
        </p:nvSpPr>
        <p:spPr>
          <a:xfrm>
            <a:off x="2606316" y="865797"/>
            <a:ext cx="4296369" cy="3447098"/>
          </a:xfrm>
          <a:prstGeom prst="rect">
            <a:avLst/>
          </a:prstGeom>
          <a:noFill/>
        </p:spPr>
        <p:txBody>
          <a:bodyPr wrap="none" rtlCol="0">
            <a:spAutoFit/>
          </a:bodyPr>
          <a:lstStyle/>
          <a:p>
            <a:pPr defTabSz="914400" fontAlgn="base">
              <a:spcBef>
                <a:spcPct val="0"/>
              </a:spcBef>
              <a:spcAft>
                <a:spcPts val="1000"/>
              </a:spcAft>
            </a:pPr>
            <a:r>
              <a:rPr lang="en-US" sz="2400" dirty="0">
                <a:solidFill>
                  <a:srgbClr val="000000"/>
                </a:solidFill>
              </a:rPr>
              <a:t>TI in medical</a:t>
            </a:r>
          </a:p>
          <a:p>
            <a:pPr defTabSz="914400" fontAlgn="base">
              <a:spcBef>
                <a:spcPct val="0"/>
              </a:spcBef>
              <a:spcAft>
                <a:spcPts val="1000"/>
              </a:spcAft>
            </a:pPr>
            <a:endParaRPr lang="en-US" sz="2400" dirty="0">
              <a:solidFill>
                <a:srgbClr val="000000"/>
              </a:solidFill>
            </a:endParaRPr>
          </a:p>
          <a:p>
            <a:pPr defTabSz="914400" fontAlgn="base">
              <a:spcBef>
                <a:spcPct val="0"/>
              </a:spcBef>
              <a:spcAft>
                <a:spcPts val="1000"/>
              </a:spcAft>
            </a:pPr>
            <a:r>
              <a:rPr lang="en-US" sz="2400" dirty="0">
                <a:solidFill>
                  <a:srgbClr val="000000"/>
                </a:solidFill>
              </a:rPr>
              <a:t>Market trends</a:t>
            </a:r>
          </a:p>
          <a:p>
            <a:pPr defTabSz="914400" fontAlgn="base">
              <a:spcBef>
                <a:spcPct val="0"/>
              </a:spcBef>
              <a:spcAft>
                <a:spcPts val="1000"/>
              </a:spcAft>
            </a:pPr>
            <a:endParaRPr lang="en-US" sz="2400" dirty="0">
              <a:solidFill>
                <a:srgbClr val="000000"/>
              </a:solidFill>
            </a:endParaRPr>
          </a:p>
          <a:p>
            <a:pPr defTabSz="914400" fontAlgn="base">
              <a:spcBef>
                <a:spcPct val="0"/>
              </a:spcBef>
              <a:spcAft>
                <a:spcPts val="1000"/>
              </a:spcAft>
            </a:pPr>
            <a:r>
              <a:rPr lang="en-US" sz="2400" dirty="0">
                <a:solidFill>
                  <a:srgbClr val="000000"/>
                </a:solidFill>
              </a:rPr>
              <a:t>Fundamentals and challenges</a:t>
            </a:r>
          </a:p>
          <a:p>
            <a:pPr defTabSz="914400" fontAlgn="base">
              <a:spcBef>
                <a:spcPct val="0"/>
              </a:spcBef>
              <a:spcAft>
                <a:spcPts val="1000"/>
              </a:spcAft>
            </a:pPr>
            <a:endParaRPr lang="en-US" sz="2400" dirty="0">
              <a:solidFill>
                <a:srgbClr val="000000"/>
              </a:solidFill>
            </a:endParaRPr>
          </a:p>
          <a:p>
            <a:pPr defTabSz="914400" fontAlgn="base">
              <a:spcBef>
                <a:spcPct val="0"/>
              </a:spcBef>
              <a:spcAft>
                <a:spcPts val="1000"/>
              </a:spcAft>
            </a:pPr>
            <a:r>
              <a:rPr lang="en-US" sz="2400" dirty="0">
                <a:solidFill>
                  <a:srgbClr val="000000"/>
                </a:solidFill>
              </a:rPr>
              <a:t>Reference designs</a:t>
            </a:r>
          </a:p>
        </p:txBody>
      </p:sp>
      <p:grpSp>
        <p:nvGrpSpPr>
          <p:cNvPr id="5" name="Group 4">
            <a:extLst>
              <a:ext uri="{FF2B5EF4-FFF2-40B4-BE49-F238E27FC236}">
                <a16:creationId xmlns:a16="http://schemas.microsoft.com/office/drawing/2014/main" id="{15BA7AA7-7411-4B5A-970A-9C5F3B770722}"/>
              </a:ext>
            </a:extLst>
          </p:cNvPr>
          <p:cNvGrpSpPr/>
          <p:nvPr/>
        </p:nvGrpSpPr>
        <p:grpSpPr>
          <a:xfrm>
            <a:off x="1753103" y="3860240"/>
            <a:ext cx="517415" cy="397317"/>
            <a:chOff x="2405063" y="1220788"/>
            <a:chExt cx="909637" cy="698500"/>
          </a:xfrm>
          <a:solidFill>
            <a:schemeClr val="accent3"/>
          </a:solidFill>
        </p:grpSpPr>
        <p:sp>
          <p:nvSpPr>
            <p:cNvPr id="6" name="Freeform 5">
              <a:extLst>
                <a:ext uri="{FF2B5EF4-FFF2-40B4-BE49-F238E27FC236}">
                  <a16:creationId xmlns:a16="http://schemas.microsoft.com/office/drawing/2014/main" id="{4C8D043A-ED04-4DDC-8981-267B7FA329C4}"/>
                </a:ext>
              </a:extLst>
            </p:cNvPr>
            <p:cNvSpPr>
              <a:spLocks noEditPoints="1"/>
            </p:cNvSpPr>
            <p:nvPr/>
          </p:nvSpPr>
          <p:spPr bwMode="auto">
            <a:xfrm>
              <a:off x="2405063" y="1685925"/>
              <a:ext cx="374650" cy="233363"/>
            </a:xfrm>
            <a:custGeom>
              <a:avLst/>
              <a:gdLst>
                <a:gd name="T0" fmla="*/ 283 w 420"/>
                <a:gd name="T1" fmla="*/ 260 h 260"/>
                <a:gd name="T2" fmla="*/ 10 w 420"/>
                <a:gd name="T3" fmla="*/ 260 h 260"/>
                <a:gd name="T4" fmla="*/ 0 w 420"/>
                <a:gd name="T5" fmla="*/ 250 h 260"/>
                <a:gd name="T6" fmla="*/ 0 w 420"/>
                <a:gd name="T7" fmla="*/ 10 h 260"/>
                <a:gd name="T8" fmla="*/ 10 w 420"/>
                <a:gd name="T9" fmla="*/ 0 h 260"/>
                <a:gd name="T10" fmla="*/ 284 w 420"/>
                <a:gd name="T11" fmla="*/ 0 h 260"/>
                <a:gd name="T12" fmla="*/ 291 w 420"/>
                <a:gd name="T13" fmla="*/ 3 h 260"/>
                <a:gd name="T14" fmla="*/ 417 w 420"/>
                <a:gd name="T15" fmla="*/ 121 h 260"/>
                <a:gd name="T16" fmla="*/ 420 w 420"/>
                <a:gd name="T17" fmla="*/ 129 h 260"/>
                <a:gd name="T18" fmla="*/ 417 w 420"/>
                <a:gd name="T19" fmla="*/ 136 h 260"/>
                <a:gd name="T20" fmla="*/ 290 w 420"/>
                <a:gd name="T21" fmla="*/ 257 h 260"/>
                <a:gd name="T22" fmla="*/ 283 w 420"/>
                <a:gd name="T23" fmla="*/ 260 h 260"/>
                <a:gd name="T24" fmla="*/ 20 w 420"/>
                <a:gd name="T25" fmla="*/ 240 h 260"/>
                <a:gd name="T26" fmla="*/ 279 w 420"/>
                <a:gd name="T27" fmla="*/ 240 h 260"/>
                <a:gd name="T28" fmla="*/ 395 w 420"/>
                <a:gd name="T29" fmla="*/ 129 h 260"/>
                <a:gd name="T30" fmla="*/ 280 w 420"/>
                <a:gd name="T31" fmla="*/ 20 h 260"/>
                <a:gd name="T32" fmla="*/ 20 w 420"/>
                <a:gd name="T33" fmla="*/ 20 h 260"/>
                <a:gd name="T34" fmla="*/ 20 w 420"/>
                <a:gd name="T35" fmla="*/ 24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0" h="260">
                  <a:moveTo>
                    <a:pt x="283" y="260"/>
                  </a:moveTo>
                  <a:cubicBezTo>
                    <a:pt x="10" y="260"/>
                    <a:pt x="10" y="260"/>
                    <a:pt x="10" y="260"/>
                  </a:cubicBezTo>
                  <a:cubicBezTo>
                    <a:pt x="4" y="260"/>
                    <a:pt x="0" y="256"/>
                    <a:pt x="0" y="250"/>
                  </a:cubicBezTo>
                  <a:cubicBezTo>
                    <a:pt x="0" y="10"/>
                    <a:pt x="0" y="10"/>
                    <a:pt x="0" y="10"/>
                  </a:cubicBezTo>
                  <a:cubicBezTo>
                    <a:pt x="0" y="4"/>
                    <a:pt x="4" y="0"/>
                    <a:pt x="10" y="0"/>
                  </a:cubicBezTo>
                  <a:cubicBezTo>
                    <a:pt x="284" y="0"/>
                    <a:pt x="284" y="0"/>
                    <a:pt x="284" y="0"/>
                  </a:cubicBezTo>
                  <a:cubicBezTo>
                    <a:pt x="287" y="0"/>
                    <a:pt x="289" y="1"/>
                    <a:pt x="291" y="3"/>
                  </a:cubicBezTo>
                  <a:cubicBezTo>
                    <a:pt x="417" y="121"/>
                    <a:pt x="417" y="121"/>
                    <a:pt x="417" y="121"/>
                  </a:cubicBezTo>
                  <a:cubicBezTo>
                    <a:pt x="419" y="123"/>
                    <a:pt x="420" y="126"/>
                    <a:pt x="420" y="129"/>
                  </a:cubicBezTo>
                  <a:cubicBezTo>
                    <a:pt x="420" y="131"/>
                    <a:pt x="419" y="134"/>
                    <a:pt x="417" y="136"/>
                  </a:cubicBezTo>
                  <a:cubicBezTo>
                    <a:pt x="290" y="257"/>
                    <a:pt x="290" y="257"/>
                    <a:pt x="290" y="257"/>
                  </a:cubicBezTo>
                  <a:cubicBezTo>
                    <a:pt x="288" y="259"/>
                    <a:pt x="286" y="260"/>
                    <a:pt x="283" y="260"/>
                  </a:cubicBezTo>
                  <a:close/>
                  <a:moveTo>
                    <a:pt x="20" y="240"/>
                  </a:moveTo>
                  <a:cubicBezTo>
                    <a:pt x="279" y="240"/>
                    <a:pt x="279" y="240"/>
                    <a:pt x="279" y="240"/>
                  </a:cubicBezTo>
                  <a:cubicBezTo>
                    <a:pt x="395" y="129"/>
                    <a:pt x="395" y="129"/>
                    <a:pt x="395" y="129"/>
                  </a:cubicBezTo>
                  <a:cubicBezTo>
                    <a:pt x="280" y="20"/>
                    <a:pt x="280" y="20"/>
                    <a:pt x="280" y="20"/>
                  </a:cubicBezTo>
                  <a:cubicBezTo>
                    <a:pt x="20" y="20"/>
                    <a:pt x="20" y="20"/>
                    <a:pt x="20" y="20"/>
                  </a:cubicBezTo>
                  <a:lnTo>
                    <a:pt x="20" y="240"/>
                  </a:lnTo>
                  <a:close/>
                </a:path>
              </a:pathLst>
            </a:custGeom>
            <a:grpFill/>
            <a:ln w="3175">
              <a:solidFill>
                <a:schemeClr val="accent3"/>
              </a:solidFill>
              <a:round/>
              <a:headEnd/>
              <a:tailEnd/>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7" name="Freeform 6">
              <a:extLst>
                <a:ext uri="{FF2B5EF4-FFF2-40B4-BE49-F238E27FC236}">
                  <a16:creationId xmlns:a16="http://schemas.microsoft.com/office/drawing/2014/main" id="{1E7B3172-1CF8-4E8B-8963-4C6F3FEE2717}"/>
                </a:ext>
              </a:extLst>
            </p:cNvPr>
            <p:cNvSpPr>
              <a:spLocks noEditPoints="1"/>
            </p:cNvSpPr>
            <p:nvPr/>
          </p:nvSpPr>
          <p:spPr bwMode="auto">
            <a:xfrm>
              <a:off x="2405063" y="1220788"/>
              <a:ext cx="374650" cy="374650"/>
            </a:xfrm>
            <a:custGeom>
              <a:avLst/>
              <a:gdLst>
                <a:gd name="T0" fmla="*/ 410 w 420"/>
                <a:gd name="T1" fmla="*/ 420 h 420"/>
                <a:gd name="T2" fmla="*/ 10 w 420"/>
                <a:gd name="T3" fmla="*/ 420 h 420"/>
                <a:gd name="T4" fmla="*/ 0 w 420"/>
                <a:gd name="T5" fmla="*/ 410 h 420"/>
                <a:gd name="T6" fmla="*/ 0 w 420"/>
                <a:gd name="T7" fmla="*/ 10 h 420"/>
                <a:gd name="T8" fmla="*/ 10 w 420"/>
                <a:gd name="T9" fmla="*/ 0 h 420"/>
                <a:gd name="T10" fmla="*/ 410 w 420"/>
                <a:gd name="T11" fmla="*/ 0 h 420"/>
                <a:gd name="T12" fmla="*/ 420 w 420"/>
                <a:gd name="T13" fmla="*/ 10 h 420"/>
                <a:gd name="T14" fmla="*/ 420 w 420"/>
                <a:gd name="T15" fmla="*/ 410 h 420"/>
                <a:gd name="T16" fmla="*/ 410 w 420"/>
                <a:gd name="T17" fmla="*/ 420 h 420"/>
                <a:gd name="T18" fmla="*/ 20 w 420"/>
                <a:gd name="T19" fmla="*/ 400 h 420"/>
                <a:gd name="T20" fmla="*/ 400 w 420"/>
                <a:gd name="T21" fmla="*/ 400 h 420"/>
                <a:gd name="T22" fmla="*/ 400 w 420"/>
                <a:gd name="T23" fmla="*/ 20 h 420"/>
                <a:gd name="T24" fmla="*/ 20 w 420"/>
                <a:gd name="T25" fmla="*/ 20 h 420"/>
                <a:gd name="T26" fmla="*/ 20 w 420"/>
                <a:gd name="T27" fmla="*/ 40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0" h="420">
                  <a:moveTo>
                    <a:pt x="410" y="420"/>
                  </a:moveTo>
                  <a:cubicBezTo>
                    <a:pt x="10" y="420"/>
                    <a:pt x="10" y="420"/>
                    <a:pt x="10" y="420"/>
                  </a:cubicBezTo>
                  <a:cubicBezTo>
                    <a:pt x="4" y="420"/>
                    <a:pt x="0" y="416"/>
                    <a:pt x="0" y="410"/>
                  </a:cubicBezTo>
                  <a:cubicBezTo>
                    <a:pt x="0" y="10"/>
                    <a:pt x="0" y="10"/>
                    <a:pt x="0" y="10"/>
                  </a:cubicBezTo>
                  <a:cubicBezTo>
                    <a:pt x="0" y="4"/>
                    <a:pt x="4" y="0"/>
                    <a:pt x="10" y="0"/>
                  </a:cubicBezTo>
                  <a:cubicBezTo>
                    <a:pt x="410" y="0"/>
                    <a:pt x="410" y="0"/>
                    <a:pt x="410" y="0"/>
                  </a:cubicBezTo>
                  <a:cubicBezTo>
                    <a:pt x="416" y="0"/>
                    <a:pt x="420" y="4"/>
                    <a:pt x="420" y="10"/>
                  </a:cubicBezTo>
                  <a:cubicBezTo>
                    <a:pt x="420" y="410"/>
                    <a:pt x="420" y="410"/>
                    <a:pt x="420" y="410"/>
                  </a:cubicBezTo>
                  <a:cubicBezTo>
                    <a:pt x="420" y="416"/>
                    <a:pt x="416" y="420"/>
                    <a:pt x="410" y="420"/>
                  </a:cubicBezTo>
                  <a:close/>
                  <a:moveTo>
                    <a:pt x="20" y="400"/>
                  </a:moveTo>
                  <a:cubicBezTo>
                    <a:pt x="400" y="400"/>
                    <a:pt x="400" y="400"/>
                    <a:pt x="400" y="400"/>
                  </a:cubicBezTo>
                  <a:cubicBezTo>
                    <a:pt x="400" y="20"/>
                    <a:pt x="400" y="20"/>
                    <a:pt x="400" y="20"/>
                  </a:cubicBezTo>
                  <a:cubicBezTo>
                    <a:pt x="20" y="20"/>
                    <a:pt x="20" y="20"/>
                    <a:pt x="20" y="20"/>
                  </a:cubicBezTo>
                  <a:lnTo>
                    <a:pt x="20" y="400"/>
                  </a:lnTo>
                  <a:close/>
                </a:path>
              </a:pathLst>
            </a:custGeom>
            <a:grpFill/>
            <a:ln w="3175">
              <a:solidFill>
                <a:schemeClr val="accent3"/>
              </a:solidFill>
              <a:round/>
              <a:headEnd/>
              <a:tailEnd/>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8" name="Freeform 7">
              <a:extLst>
                <a:ext uri="{FF2B5EF4-FFF2-40B4-BE49-F238E27FC236}">
                  <a16:creationId xmlns:a16="http://schemas.microsoft.com/office/drawing/2014/main" id="{1AC9823B-7522-4003-BC4D-49D7BD964C61}"/>
                </a:ext>
              </a:extLst>
            </p:cNvPr>
            <p:cNvSpPr>
              <a:spLocks noEditPoints="1"/>
            </p:cNvSpPr>
            <p:nvPr/>
          </p:nvSpPr>
          <p:spPr bwMode="auto">
            <a:xfrm>
              <a:off x="3082925" y="1433513"/>
              <a:ext cx="231775" cy="306388"/>
            </a:xfrm>
            <a:custGeom>
              <a:avLst/>
              <a:gdLst>
                <a:gd name="T0" fmla="*/ 250 w 260"/>
                <a:gd name="T1" fmla="*/ 341 h 341"/>
                <a:gd name="T2" fmla="*/ 244 w 260"/>
                <a:gd name="T3" fmla="*/ 339 h 341"/>
                <a:gd name="T4" fmla="*/ 4 w 260"/>
                <a:gd name="T5" fmla="*/ 179 h 341"/>
                <a:gd name="T6" fmla="*/ 0 w 260"/>
                <a:gd name="T7" fmla="*/ 171 h 341"/>
                <a:gd name="T8" fmla="*/ 4 w 260"/>
                <a:gd name="T9" fmla="*/ 163 h 341"/>
                <a:gd name="T10" fmla="*/ 244 w 260"/>
                <a:gd name="T11" fmla="*/ 3 h 341"/>
                <a:gd name="T12" fmla="*/ 255 w 260"/>
                <a:gd name="T13" fmla="*/ 2 h 341"/>
                <a:gd name="T14" fmla="*/ 260 w 260"/>
                <a:gd name="T15" fmla="*/ 11 h 341"/>
                <a:gd name="T16" fmla="*/ 260 w 260"/>
                <a:gd name="T17" fmla="*/ 331 h 341"/>
                <a:gd name="T18" fmla="*/ 255 w 260"/>
                <a:gd name="T19" fmla="*/ 340 h 341"/>
                <a:gd name="T20" fmla="*/ 250 w 260"/>
                <a:gd name="T21" fmla="*/ 341 h 341"/>
                <a:gd name="T22" fmla="*/ 28 w 260"/>
                <a:gd name="T23" fmla="*/ 171 h 341"/>
                <a:gd name="T24" fmla="*/ 240 w 260"/>
                <a:gd name="T25" fmla="*/ 312 h 341"/>
                <a:gd name="T26" fmla="*/ 240 w 260"/>
                <a:gd name="T27" fmla="*/ 30 h 341"/>
                <a:gd name="T28" fmla="*/ 28 w 260"/>
                <a:gd name="T29" fmla="*/ 17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0" h="341">
                  <a:moveTo>
                    <a:pt x="250" y="341"/>
                  </a:moveTo>
                  <a:cubicBezTo>
                    <a:pt x="248" y="341"/>
                    <a:pt x="246" y="340"/>
                    <a:pt x="244" y="339"/>
                  </a:cubicBezTo>
                  <a:cubicBezTo>
                    <a:pt x="4" y="179"/>
                    <a:pt x="4" y="179"/>
                    <a:pt x="4" y="179"/>
                  </a:cubicBezTo>
                  <a:cubicBezTo>
                    <a:pt x="2" y="177"/>
                    <a:pt x="0" y="174"/>
                    <a:pt x="0" y="171"/>
                  </a:cubicBezTo>
                  <a:cubicBezTo>
                    <a:pt x="0" y="168"/>
                    <a:pt x="2" y="165"/>
                    <a:pt x="4" y="163"/>
                  </a:cubicBezTo>
                  <a:cubicBezTo>
                    <a:pt x="244" y="3"/>
                    <a:pt x="244" y="3"/>
                    <a:pt x="244" y="3"/>
                  </a:cubicBezTo>
                  <a:cubicBezTo>
                    <a:pt x="248" y="1"/>
                    <a:pt x="251" y="0"/>
                    <a:pt x="255" y="2"/>
                  </a:cubicBezTo>
                  <a:cubicBezTo>
                    <a:pt x="258" y="4"/>
                    <a:pt x="260" y="7"/>
                    <a:pt x="260" y="11"/>
                  </a:cubicBezTo>
                  <a:cubicBezTo>
                    <a:pt x="260" y="331"/>
                    <a:pt x="260" y="331"/>
                    <a:pt x="260" y="331"/>
                  </a:cubicBezTo>
                  <a:cubicBezTo>
                    <a:pt x="260" y="335"/>
                    <a:pt x="258" y="338"/>
                    <a:pt x="255" y="340"/>
                  </a:cubicBezTo>
                  <a:cubicBezTo>
                    <a:pt x="253" y="341"/>
                    <a:pt x="252" y="341"/>
                    <a:pt x="250" y="341"/>
                  </a:cubicBezTo>
                  <a:close/>
                  <a:moveTo>
                    <a:pt x="28" y="171"/>
                  </a:moveTo>
                  <a:cubicBezTo>
                    <a:pt x="240" y="312"/>
                    <a:pt x="240" y="312"/>
                    <a:pt x="240" y="312"/>
                  </a:cubicBezTo>
                  <a:cubicBezTo>
                    <a:pt x="240" y="30"/>
                    <a:pt x="240" y="30"/>
                    <a:pt x="240" y="30"/>
                  </a:cubicBezTo>
                  <a:lnTo>
                    <a:pt x="28" y="171"/>
                  </a:lnTo>
                  <a:close/>
                </a:path>
              </a:pathLst>
            </a:custGeom>
            <a:grpFill/>
            <a:ln w="3175">
              <a:solidFill>
                <a:schemeClr val="accent3"/>
              </a:solidFill>
              <a:round/>
              <a:headEnd/>
              <a:tailEnd/>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9" name="Rectangle 8">
              <a:extLst>
                <a:ext uri="{FF2B5EF4-FFF2-40B4-BE49-F238E27FC236}">
                  <a16:creationId xmlns:a16="http://schemas.microsoft.com/office/drawing/2014/main" id="{1DF5F911-FB0F-410B-BB0B-F555D213C895}"/>
                </a:ext>
              </a:extLst>
            </p:cNvPr>
            <p:cNvSpPr>
              <a:spLocks noChangeArrowheads="1"/>
            </p:cNvSpPr>
            <p:nvPr/>
          </p:nvSpPr>
          <p:spPr bwMode="auto">
            <a:xfrm>
              <a:off x="2928938" y="1577975"/>
              <a:ext cx="163512" cy="17463"/>
            </a:xfrm>
            <a:prstGeom prst="rect">
              <a:avLst/>
            </a:prstGeom>
            <a:grpFill/>
            <a:ln w="3175">
              <a:solidFill>
                <a:schemeClr val="accent3"/>
              </a:solidFill>
              <a:miter lim="800000"/>
              <a:headEnd/>
              <a:tailEnd/>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10" name="Freeform 9">
              <a:extLst>
                <a:ext uri="{FF2B5EF4-FFF2-40B4-BE49-F238E27FC236}">
                  <a16:creationId xmlns:a16="http://schemas.microsoft.com/office/drawing/2014/main" id="{32C729A0-A637-4EBC-AB25-D0958090B5E9}"/>
                </a:ext>
              </a:extLst>
            </p:cNvPr>
            <p:cNvSpPr>
              <a:spLocks/>
            </p:cNvSpPr>
            <p:nvPr/>
          </p:nvSpPr>
          <p:spPr bwMode="auto">
            <a:xfrm>
              <a:off x="2770188" y="1398588"/>
              <a:ext cx="166687" cy="411163"/>
            </a:xfrm>
            <a:custGeom>
              <a:avLst/>
              <a:gdLst>
                <a:gd name="T0" fmla="*/ 105 w 105"/>
                <a:gd name="T1" fmla="*/ 259 h 259"/>
                <a:gd name="T2" fmla="*/ 0 w 105"/>
                <a:gd name="T3" fmla="*/ 259 h 259"/>
                <a:gd name="T4" fmla="*/ 0 w 105"/>
                <a:gd name="T5" fmla="*/ 248 h 259"/>
                <a:gd name="T6" fmla="*/ 94 w 105"/>
                <a:gd name="T7" fmla="*/ 248 h 259"/>
                <a:gd name="T8" fmla="*/ 94 w 105"/>
                <a:gd name="T9" fmla="*/ 12 h 259"/>
                <a:gd name="T10" fmla="*/ 1 w 105"/>
                <a:gd name="T11" fmla="*/ 12 h 259"/>
                <a:gd name="T12" fmla="*/ 1 w 105"/>
                <a:gd name="T13" fmla="*/ 0 h 259"/>
                <a:gd name="T14" fmla="*/ 105 w 105"/>
                <a:gd name="T15" fmla="*/ 0 h 259"/>
                <a:gd name="T16" fmla="*/ 105 w 105"/>
                <a:gd name="T17" fmla="*/ 25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259">
                  <a:moveTo>
                    <a:pt x="105" y="259"/>
                  </a:moveTo>
                  <a:lnTo>
                    <a:pt x="0" y="259"/>
                  </a:lnTo>
                  <a:lnTo>
                    <a:pt x="0" y="248"/>
                  </a:lnTo>
                  <a:lnTo>
                    <a:pt x="94" y="248"/>
                  </a:lnTo>
                  <a:lnTo>
                    <a:pt x="94" y="12"/>
                  </a:lnTo>
                  <a:lnTo>
                    <a:pt x="1" y="12"/>
                  </a:lnTo>
                  <a:lnTo>
                    <a:pt x="1" y="0"/>
                  </a:lnTo>
                  <a:lnTo>
                    <a:pt x="105" y="0"/>
                  </a:lnTo>
                  <a:lnTo>
                    <a:pt x="105" y="259"/>
                  </a:lnTo>
                  <a:close/>
                </a:path>
              </a:pathLst>
            </a:custGeom>
            <a:grpFill/>
            <a:ln w="3175">
              <a:solidFill>
                <a:schemeClr val="accent3"/>
              </a:solidFill>
              <a:round/>
              <a:headEnd/>
              <a:tailEnd/>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grpSp>
      <p:grpSp>
        <p:nvGrpSpPr>
          <p:cNvPr id="15" name="Group 14">
            <a:extLst>
              <a:ext uri="{FF2B5EF4-FFF2-40B4-BE49-F238E27FC236}">
                <a16:creationId xmlns:a16="http://schemas.microsoft.com/office/drawing/2014/main" id="{6EC202B2-3F24-4EFB-9D34-953150387637}"/>
              </a:ext>
            </a:extLst>
          </p:cNvPr>
          <p:cNvGrpSpPr/>
          <p:nvPr/>
        </p:nvGrpSpPr>
        <p:grpSpPr>
          <a:xfrm>
            <a:off x="1723789" y="2761916"/>
            <a:ext cx="517526" cy="518454"/>
            <a:chOff x="3944938" y="2300288"/>
            <a:chExt cx="885825" cy="887413"/>
          </a:xfrm>
        </p:grpSpPr>
        <p:sp>
          <p:nvSpPr>
            <p:cNvPr id="16" name="Oval 5">
              <a:extLst>
                <a:ext uri="{FF2B5EF4-FFF2-40B4-BE49-F238E27FC236}">
                  <a16:creationId xmlns:a16="http://schemas.microsoft.com/office/drawing/2014/main" id="{FA268F1B-1EBF-4667-A944-1E27C3DA69C1}"/>
                </a:ext>
              </a:extLst>
            </p:cNvPr>
            <p:cNvSpPr>
              <a:spLocks noChangeArrowheads="1"/>
            </p:cNvSpPr>
            <p:nvPr/>
          </p:nvSpPr>
          <p:spPr bwMode="auto">
            <a:xfrm>
              <a:off x="4152900" y="2627313"/>
              <a:ext cx="350838" cy="350838"/>
            </a:xfrm>
            <a:prstGeom prst="ellipse">
              <a:avLst/>
            </a:prstGeom>
            <a:noFill/>
            <a:ln w="12700"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17" name="Oval 6">
              <a:extLst>
                <a:ext uri="{FF2B5EF4-FFF2-40B4-BE49-F238E27FC236}">
                  <a16:creationId xmlns:a16="http://schemas.microsoft.com/office/drawing/2014/main" id="{E70A8429-053C-433F-B932-941DE1822295}"/>
                </a:ext>
              </a:extLst>
            </p:cNvPr>
            <p:cNvSpPr>
              <a:spLocks noChangeArrowheads="1"/>
            </p:cNvSpPr>
            <p:nvPr/>
          </p:nvSpPr>
          <p:spPr bwMode="auto">
            <a:xfrm>
              <a:off x="4048125" y="2522538"/>
              <a:ext cx="561975" cy="561975"/>
            </a:xfrm>
            <a:prstGeom prst="ellipse">
              <a:avLst/>
            </a:prstGeom>
            <a:noFill/>
            <a:ln w="12700"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18" name="Oval 7">
              <a:extLst>
                <a:ext uri="{FF2B5EF4-FFF2-40B4-BE49-F238E27FC236}">
                  <a16:creationId xmlns:a16="http://schemas.microsoft.com/office/drawing/2014/main" id="{A25DE7DA-97B1-48CF-81B7-80EAFE0DD959}"/>
                </a:ext>
              </a:extLst>
            </p:cNvPr>
            <p:cNvSpPr>
              <a:spLocks noChangeArrowheads="1"/>
            </p:cNvSpPr>
            <p:nvPr/>
          </p:nvSpPr>
          <p:spPr bwMode="auto">
            <a:xfrm>
              <a:off x="3944938" y="2417763"/>
              <a:ext cx="768350" cy="769938"/>
            </a:xfrm>
            <a:prstGeom prst="ellipse">
              <a:avLst/>
            </a:prstGeom>
            <a:noFill/>
            <a:ln w="12700"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19" name="Oval 8">
              <a:extLst>
                <a:ext uri="{FF2B5EF4-FFF2-40B4-BE49-F238E27FC236}">
                  <a16:creationId xmlns:a16="http://schemas.microsoft.com/office/drawing/2014/main" id="{3EB1EA8E-4D86-40FD-8EB1-E1F988BF1910}"/>
                </a:ext>
              </a:extLst>
            </p:cNvPr>
            <p:cNvSpPr>
              <a:spLocks noChangeArrowheads="1"/>
            </p:cNvSpPr>
            <p:nvPr/>
          </p:nvSpPr>
          <p:spPr bwMode="auto">
            <a:xfrm>
              <a:off x="4276725" y="2751138"/>
              <a:ext cx="104775" cy="103188"/>
            </a:xfrm>
            <a:prstGeom prst="ellipse">
              <a:avLst/>
            </a:prstGeom>
            <a:solidFill>
              <a:schemeClr val="accent3"/>
            </a:solidFill>
            <a:ln w="12700">
              <a:solidFill>
                <a:schemeClr val="accent3"/>
              </a:solidFill>
              <a:round/>
              <a:headEnd/>
              <a:tailEnd/>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20" name="Line 9">
              <a:extLst>
                <a:ext uri="{FF2B5EF4-FFF2-40B4-BE49-F238E27FC236}">
                  <a16:creationId xmlns:a16="http://schemas.microsoft.com/office/drawing/2014/main" id="{A9ABECB3-C052-43FF-A5E7-6E1CAE7657E5}"/>
                </a:ext>
              </a:extLst>
            </p:cNvPr>
            <p:cNvSpPr>
              <a:spLocks noChangeShapeType="1"/>
            </p:cNvSpPr>
            <p:nvPr/>
          </p:nvSpPr>
          <p:spPr bwMode="auto">
            <a:xfrm flipV="1">
              <a:off x="4329113" y="2414588"/>
              <a:ext cx="387350" cy="388938"/>
            </a:xfrm>
            <a:prstGeom prst="line">
              <a:avLst/>
            </a:prstGeom>
            <a:noFill/>
            <a:ln w="12700"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21" name="Freeform 10">
              <a:extLst>
                <a:ext uri="{FF2B5EF4-FFF2-40B4-BE49-F238E27FC236}">
                  <a16:creationId xmlns:a16="http://schemas.microsoft.com/office/drawing/2014/main" id="{34F1D3A6-EA93-4C03-B926-127622E31F07}"/>
                </a:ext>
              </a:extLst>
            </p:cNvPr>
            <p:cNvSpPr>
              <a:spLocks/>
            </p:cNvSpPr>
            <p:nvPr/>
          </p:nvSpPr>
          <p:spPr bwMode="auto">
            <a:xfrm>
              <a:off x="4635500" y="2300288"/>
              <a:ext cx="195263" cy="195263"/>
            </a:xfrm>
            <a:custGeom>
              <a:avLst/>
              <a:gdLst>
                <a:gd name="T0" fmla="*/ 51 w 123"/>
                <a:gd name="T1" fmla="*/ 72 h 123"/>
                <a:gd name="T2" fmla="*/ 51 w 123"/>
                <a:gd name="T3" fmla="*/ 0 h 123"/>
                <a:gd name="T4" fmla="*/ 0 w 123"/>
                <a:gd name="T5" fmla="*/ 51 h 123"/>
                <a:gd name="T6" fmla="*/ 0 w 123"/>
                <a:gd name="T7" fmla="*/ 123 h 123"/>
                <a:gd name="T8" fmla="*/ 72 w 123"/>
                <a:gd name="T9" fmla="*/ 123 h 123"/>
                <a:gd name="T10" fmla="*/ 123 w 123"/>
                <a:gd name="T11" fmla="*/ 72 h 123"/>
                <a:gd name="T12" fmla="*/ 51 w 123"/>
                <a:gd name="T13" fmla="*/ 72 h 123"/>
              </a:gdLst>
              <a:ahLst/>
              <a:cxnLst>
                <a:cxn ang="0">
                  <a:pos x="T0" y="T1"/>
                </a:cxn>
                <a:cxn ang="0">
                  <a:pos x="T2" y="T3"/>
                </a:cxn>
                <a:cxn ang="0">
                  <a:pos x="T4" y="T5"/>
                </a:cxn>
                <a:cxn ang="0">
                  <a:pos x="T6" y="T7"/>
                </a:cxn>
                <a:cxn ang="0">
                  <a:pos x="T8" y="T9"/>
                </a:cxn>
                <a:cxn ang="0">
                  <a:pos x="T10" y="T11"/>
                </a:cxn>
                <a:cxn ang="0">
                  <a:pos x="T12" y="T13"/>
                </a:cxn>
              </a:cxnLst>
              <a:rect l="0" t="0" r="r" b="b"/>
              <a:pathLst>
                <a:path w="123" h="123">
                  <a:moveTo>
                    <a:pt x="51" y="72"/>
                  </a:moveTo>
                  <a:lnTo>
                    <a:pt x="51" y="0"/>
                  </a:lnTo>
                  <a:lnTo>
                    <a:pt x="0" y="51"/>
                  </a:lnTo>
                  <a:lnTo>
                    <a:pt x="0" y="123"/>
                  </a:lnTo>
                  <a:lnTo>
                    <a:pt x="72" y="123"/>
                  </a:lnTo>
                  <a:lnTo>
                    <a:pt x="123" y="72"/>
                  </a:lnTo>
                  <a:lnTo>
                    <a:pt x="51" y="72"/>
                  </a:lnTo>
                  <a:close/>
                </a:path>
              </a:pathLst>
            </a:custGeom>
            <a:noFill/>
            <a:ln w="12700"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grpSp>
      <p:grpSp>
        <p:nvGrpSpPr>
          <p:cNvPr id="33" name="Group 32">
            <a:extLst>
              <a:ext uri="{FF2B5EF4-FFF2-40B4-BE49-F238E27FC236}">
                <a16:creationId xmlns:a16="http://schemas.microsoft.com/office/drawing/2014/main" id="{4B40161D-F8B7-45B5-9246-79DCBCBACBE5}"/>
              </a:ext>
            </a:extLst>
          </p:cNvPr>
          <p:cNvGrpSpPr/>
          <p:nvPr/>
        </p:nvGrpSpPr>
        <p:grpSpPr>
          <a:xfrm>
            <a:off x="1753103" y="885943"/>
            <a:ext cx="478319" cy="453326"/>
            <a:chOff x="2524125" y="3822700"/>
            <a:chExt cx="881062" cy="835025"/>
          </a:xfrm>
        </p:grpSpPr>
        <p:sp>
          <p:nvSpPr>
            <p:cNvPr id="34" name="Freeform 5">
              <a:extLst>
                <a:ext uri="{FF2B5EF4-FFF2-40B4-BE49-F238E27FC236}">
                  <a16:creationId xmlns:a16="http://schemas.microsoft.com/office/drawing/2014/main" id="{198A0922-340C-4240-B651-205CD37153A4}"/>
                </a:ext>
              </a:extLst>
            </p:cNvPr>
            <p:cNvSpPr>
              <a:spLocks/>
            </p:cNvSpPr>
            <p:nvPr/>
          </p:nvSpPr>
          <p:spPr bwMode="auto">
            <a:xfrm>
              <a:off x="2698750" y="4046538"/>
              <a:ext cx="531812" cy="349250"/>
            </a:xfrm>
            <a:custGeom>
              <a:avLst/>
              <a:gdLst>
                <a:gd name="T0" fmla="*/ 335 w 335"/>
                <a:gd name="T1" fmla="*/ 99 h 220"/>
                <a:gd name="T2" fmla="*/ 243 w 335"/>
                <a:gd name="T3" fmla="*/ 99 h 220"/>
                <a:gd name="T4" fmla="*/ 215 w 335"/>
                <a:gd name="T5" fmla="*/ 220 h 220"/>
                <a:gd name="T6" fmla="*/ 167 w 335"/>
                <a:gd name="T7" fmla="*/ 0 h 220"/>
                <a:gd name="T8" fmla="*/ 120 w 335"/>
                <a:gd name="T9" fmla="*/ 179 h 220"/>
                <a:gd name="T10" fmla="*/ 91 w 335"/>
                <a:gd name="T11" fmla="*/ 99 h 220"/>
                <a:gd name="T12" fmla="*/ 0 w 335"/>
                <a:gd name="T13" fmla="*/ 99 h 220"/>
              </a:gdLst>
              <a:ahLst/>
              <a:cxnLst>
                <a:cxn ang="0">
                  <a:pos x="T0" y="T1"/>
                </a:cxn>
                <a:cxn ang="0">
                  <a:pos x="T2" y="T3"/>
                </a:cxn>
                <a:cxn ang="0">
                  <a:pos x="T4" y="T5"/>
                </a:cxn>
                <a:cxn ang="0">
                  <a:pos x="T6" y="T7"/>
                </a:cxn>
                <a:cxn ang="0">
                  <a:pos x="T8" y="T9"/>
                </a:cxn>
                <a:cxn ang="0">
                  <a:pos x="T10" y="T11"/>
                </a:cxn>
                <a:cxn ang="0">
                  <a:pos x="T12" y="T13"/>
                </a:cxn>
              </a:cxnLst>
              <a:rect l="0" t="0" r="r" b="b"/>
              <a:pathLst>
                <a:path w="335" h="220">
                  <a:moveTo>
                    <a:pt x="335" y="99"/>
                  </a:moveTo>
                  <a:lnTo>
                    <a:pt x="243" y="99"/>
                  </a:lnTo>
                  <a:lnTo>
                    <a:pt x="215" y="220"/>
                  </a:lnTo>
                  <a:lnTo>
                    <a:pt x="167" y="0"/>
                  </a:lnTo>
                  <a:lnTo>
                    <a:pt x="120" y="179"/>
                  </a:lnTo>
                  <a:lnTo>
                    <a:pt x="91" y="99"/>
                  </a:lnTo>
                  <a:lnTo>
                    <a:pt x="0" y="99"/>
                  </a:lnTo>
                </a:path>
              </a:pathLst>
            </a:custGeom>
            <a:noFill/>
            <a:ln w="17463"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35" name="Freeform 6">
              <a:extLst>
                <a:ext uri="{FF2B5EF4-FFF2-40B4-BE49-F238E27FC236}">
                  <a16:creationId xmlns:a16="http://schemas.microsoft.com/office/drawing/2014/main" id="{AFD82749-AD9E-41C6-A42E-6768A884C5A6}"/>
                </a:ext>
              </a:extLst>
            </p:cNvPr>
            <p:cNvSpPr>
              <a:spLocks/>
            </p:cNvSpPr>
            <p:nvPr/>
          </p:nvSpPr>
          <p:spPr bwMode="auto">
            <a:xfrm>
              <a:off x="2524125" y="3822700"/>
              <a:ext cx="881062" cy="835025"/>
            </a:xfrm>
            <a:custGeom>
              <a:avLst/>
              <a:gdLst>
                <a:gd name="T0" fmla="*/ 504 w 1008"/>
                <a:gd name="T1" fmla="*/ 954 h 954"/>
                <a:gd name="T2" fmla="*/ 45 w 1008"/>
                <a:gd name="T3" fmla="*/ 418 h 954"/>
                <a:gd name="T4" fmla="*/ 0 w 1008"/>
                <a:gd name="T5" fmla="*/ 272 h 954"/>
                <a:gd name="T6" fmla="*/ 273 w 1008"/>
                <a:gd name="T7" fmla="*/ 0 h 954"/>
                <a:gd name="T8" fmla="*/ 504 w 1008"/>
                <a:gd name="T9" fmla="*/ 128 h 954"/>
                <a:gd name="T10" fmla="*/ 504 w 1008"/>
                <a:gd name="T11" fmla="*/ 128 h 954"/>
                <a:gd name="T12" fmla="*/ 504 w 1008"/>
                <a:gd name="T13" fmla="*/ 128 h 954"/>
                <a:gd name="T14" fmla="*/ 504 w 1008"/>
                <a:gd name="T15" fmla="*/ 128 h 954"/>
                <a:gd name="T16" fmla="*/ 735 w 1008"/>
                <a:gd name="T17" fmla="*/ 0 h 954"/>
                <a:gd name="T18" fmla="*/ 1008 w 1008"/>
                <a:gd name="T19" fmla="*/ 272 h 954"/>
                <a:gd name="T20" fmla="*/ 963 w 1008"/>
                <a:gd name="T21" fmla="*/ 418 h 954"/>
                <a:gd name="T22" fmla="*/ 504 w 1008"/>
                <a:gd name="T23" fmla="*/ 954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8" h="954">
                  <a:moveTo>
                    <a:pt x="504" y="954"/>
                  </a:moveTo>
                  <a:cubicBezTo>
                    <a:pt x="504" y="954"/>
                    <a:pt x="72" y="458"/>
                    <a:pt x="45" y="418"/>
                  </a:cubicBezTo>
                  <a:cubicBezTo>
                    <a:pt x="19" y="379"/>
                    <a:pt x="0" y="329"/>
                    <a:pt x="0" y="272"/>
                  </a:cubicBezTo>
                  <a:cubicBezTo>
                    <a:pt x="0" y="122"/>
                    <a:pt x="122" y="0"/>
                    <a:pt x="273" y="0"/>
                  </a:cubicBezTo>
                  <a:cubicBezTo>
                    <a:pt x="370" y="0"/>
                    <a:pt x="456" y="51"/>
                    <a:pt x="504" y="128"/>
                  </a:cubicBezTo>
                  <a:cubicBezTo>
                    <a:pt x="504" y="128"/>
                    <a:pt x="504" y="128"/>
                    <a:pt x="504" y="128"/>
                  </a:cubicBezTo>
                  <a:cubicBezTo>
                    <a:pt x="504" y="128"/>
                    <a:pt x="504" y="128"/>
                    <a:pt x="504" y="128"/>
                  </a:cubicBezTo>
                  <a:cubicBezTo>
                    <a:pt x="504" y="128"/>
                    <a:pt x="504" y="128"/>
                    <a:pt x="504" y="128"/>
                  </a:cubicBezTo>
                  <a:cubicBezTo>
                    <a:pt x="552" y="51"/>
                    <a:pt x="638" y="0"/>
                    <a:pt x="735" y="0"/>
                  </a:cubicBezTo>
                  <a:cubicBezTo>
                    <a:pt x="886" y="0"/>
                    <a:pt x="1008" y="122"/>
                    <a:pt x="1008" y="272"/>
                  </a:cubicBezTo>
                  <a:cubicBezTo>
                    <a:pt x="1008" y="329"/>
                    <a:pt x="987" y="381"/>
                    <a:pt x="963" y="418"/>
                  </a:cubicBezTo>
                  <a:cubicBezTo>
                    <a:pt x="938" y="455"/>
                    <a:pt x="504" y="954"/>
                    <a:pt x="504" y="954"/>
                  </a:cubicBezTo>
                  <a:close/>
                </a:path>
              </a:pathLst>
            </a:custGeom>
            <a:noFill/>
            <a:ln w="17463"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grpSp>
      <p:grpSp>
        <p:nvGrpSpPr>
          <p:cNvPr id="36" name="Group 35">
            <a:extLst>
              <a:ext uri="{FF2B5EF4-FFF2-40B4-BE49-F238E27FC236}">
                <a16:creationId xmlns:a16="http://schemas.microsoft.com/office/drawing/2014/main" id="{E0CA2911-774B-4E33-8A28-E3395E613D76}"/>
              </a:ext>
            </a:extLst>
          </p:cNvPr>
          <p:cNvGrpSpPr/>
          <p:nvPr/>
        </p:nvGrpSpPr>
        <p:grpSpPr>
          <a:xfrm>
            <a:off x="1762994" y="1873085"/>
            <a:ext cx="408159" cy="355454"/>
            <a:chOff x="900113" y="2619375"/>
            <a:chExt cx="528638" cy="460376"/>
          </a:xfrm>
        </p:grpSpPr>
        <p:sp>
          <p:nvSpPr>
            <p:cNvPr id="37" name="Freeform 11">
              <a:extLst>
                <a:ext uri="{FF2B5EF4-FFF2-40B4-BE49-F238E27FC236}">
                  <a16:creationId xmlns:a16="http://schemas.microsoft.com/office/drawing/2014/main" id="{AB39DA75-7C3D-4ECB-B9C9-90BCE3FFC291}"/>
                </a:ext>
              </a:extLst>
            </p:cNvPr>
            <p:cNvSpPr>
              <a:spLocks/>
            </p:cNvSpPr>
            <p:nvPr/>
          </p:nvSpPr>
          <p:spPr bwMode="auto">
            <a:xfrm>
              <a:off x="900113" y="2911475"/>
              <a:ext cx="115888" cy="168275"/>
            </a:xfrm>
            <a:custGeom>
              <a:avLst/>
              <a:gdLst>
                <a:gd name="T0" fmla="*/ 105 w 110"/>
                <a:gd name="T1" fmla="*/ 159 h 159"/>
                <a:gd name="T2" fmla="*/ 5 w 110"/>
                <a:gd name="T3" fmla="*/ 159 h 159"/>
                <a:gd name="T4" fmla="*/ 0 w 110"/>
                <a:gd name="T5" fmla="*/ 154 h 159"/>
                <a:gd name="T6" fmla="*/ 0 w 110"/>
                <a:gd name="T7" fmla="*/ 4 h 159"/>
                <a:gd name="T8" fmla="*/ 5 w 110"/>
                <a:gd name="T9" fmla="*/ 0 h 159"/>
                <a:gd name="T10" fmla="*/ 105 w 110"/>
                <a:gd name="T11" fmla="*/ 0 h 159"/>
                <a:gd name="T12" fmla="*/ 110 w 110"/>
                <a:gd name="T13" fmla="*/ 4 h 159"/>
                <a:gd name="T14" fmla="*/ 110 w 110"/>
                <a:gd name="T15" fmla="*/ 154 h 159"/>
                <a:gd name="T16" fmla="*/ 105 w 110"/>
                <a:gd name="T17"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59">
                  <a:moveTo>
                    <a:pt x="105" y="159"/>
                  </a:moveTo>
                  <a:cubicBezTo>
                    <a:pt x="5" y="159"/>
                    <a:pt x="5" y="159"/>
                    <a:pt x="5" y="159"/>
                  </a:cubicBezTo>
                  <a:cubicBezTo>
                    <a:pt x="2" y="159"/>
                    <a:pt x="0" y="156"/>
                    <a:pt x="0" y="154"/>
                  </a:cubicBezTo>
                  <a:cubicBezTo>
                    <a:pt x="0" y="4"/>
                    <a:pt x="0" y="4"/>
                    <a:pt x="0" y="4"/>
                  </a:cubicBezTo>
                  <a:cubicBezTo>
                    <a:pt x="0" y="2"/>
                    <a:pt x="2" y="0"/>
                    <a:pt x="5" y="0"/>
                  </a:cubicBezTo>
                  <a:cubicBezTo>
                    <a:pt x="105" y="0"/>
                    <a:pt x="105" y="0"/>
                    <a:pt x="105" y="0"/>
                  </a:cubicBezTo>
                  <a:cubicBezTo>
                    <a:pt x="108" y="0"/>
                    <a:pt x="110" y="2"/>
                    <a:pt x="110" y="4"/>
                  </a:cubicBezTo>
                  <a:cubicBezTo>
                    <a:pt x="110" y="154"/>
                    <a:pt x="110" y="154"/>
                    <a:pt x="110" y="154"/>
                  </a:cubicBezTo>
                  <a:cubicBezTo>
                    <a:pt x="110" y="156"/>
                    <a:pt x="108" y="159"/>
                    <a:pt x="105" y="159"/>
                  </a:cubicBezTo>
                  <a:close/>
                </a:path>
              </a:pathLst>
            </a:custGeom>
            <a:noFill/>
            <a:ln w="15875"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38" name="Freeform 12">
              <a:extLst>
                <a:ext uri="{FF2B5EF4-FFF2-40B4-BE49-F238E27FC236}">
                  <a16:creationId xmlns:a16="http://schemas.microsoft.com/office/drawing/2014/main" id="{273C4169-6017-42C0-AC06-96682049AB8F}"/>
                </a:ext>
              </a:extLst>
            </p:cNvPr>
            <p:cNvSpPr>
              <a:spLocks/>
            </p:cNvSpPr>
            <p:nvPr/>
          </p:nvSpPr>
          <p:spPr bwMode="auto">
            <a:xfrm>
              <a:off x="1106488" y="2786063"/>
              <a:ext cx="115888" cy="293688"/>
            </a:xfrm>
            <a:custGeom>
              <a:avLst/>
              <a:gdLst>
                <a:gd name="T0" fmla="*/ 105 w 110"/>
                <a:gd name="T1" fmla="*/ 277 h 277"/>
                <a:gd name="T2" fmla="*/ 5 w 110"/>
                <a:gd name="T3" fmla="*/ 277 h 277"/>
                <a:gd name="T4" fmla="*/ 0 w 110"/>
                <a:gd name="T5" fmla="*/ 272 h 277"/>
                <a:gd name="T6" fmla="*/ 0 w 110"/>
                <a:gd name="T7" fmla="*/ 5 h 277"/>
                <a:gd name="T8" fmla="*/ 5 w 110"/>
                <a:gd name="T9" fmla="*/ 0 h 277"/>
                <a:gd name="T10" fmla="*/ 105 w 110"/>
                <a:gd name="T11" fmla="*/ 0 h 277"/>
                <a:gd name="T12" fmla="*/ 110 w 110"/>
                <a:gd name="T13" fmla="*/ 5 h 277"/>
                <a:gd name="T14" fmla="*/ 110 w 110"/>
                <a:gd name="T15" fmla="*/ 272 h 277"/>
                <a:gd name="T16" fmla="*/ 105 w 110"/>
                <a:gd name="T17" fmla="*/ 277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277">
                  <a:moveTo>
                    <a:pt x="105" y="277"/>
                  </a:moveTo>
                  <a:cubicBezTo>
                    <a:pt x="5" y="277"/>
                    <a:pt x="5" y="277"/>
                    <a:pt x="5" y="277"/>
                  </a:cubicBezTo>
                  <a:cubicBezTo>
                    <a:pt x="2" y="277"/>
                    <a:pt x="0" y="274"/>
                    <a:pt x="0" y="272"/>
                  </a:cubicBezTo>
                  <a:cubicBezTo>
                    <a:pt x="0" y="5"/>
                    <a:pt x="0" y="5"/>
                    <a:pt x="0" y="5"/>
                  </a:cubicBezTo>
                  <a:cubicBezTo>
                    <a:pt x="0" y="3"/>
                    <a:pt x="2" y="0"/>
                    <a:pt x="5" y="0"/>
                  </a:cubicBezTo>
                  <a:cubicBezTo>
                    <a:pt x="105" y="0"/>
                    <a:pt x="105" y="0"/>
                    <a:pt x="105" y="0"/>
                  </a:cubicBezTo>
                  <a:cubicBezTo>
                    <a:pt x="108" y="0"/>
                    <a:pt x="110" y="3"/>
                    <a:pt x="110" y="5"/>
                  </a:cubicBezTo>
                  <a:cubicBezTo>
                    <a:pt x="110" y="272"/>
                    <a:pt x="110" y="272"/>
                    <a:pt x="110" y="272"/>
                  </a:cubicBezTo>
                  <a:cubicBezTo>
                    <a:pt x="110" y="274"/>
                    <a:pt x="108" y="277"/>
                    <a:pt x="105" y="277"/>
                  </a:cubicBezTo>
                  <a:close/>
                </a:path>
              </a:pathLst>
            </a:custGeom>
            <a:noFill/>
            <a:ln w="15875"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39" name="Freeform 13">
              <a:extLst>
                <a:ext uri="{FF2B5EF4-FFF2-40B4-BE49-F238E27FC236}">
                  <a16:creationId xmlns:a16="http://schemas.microsoft.com/office/drawing/2014/main" id="{B810B3C0-58E9-4E2B-8D3B-58E7165FCFF2}"/>
                </a:ext>
              </a:extLst>
            </p:cNvPr>
            <p:cNvSpPr>
              <a:spLocks/>
            </p:cNvSpPr>
            <p:nvPr/>
          </p:nvSpPr>
          <p:spPr bwMode="auto">
            <a:xfrm>
              <a:off x="1312863" y="2662238"/>
              <a:ext cx="115888" cy="417513"/>
            </a:xfrm>
            <a:custGeom>
              <a:avLst/>
              <a:gdLst>
                <a:gd name="T0" fmla="*/ 105 w 110"/>
                <a:gd name="T1" fmla="*/ 394 h 394"/>
                <a:gd name="T2" fmla="*/ 5 w 110"/>
                <a:gd name="T3" fmla="*/ 394 h 394"/>
                <a:gd name="T4" fmla="*/ 0 w 110"/>
                <a:gd name="T5" fmla="*/ 389 h 394"/>
                <a:gd name="T6" fmla="*/ 0 w 110"/>
                <a:gd name="T7" fmla="*/ 5 h 394"/>
                <a:gd name="T8" fmla="*/ 5 w 110"/>
                <a:gd name="T9" fmla="*/ 0 h 394"/>
                <a:gd name="T10" fmla="*/ 105 w 110"/>
                <a:gd name="T11" fmla="*/ 0 h 394"/>
                <a:gd name="T12" fmla="*/ 110 w 110"/>
                <a:gd name="T13" fmla="*/ 5 h 394"/>
                <a:gd name="T14" fmla="*/ 110 w 110"/>
                <a:gd name="T15" fmla="*/ 389 h 394"/>
                <a:gd name="T16" fmla="*/ 105 w 110"/>
                <a:gd name="T17" fmla="*/ 39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394">
                  <a:moveTo>
                    <a:pt x="105" y="394"/>
                  </a:moveTo>
                  <a:cubicBezTo>
                    <a:pt x="5" y="394"/>
                    <a:pt x="5" y="394"/>
                    <a:pt x="5" y="394"/>
                  </a:cubicBezTo>
                  <a:cubicBezTo>
                    <a:pt x="2" y="394"/>
                    <a:pt x="0" y="391"/>
                    <a:pt x="0" y="389"/>
                  </a:cubicBezTo>
                  <a:cubicBezTo>
                    <a:pt x="0" y="5"/>
                    <a:pt x="0" y="5"/>
                    <a:pt x="0" y="5"/>
                  </a:cubicBezTo>
                  <a:cubicBezTo>
                    <a:pt x="0" y="2"/>
                    <a:pt x="2" y="0"/>
                    <a:pt x="5" y="0"/>
                  </a:cubicBezTo>
                  <a:cubicBezTo>
                    <a:pt x="105" y="0"/>
                    <a:pt x="105" y="0"/>
                    <a:pt x="105" y="0"/>
                  </a:cubicBezTo>
                  <a:cubicBezTo>
                    <a:pt x="108" y="0"/>
                    <a:pt x="110" y="2"/>
                    <a:pt x="110" y="5"/>
                  </a:cubicBezTo>
                  <a:cubicBezTo>
                    <a:pt x="110" y="389"/>
                    <a:pt x="110" y="389"/>
                    <a:pt x="110" y="389"/>
                  </a:cubicBezTo>
                  <a:cubicBezTo>
                    <a:pt x="110" y="391"/>
                    <a:pt x="108" y="394"/>
                    <a:pt x="105" y="394"/>
                  </a:cubicBezTo>
                  <a:close/>
                </a:path>
              </a:pathLst>
            </a:custGeom>
            <a:noFill/>
            <a:ln w="15875"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40" name="Freeform 14">
              <a:extLst>
                <a:ext uri="{FF2B5EF4-FFF2-40B4-BE49-F238E27FC236}">
                  <a16:creationId xmlns:a16="http://schemas.microsoft.com/office/drawing/2014/main" id="{04DF4AE5-4D47-46DB-AE52-336624EA4617}"/>
                </a:ext>
              </a:extLst>
            </p:cNvPr>
            <p:cNvSpPr>
              <a:spLocks/>
            </p:cNvSpPr>
            <p:nvPr/>
          </p:nvSpPr>
          <p:spPr bwMode="auto">
            <a:xfrm>
              <a:off x="1169988" y="2619375"/>
              <a:ext cx="52388" cy="107950"/>
            </a:xfrm>
            <a:custGeom>
              <a:avLst/>
              <a:gdLst>
                <a:gd name="T0" fmla="*/ 0 w 33"/>
                <a:gd name="T1" fmla="*/ 0 h 68"/>
                <a:gd name="T2" fmla="*/ 33 w 33"/>
                <a:gd name="T3" fmla="*/ 34 h 68"/>
                <a:gd name="T4" fmla="*/ 0 w 33"/>
                <a:gd name="T5" fmla="*/ 68 h 68"/>
              </a:gdLst>
              <a:ahLst/>
              <a:cxnLst>
                <a:cxn ang="0">
                  <a:pos x="T0" y="T1"/>
                </a:cxn>
                <a:cxn ang="0">
                  <a:pos x="T2" y="T3"/>
                </a:cxn>
                <a:cxn ang="0">
                  <a:pos x="T4" y="T5"/>
                </a:cxn>
              </a:cxnLst>
              <a:rect l="0" t="0" r="r" b="b"/>
              <a:pathLst>
                <a:path w="33" h="68">
                  <a:moveTo>
                    <a:pt x="0" y="0"/>
                  </a:moveTo>
                  <a:lnTo>
                    <a:pt x="33" y="34"/>
                  </a:lnTo>
                  <a:lnTo>
                    <a:pt x="0" y="68"/>
                  </a:lnTo>
                </a:path>
              </a:pathLst>
            </a:custGeom>
            <a:noFill/>
            <a:ln w="15875"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41" name="Freeform 15">
              <a:extLst>
                <a:ext uri="{FF2B5EF4-FFF2-40B4-BE49-F238E27FC236}">
                  <a16:creationId xmlns:a16="http://schemas.microsoft.com/office/drawing/2014/main" id="{21692E92-394E-427A-87D3-D1CCDB17AB70}"/>
                </a:ext>
              </a:extLst>
            </p:cNvPr>
            <p:cNvSpPr>
              <a:spLocks/>
            </p:cNvSpPr>
            <p:nvPr/>
          </p:nvSpPr>
          <p:spPr bwMode="auto">
            <a:xfrm>
              <a:off x="908050" y="2671763"/>
              <a:ext cx="314325" cy="185738"/>
            </a:xfrm>
            <a:custGeom>
              <a:avLst/>
              <a:gdLst>
                <a:gd name="T0" fmla="*/ 0 w 298"/>
                <a:gd name="T1" fmla="*/ 175 h 175"/>
                <a:gd name="T2" fmla="*/ 278 w 298"/>
                <a:gd name="T3" fmla="*/ 0 h 175"/>
                <a:gd name="T4" fmla="*/ 298 w 298"/>
                <a:gd name="T5" fmla="*/ 0 h 175"/>
              </a:gdLst>
              <a:ahLst/>
              <a:cxnLst>
                <a:cxn ang="0">
                  <a:pos x="T0" y="T1"/>
                </a:cxn>
                <a:cxn ang="0">
                  <a:pos x="T2" y="T3"/>
                </a:cxn>
                <a:cxn ang="0">
                  <a:pos x="T4" y="T5"/>
                </a:cxn>
              </a:cxnLst>
              <a:rect l="0" t="0" r="r" b="b"/>
              <a:pathLst>
                <a:path w="298" h="175">
                  <a:moveTo>
                    <a:pt x="0" y="175"/>
                  </a:moveTo>
                  <a:cubicBezTo>
                    <a:pt x="50" y="71"/>
                    <a:pt x="155" y="0"/>
                    <a:pt x="278" y="0"/>
                  </a:cubicBezTo>
                  <a:cubicBezTo>
                    <a:pt x="284" y="0"/>
                    <a:pt x="291" y="0"/>
                    <a:pt x="298" y="0"/>
                  </a:cubicBezTo>
                </a:path>
              </a:pathLst>
            </a:custGeom>
            <a:noFill/>
            <a:ln w="15875" cap="rnd">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grpSp>
      <p:cxnSp>
        <p:nvCxnSpPr>
          <p:cNvPr id="43" name="Straight Connector 42">
            <a:extLst>
              <a:ext uri="{FF2B5EF4-FFF2-40B4-BE49-F238E27FC236}">
                <a16:creationId xmlns:a16="http://schemas.microsoft.com/office/drawing/2014/main" id="{2DB69BB6-C30B-439F-83BD-46DB20052705}"/>
              </a:ext>
            </a:extLst>
          </p:cNvPr>
          <p:cNvCxnSpPr/>
          <p:nvPr/>
        </p:nvCxnSpPr>
        <p:spPr>
          <a:xfrm>
            <a:off x="1784074" y="1533832"/>
            <a:ext cx="5619616"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91FA3A61-9F4F-4853-A75D-7C0D9DAC1E2B}"/>
              </a:ext>
            </a:extLst>
          </p:cNvPr>
          <p:cNvCxnSpPr/>
          <p:nvPr/>
        </p:nvCxnSpPr>
        <p:spPr>
          <a:xfrm>
            <a:off x="1784074" y="2557001"/>
            <a:ext cx="5619616"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17822797-A54C-4E0D-9088-8ECF5F625415}"/>
              </a:ext>
            </a:extLst>
          </p:cNvPr>
          <p:cNvCxnSpPr/>
          <p:nvPr/>
        </p:nvCxnSpPr>
        <p:spPr>
          <a:xfrm>
            <a:off x="1772767" y="3584471"/>
            <a:ext cx="5619616"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68370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5F327AB3-5BC3-4674-A2A5-9B7B7E591EC0}"/>
              </a:ext>
            </a:extLst>
          </p:cNvPr>
          <p:cNvSpPr/>
          <p:nvPr/>
        </p:nvSpPr>
        <p:spPr>
          <a:xfrm>
            <a:off x="314347" y="519196"/>
            <a:ext cx="4161209" cy="4094594"/>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sp>
        <p:nvSpPr>
          <p:cNvPr id="20" name="Rectangle 19">
            <a:extLst>
              <a:ext uri="{FF2B5EF4-FFF2-40B4-BE49-F238E27FC236}">
                <a16:creationId xmlns:a16="http://schemas.microsoft.com/office/drawing/2014/main" id="{AF591B61-F2F5-4916-8100-606271F2CB5A}"/>
              </a:ext>
            </a:extLst>
          </p:cNvPr>
          <p:cNvSpPr/>
          <p:nvPr/>
        </p:nvSpPr>
        <p:spPr>
          <a:xfrm>
            <a:off x="4571999" y="529710"/>
            <a:ext cx="4256885" cy="4094594"/>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cxnSp>
        <p:nvCxnSpPr>
          <p:cNvPr id="21" name="Straight Connector 20">
            <a:extLst>
              <a:ext uri="{FF2B5EF4-FFF2-40B4-BE49-F238E27FC236}">
                <a16:creationId xmlns:a16="http://schemas.microsoft.com/office/drawing/2014/main" id="{629BE77D-C51D-44E7-8EF4-8C67EC556319}"/>
              </a:ext>
            </a:extLst>
          </p:cNvPr>
          <p:cNvCxnSpPr>
            <a:cxnSpLocks/>
          </p:cNvCxnSpPr>
          <p:nvPr/>
        </p:nvCxnSpPr>
        <p:spPr>
          <a:xfrm>
            <a:off x="307040" y="534085"/>
            <a:ext cx="4168516"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3613B941-82F5-4B03-B6B8-493063BC91CE}"/>
              </a:ext>
            </a:extLst>
          </p:cNvPr>
          <p:cNvCxnSpPr>
            <a:cxnSpLocks/>
          </p:cNvCxnSpPr>
          <p:nvPr/>
        </p:nvCxnSpPr>
        <p:spPr>
          <a:xfrm>
            <a:off x="302146" y="3409466"/>
            <a:ext cx="417117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6C6EA71A-66BC-4907-9503-82FDD4BA9441}"/>
              </a:ext>
            </a:extLst>
          </p:cNvPr>
          <p:cNvCxnSpPr>
            <a:cxnSpLocks/>
          </p:cNvCxnSpPr>
          <p:nvPr/>
        </p:nvCxnSpPr>
        <p:spPr>
          <a:xfrm>
            <a:off x="4572000" y="535817"/>
            <a:ext cx="4257653"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152426" y="3689503"/>
            <a:ext cx="4190999" cy="911043"/>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sz="1400" dirty="0">
              <a:solidFill>
                <a:srgbClr val="FFFFFF"/>
              </a:solidFill>
            </a:endParaRPr>
          </a:p>
        </p:txBody>
      </p:sp>
      <p:sp>
        <p:nvSpPr>
          <p:cNvPr id="22" name="Text Box 24"/>
          <p:cNvSpPr txBox="1">
            <a:spLocks noChangeArrowheads="1"/>
          </p:cNvSpPr>
          <p:nvPr/>
        </p:nvSpPr>
        <p:spPr bwMode="auto">
          <a:xfrm>
            <a:off x="2919033" y="3527306"/>
            <a:ext cx="1519050" cy="1023357"/>
          </a:xfrm>
          <a:prstGeom prst="rect">
            <a:avLst/>
          </a:prstGeom>
          <a:noFill/>
          <a:ln>
            <a:noFill/>
          </a:ln>
        </p:spPr>
        <p:txBody>
          <a:bodyPr wrap="square">
            <a:spAutoFit/>
          </a:bodyPr>
          <a:lstStyle>
            <a:lvl1pPr marL="180975" indent="-180975" defTabSz="763588" eaLnBrk="0" hangingPunct="0">
              <a:tabLst>
                <a:tab pos="1909763" algn="ctr"/>
              </a:tabLst>
              <a:defRPr>
                <a:solidFill>
                  <a:schemeClr val="tx1"/>
                </a:solidFill>
                <a:latin typeface="Arial" charset="0"/>
                <a:ea typeface="MS PGothic" pitchFamily="34" charset="-128"/>
              </a:defRPr>
            </a:lvl1pPr>
            <a:lvl2pPr marL="742950" indent="-285750" defTabSz="763588" eaLnBrk="0" hangingPunct="0">
              <a:tabLst>
                <a:tab pos="1909763" algn="ctr"/>
              </a:tabLst>
              <a:defRPr>
                <a:solidFill>
                  <a:schemeClr val="tx1"/>
                </a:solidFill>
                <a:latin typeface="Arial" charset="0"/>
                <a:ea typeface="MS PGothic" pitchFamily="34" charset="-128"/>
              </a:defRPr>
            </a:lvl2pPr>
            <a:lvl3pPr marL="1143000" indent="-228600" defTabSz="763588" eaLnBrk="0" hangingPunct="0">
              <a:tabLst>
                <a:tab pos="1909763" algn="ctr"/>
              </a:tabLst>
              <a:defRPr>
                <a:solidFill>
                  <a:schemeClr val="tx1"/>
                </a:solidFill>
                <a:latin typeface="Arial" charset="0"/>
                <a:ea typeface="MS PGothic" pitchFamily="34" charset="-128"/>
              </a:defRPr>
            </a:lvl3pPr>
            <a:lvl4pPr marL="1600200" indent="-228600" defTabSz="763588" eaLnBrk="0" hangingPunct="0">
              <a:tabLst>
                <a:tab pos="1909763" algn="ctr"/>
              </a:tabLst>
              <a:defRPr>
                <a:solidFill>
                  <a:schemeClr val="tx1"/>
                </a:solidFill>
                <a:latin typeface="Arial" charset="0"/>
                <a:ea typeface="MS PGothic" pitchFamily="34" charset="-128"/>
              </a:defRPr>
            </a:lvl4pPr>
            <a:lvl5pPr marL="2057400" indent="-228600" defTabSz="763588" eaLnBrk="0" hangingPunct="0">
              <a:tabLst>
                <a:tab pos="1909763" algn="ctr"/>
              </a:tabLst>
              <a:defRPr>
                <a:solidFill>
                  <a:schemeClr val="tx1"/>
                </a:solidFill>
                <a:latin typeface="Arial" charset="0"/>
                <a:ea typeface="MS PGothic" pitchFamily="34" charset="-128"/>
              </a:defRPr>
            </a:lvl5pPr>
            <a:lvl6pPr marL="2514600" indent="-228600" defTabSz="763588" eaLnBrk="0" fontAlgn="base" hangingPunct="0">
              <a:spcBef>
                <a:spcPct val="0"/>
              </a:spcBef>
              <a:spcAft>
                <a:spcPct val="0"/>
              </a:spcAft>
              <a:tabLst>
                <a:tab pos="1909763" algn="ctr"/>
              </a:tabLst>
              <a:defRPr>
                <a:solidFill>
                  <a:schemeClr val="tx1"/>
                </a:solidFill>
                <a:latin typeface="Arial" charset="0"/>
                <a:ea typeface="MS PGothic" pitchFamily="34" charset="-128"/>
              </a:defRPr>
            </a:lvl6pPr>
            <a:lvl7pPr marL="2971800" indent="-228600" defTabSz="763588" eaLnBrk="0" fontAlgn="base" hangingPunct="0">
              <a:spcBef>
                <a:spcPct val="0"/>
              </a:spcBef>
              <a:spcAft>
                <a:spcPct val="0"/>
              </a:spcAft>
              <a:tabLst>
                <a:tab pos="1909763" algn="ctr"/>
              </a:tabLst>
              <a:defRPr>
                <a:solidFill>
                  <a:schemeClr val="tx1"/>
                </a:solidFill>
                <a:latin typeface="Arial" charset="0"/>
                <a:ea typeface="MS PGothic" pitchFamily="34" charset="-128"/>
              </a:defRPr>
            </a:lvl7pPr>
            <a:lvl8pPr marL="3429000" indent="-228600" defTabSz="763588" eaLnBrk="0" fontAlgn="base" hangingPunct="0">
              <a:spcBef>
                <a:spcPct val="0"/>
              </a:spcBef>
              <a:spcAft>
                <a:spcPct val="0"/>
              </a:spcAft>
              <a:tabLst>
                <a:tab pos="1909763" algn="ctr"/>
              </a:tabLst>
              <a:defRPr>
                <a:solidFill>
                  <a:schemeClr val="tx1"/>
                </a:solidFill>
                <a:latin typeface="Arial" charset="0"/>
                <a:ea typeface="MS PGothic" pitchFamily="34" charset="-128"/>
              </a:defRPr>
            </a:lvl8pPr>
            <a:lvl9pPr marL="3886200" indent="-228600" defTabSz="763588" eaLnBrk="0" fontAlgn="base" hangingPunct="0">
              <a:spcBef>
                <a:spcPct val="0"/>
              </a:spcBef>
              <a:spcAft>
                <a:spcPct val="0"/>
              </a:spcAft>
              <a:tabLst>
                <a:tab pos="1909763" algn="ctr"/>
              </a:tabLst>
              <a:defRPr>
                <a:solidFill>
                  <a:schemeClr val="tx1"/>
                </a:solidFill>
                <a:latin typeface="Arial" charset="0"/>
                <a:ea typeface="MS PGothic" pitchFamily="34" charset="-128"/>
              </a:defRPr>
            </a:lvl9pPr>
          </a:lstStyle>
          <a:p>
            <a:pPr marL="0" indent="0" fontAlgn="base">
              <a:spcBef>
                <a:spcPct val="0"/>
              </a:spcBef>
              <a:spcAft>
                <a:spcPct val="0"/>
              </a:spcAft>
              <a:buClr>
                <a:srgbClr val="000000"/>
              </a:buClr>
            </a:pPr>
            <a:r>
              <a:rPr lang="de-DE" sz="1050" b="1" dirty="0">
                <a:solidFill>
                  <a:srgbClr val="000000"/>
                </a:solidFill>
                <a:cs typeface="Arial" pitchFamily="34" charset="0"/>
              </a:rPr>
              <a:t>Device Datasheets:</a:t>
            </a:r>
            <a:endParaRPr lang="de-DE" sz="1100" b="1" dirty="0">
              <a:solidFill>
                <a:srgbClr val="000000"/>
              </a:solidFill>
              <a:cs typeface="Arial" pitchFamily="34" charset="0"/>
            </a:endParaRPr>
          </a:p>
          <a:p>
            <a:pPr marL="227013" lvl="1" indent="-171450" fontAlgn="base">
              <a:spcBef>
                <a:spcPct val="0"/>
              </a:spcBef>
              <a:spcAft>
                <a:spcPct val="0"/>
              </a:spcAft>
              <a:buClr>
                <a:srgbClr val="000000"/>
              </a:buClr>
              <a:buFont typeface="Arial" panose="020B0604020202020204" pitchFamily="34" charset="0"/>
              <a:buChar char="•"/>
            </a:pPr>
            <a:r>
              <a:rPr lang="en-US" sz="1000" dirty="0">
                <a:solidFill>
                  <a:srgbClr val="000000"/>
                </a:solidFill>
                <a:cs typeface="Arial" pitchFamily="34" charset="0"/>
                <a:hlinkClick r:id="rId3"/>
              </a:rPr>
              <a:t>AFE4900</a:t>
            </a:r>
            <a:r>
              <a:rPr lang="en-US" sz="1000" dirty="0">
                <a:solidFill>
                  <a:srgbClr val="000000"/>
                </a:solidFill>
                <a:cs typeface="Arial" pitchFamily="34" charset="0"/>
              </a:rPr>
              <a:t> </a:t>
            </a:r>
          </a:p>
          <a:p>
            <a:pPr marL="227013" lvl="1" indent="-171450" fontAlgn="base">
              <a:spcBef>
                <a:spcPct val="0"/>
              </a:spcBef>
              <a:spcAft>
                <a:spcPct val="0"/>
              </a:spcAft>
              <a:buClr>
                <a:srgbClr val="000000"/>
              </a:buClr>
              <a:buFont typeface="Arial" panose="020B0604020202020204" pitchFamily="34" charset="0"/>
              <a:buChar char="•"/>
            </a:pPr>
            <a:r>
              <a:rPr lang="en-US" sz="1000" dirty="0">
                <a:solidFill>
                  <a:srgbClr val="000000"/>
                </a:solidFill>
                <a:cs typeface="Arial" pitchFamily="34" charset="0"/>
                <a:hlinkClick r:id="rId4"/>
              </a:rPr>
              <a:t>CC2640R2F</a:t>
            </a:r>
            <a:endParaRPr lang="en-US" sz="1000" dirty="0">
              <a:solidFill>
                <a:srgbClr val="000000"/>
              </a:solidFill>
              <a:cs typeface="Arial" pitchFamily="34" charset="0"/>
            </a:endParaRPr>
          </a:p>
          <a:p>
            <a:pPr marL="227013" lvl="1" indent="-171450" fontAlgn="base">
              <a:spcBef>
                <a:spcPct val="0"/>
              </a:spcBef>
              <a:spcAft>
                <a:spcPct val="0"/>
              </a:spcAft>
              <a:buClr>
                <a:srgbClr val="000000"/>
              </a:buClr>
              <a:buFont typeface="Arial" panose="020B0604020202020204" pitchFamily="34" charset="0"/>
              <a:buChar char="•"/>
            </a:pPr>
            <a:r>
              <a:rPr lang="en-US" sz="1000" dirty="0">
                <a:solidFill>
                  <a:srgbClr val="000000"/>
                </a:solidFill>
                <a:cs typeface="Arial" pitchFamily="34" charset="0"/>
                <a:hlinkClick r:id="rId5"/>
              </a:rPr>
              <a:t>TPS61098</a:t>
            </a:r>
            <a:r>
              <a:rPr lang="en-US" sz="1000" dirty="0">
                <a:solidFill>
                  <a:srgbClr val="000000"/>
                </a:solidFill>
                <a:cs typeface="Arial" pitchFamily="34" charset="0"/>
              </a:rPr>
              <a:t> </a:t>
            </a:r>
          </a:p>
          <a:p>
            <a:pPr marL="227013" lvl="1" indent="-171450" fontAlgn="base">
              <a:spcBef>
                <a:spcPct val="0"/>
              </a:spcBef>
              <a:spcAft>
                <a:spcPct val="0"/>
              </a:spcAft>
              <a:buClr>
                <a:srgbClr val="000000"/>
              </a:buClr>
              <a:buFont typeface="Arial" panose="020B0604020202020204" pitchFamily="34" charset="0"/>
              <a:buChar char="•"/>
            </a:pPr>
            <a:r>
              <a:rPr lang="en-US" sz="1000" dirty="0">
                <a:solidFill>
                  <a:srgbClr val="000000"/>
                </a:solidFill>
                <a:cs typeface="Arial" pitchFamily="34" charset="0"/>
                <a:hlinkClick r:id="rId6"/>
              </a:rPr>
              <a:t>TPS63036</a:t>
            </a:r>
            <a:endParaRPr lang="en-US" sz="1000" dirty="0">
              <a:solidFill>
                <a:srgbClr val="000000"/>
              </a:solidFill>
              <a:cs typeface="Arial" pitchFamily="34" charset="0"/>
            </a:endParaRPr>
          </a:p>
          <a:p>
            <a:pPr marL="227013" lvl="1" indent="-171450" fontAlgn="base">
              <a:spcBef>
                <a:spcPct val="0"/>
              </a:spcBef>
              <a:spcAft>
                <a:spcPct val="0"/>
              </a:spcAft>
              <a:buClr>
                <a:srgbClr val="000000"/>
              </a:buClr>
              <a:buFont typeface="Arial" panose="020B0604020202020204" pitchFamily="34" charset="0"/>
              <a:buChar char="•"/>
            </a:pPr>
            <a:r>
              <a:rPr lang="en-US" sz="1000" dirty="0">
                <a:solidFill>
                  <a:srgbClr val="000000"/>
                </a:solidFill>
                <a:cs typeface="Arial" pitchFamily="34" charset="0"/>
                <a:hlinkClick r:id="rId7"/>
              </a:rPr>
              <a:t>TPD1E10B06</a:t>
            </a:r>
            <a:endParaRPr lang="en-US" sz="1000" dirty="0">
              <a:solidFill>
                <a:srgbClr val="000000"/>
              </a:solidFill>
              <a:cs typeface="Arial" pitchFamily="34" charset="0"/>
            </a:endParaRPr>
          </a:p>
        </p:txBody>
      </p:sp>
      <p:sp>
        <p:nvSpPr>
          <p:cNvPr id="9218" name="Title 4"/>
          <p:cNvSpPr>
            <a:spLocks noGrp="1"/>
          </p:cNvSpPr>
          <p:nvPr>
            <p:ph type="title"/>
          </p:nvPr>
        </p:nvSpPr>
        <p:spPr>
          <a:xfrm>
            <a:off x="224565" y="78883"/>
            <a:ext cx="9078027" cy="360646"/>
          </a:xfrm>
        </p:spPr>
        <p:txBody>
          <a:bodyPr/>
          <a:lstStyle/>
          <a:p>
            <a:pPr eaLnBrk="1" hangingPunct="1"/>
            <a:r>
              <a:rPr lang="en-US" altLang="en-US" sz="2000" dirty="0"/>
              <a:t>TIDA-01580 </a:t>
            </a:r>
            <a:br>
              <a:rPr lang="en-US" altLang="en-US" sz="2000" dirty="0"/>
            </a:br>
            <a:r>
              <a:rPr lang="en-US" altLang="en-US" sz="1600" dirty="0">
                <a:solidFill>
                  <a:schemeClr val="tx1"/>
                </a:solidFill>
              </a:rPr>
              <a:t>Wearable, wireless, multiparameter patient monitor reference design</a:t>
            </a:r>
            <a:endParaRPr lang="en-US" altLang="en-US" sz="1050" dirty="0">
              <a:solidFill>
                <a:schemeClr val="tx1"/>
              </a:solidFill>
            </a:endParaRPr>
          </a:p>
        </p:txBody>
      </p:sp>
      <p:sp>
        <p:nvSpPr>
          <p:cNvPr id="41" name="TextBox 40"/>
          <p:cNvSpPr txBox="1"/>
          <p:nvPr/>
        </p:nvSpPr>
        <p:spPr>
          <a:xfrm>
            <a:off x="4627040" y="720630"/>
            <a:ext cx="4195233" cy="925015"/>
          </a:xfrm>
          <a:prstGeom prst="rect">
            <a:avLst/>
          </a:prstGeom>
          <a:noFill/>
          <a:ln w="19050">
            <a:noFill/>
          </a:ln>
        </p:spPr>
        <p:txBody>
          <a:bodyPr wrap="square" rtlCol="0">
            <a:noAutofit/>
          </a:bodyPr>
          <a:lstStyle/>
          <a:p>
            <a:pPr marL="112713" indent="-112713" defTabSz="914400" fontAlgn="base">
              <a:spcBef>
                <a:spcPct val="0"/>
              </a:spcBef>
              <a:spcAft>
                <a:spcPct val="0"/>
              </a:spcAft>
              <a:buFont typeface="Arial" panose="020B0604020202020204" pitchFamily="34" charset="0"/>
              <a:buChar char="•"/>
            </a:pPr>
            <a:r>
              <a:rPr lang="en-US" sz="900" dirty="0">
                <a:solidFill>
                  <a:srgbClr val="000000"/>
                </a:solidFill>
              </a:rPr>
              <a:t>PPG supports 4 LEDs and 3 PDs with digital ambient subtraction to improve the SNR</a:t>
            </a:r>
          </a:p>
          <a:p>
            <a:pPr marL="112713" indent="-112713" defTabSz="914400" fontAlgn="base">
              <a:spcBef>
                <a:spcPct val="0"/>
              </a:spcBef>
              <a:spcAft>
                <a:spcPct val="0"/>
              </a:spcAft>
              <a:buFont typeface="Arial" panose="020B0604020202020204" pitchFamily="34" charset="0"/>
              <a:buChar char="•"/>
            </a:pPr>
            <a:r>
              <a:rPr lang="en-US" sz="900" dirty="0">
                <a:solidFill>
                  <a:srgbClr val="000000"/>
                </a:solidFill>
              </a:rPr>
              <a:t>AC and DC lead off detection helps in correct measurement of vital signs</a:t>
            </a:r>
          </a:p>
          <a:p>
            <a:pPr marL="112713" indent="-112713" defTabSz="914400" fontAlgn="base">
              <a:spcBef>
                <a:spcPct val="0"/>
              </a:spcBef>
              <a:spcAft>
                <a:spcPct val="0"/>
              </a:spcAft>
              <a:buFont typeface="Arial" panose="020B0604020202020204" pitchFamily="34" charset="0"/>
              <a:buChar char="•"/>
            </a:pPr>
            <a:r>
              <a:rPr lang="en-US" sz="900" dirty="0">
                <a:solidFill>
                  <a:srgbClr val="000000"/>
                </a:solidFill>
              </a:rPr>
              <a:t>Continuous monitoring with lower operating power ensures battery life of 30 days</a:t>
            </a:r>
          </a:p>
          <a:p>
            <a:pPr marL="112713" indent="-112713" defTabSz="914400" fontAlgn="base">
              <a:spcBef>
                <a:spcPct val="0"/>
              </a:spcBef>
              <a:spcAft>
                <a:spcPct val="0"/>
              </a:spcAft>
              <a:buFont typeface="Arial" panose="020B0604020202020204" pitchFamily="34" charset="0"/>
              <a:buChar char="•"/>
            </a:pPr>
            <a:r>
              <a:rPr lang="en-US" sz="900" dirty="0">
                <a:solidFill>
                  <a:srgbClr val="000000"/>
                </a:solidFill>
              </a:rPr>
              <a:t>Flexibility of ultra low power modes and integrated FIFO can keep MCU into sleep to increase the battery operation time</a:t>
            </a:r>
            <a:br>
              <a:rPr lang="en-US" sz="900" dirty="0">
                <a:solidFill>
                  <a:srgbClr val="000000"/>
                </a:solidFill>
              </a:rPr>
            </a:br>
            <a:br>
              <a:rPr lang="en-US" sz="900" dirty="0">
                <a:solidFill>
                  <a:srgbClr val="000000"/>
                </a:solidFill>
              </a:rPr>
            </a:br>
            <a:endParaRPr lang="en-US" sz="900" dirty="0">
              <a:solidFill>
                <a:srgbClr val="000000"/>
              </a:solidFill>
            </a:endParaRPr>
          </a:p>
          <a:p>
            <a:pPr defTabSz="914400" fontAlgn="base">
              <a:spcBef>
                <a:spcPct val="0"/>
              </a:spcBef>
              <a:spcAft>
                <a:spcPct val="0"/>
              </a:spcAft>
            </a:pPr>
            <a:endParaRPr lang="en-US" sz="900" dirty="0">
              <a:solidFill>
                <a:srgbClr val="000000"/>
              </a:solidFill>
            </a:endParaRPr>
          </a:p>
          <a:p>
            <a:pPr defTabSz="914400" fontAlgn="base">
              <a:spcBef>
                <a:spcPct val="0"/>
              </a:spcBef>
              <a:spcAft>
                <a:spcPct val="0"/>
              </a:spcAft>
            </a:pPr>
            <a:endParaRPr lang="en-US" sz="900" dirty="0">
              <a:solidFill>
                <a:srgbClr val="000000"/>
              </a:solidFill>
            </a:endParaRPr>
          </a:p>
          <a:p>
            <a:pPr defTabSz="914400" fontAlgn="base">
              <a:spcBef>
                <a:spcPct val="0"/>
              </a:spcBef>
              <a:spcAft>
                <a:spcPct val="0"/>
              </a:spcAft>
            </a:pPr>
            <a:endParaRPr lang="en-US" sz="900" dirty="0">
              <a:solidFill>
                <a:srgbClr val="000000"/>
              </a:solidFill>
            </a:endParaRPr>
          </a:p>
        </p:txBody>
      </p:sp>
      <p:sp>
        <p:nvSpPr>
          <p:cNvPr id="17" name="TextBox 16"/>
          <p:cNvSpPr txBox="1"/>
          <p:nvPr/>
        </p:nvSpPr>
        <p:spPr>
          <a:xfrm>
            <a:off x="310498" y="681067"/>
            <a:ext cx="4040445" cy="2018852"/>
          </a:xfrm>
          <a:prstGeom prst="rect">
            <a:avLst/>
          </a:prstGeom>
          <a:noFill/>
          <a:ln w="19050">
            <a:noFill/>
          </a:ln>
        </p:spPr>
        <p:txBody>
          <a:bodyPr wrap="square" rtlCol="0">
            <a:noAutofit/>
          </a:bodyPr>
          <a:lstStyle/>
          <a:p>
            <a:pPr marL="119063" indent="-119063" defTabSz="914400" fontAlgn="base">
              <a:spcBef>
                <a:spcPct val="0"/>
              </a:spcBef>
              <a:spcAft>
                <a:spcPct val="0"/>
              </a:spcAft>
              <a:buFont typeface="Arial" panose="020B0604020202020204" pitchFamily="34" charset="0"/>
              <a:buChar char="•"/>
            </a:pPr>
            <a:r>
              <a:rPr lang="en-US" sz="900" dirty="0">
                <a:solidFill>
                  <a:srgbClr val="000000"/>
                </a:solidFill>
              </a:rPr>
              <a:t>Simple wearable multi-parameter patient monitor for photo-plethysmography (PPG) and electrocardiography (ECG)</a:t>
            </a:r>
          </a:p>
          <a:p>
            <a:pPr marL="119063" indent="-119063" defTabSz="914400" fontAlgn="base">
              <a:spcBef>
                <a:spcPct val="0"/>
              </a:spcBef>
              <a:spcAft>
                <a:spcPct val="0"/>
              </a:spcAft>
              <a:buFont typeface="Arial" panose="020B0604020202020204" pitchFamily="34" charset="0"/>
              <a:buChar char="•"/>
            </a:pPr>
            <a:r>
              <a:rPr lang="en-US" sz="900" dirty="0">
                <a:solidFill>
                  <a:srgbClr val="000000"/>
                </a:solidFill>
              </a:rPr>
              <a:t>Provides raw data to calculate heart-rate, oxygen concentration in blood (SpO2) and  pulse-transit time (PTT)</a:t>
            </a:r>
          </a:p>
          <a:p>
            <a:pPr marL="119063" indent="-119063" defTabSz="914400" fontAlgn="base">
              <a:spcBef>
                <a:spcPct val="0"/>
              </a:spcBef>
              <a:spcAft>
                <a:spcPct val="0"/>
              </a:spcAft>
              <a:buFont typeface="Arial" panose="020B0604020202020204" pitchFamily="34" charset="0"/>
              <a:buChar char="•"/>
            </a:pPr>
            <a:r>
              <a:rPr lang="en-US" sz="900" dirty="0">
                <a:solidFill>
                  <a:srgbClr val="000000"/>
                </a:solidFill>
              </a:rPr>
              <a:t>Uses single-chip bio-sensing front-end AFE4900 for synchronized ECG &amp; PPG</a:t>
            </a:r>
          </a:p>
          <a:p>
            <a:pPr marL="341313" lvl="1" indent="-171450" defTabSz="914400" fontAlgn="base">
              <a:spcBef>
                <a:spcPct val="0"/>
              </a:spcBef>
              <a:spcAft>
                <a:spcPct val="0"/>
              </a:spcAft>
              <a:buFont typeface="Arial" panose="020B0604020202020204" pitchFamily="34" charset="0"/>
              <a:buChar char="‒"/>
            </a:pPr>
            <a:r>
              <a:rPr lang="en-US" sz="900" dirty="0">
                <a:solidFill>
                  <a:srgbClr val="000000"/>
                </a:solidFill>
              </a:rPr>
              <a:t>PPG (Optical heart-rate monitoring and SpO2) supports 4 LEDs and 3 PDs with digital ambient subtraction to improve the SNR</a:t>
            </a:r>
          </a:p>
          <a:p>
            <a:pPr marL="341313" lvl="1" indent="-171450" defTabSz="914400" fontAlgn="base">
              <a:spcBef>
                <a:spcPct val="0"/>
              </a:spcBef>
              <a:spcAft>
                <a:spcPct val="0"/>
              </a:spcAft>
              <a:buFont typeface="Arial" panose="020B0604020202020204" pitchFamily="34" charset="0"/>
              <a:buChar char="‒"/>
            </a:pPr>
            <a:r>
              <a:rPr lang="en-US" sz="900" dirty="0">
                <a:solidFill>
                  <a:srgbClr val="000000"/>
                </a:solidFill>
              </a:rPr>
              <a:t>ECG (LEAD I) signals </a:t>
            </a:r>
          </a:p>
          <a:p>
            <a:pPr marL="119063" indent="-119063" defTabSz="914400" fontAlgn="base">
              <a:spcBef>
                <a:spcPct val="0"/>
              </a:spcBef>
              <a:spcAft>
                <a:spcPct val="0"/>
              </a:spcAft>
              <a:buFont typeface="Arial" panose="020B0604020202020204" pitchFamily="34" charset="0"/>
              <a:buChar char="•"/>
            </a:pPr>
            <a:r>
              <a:rPr lang="en-US" sz="900" dirty="0">
                <a:solidFill>
                  <a:srgbClr val="000000"/>
                </a:solidFill>
              </a:rPr>
              <a:t>Integrated ARM Cortex-M3 + 2.4GHz RF transceiver (CC2640R2F) supports wireless data transfer – BLE 4.2 and 5</a:t>
            </a:r>
          </a:p>
          <a:p>
            <a:pPr marL="119063" indent="-119063" defTabSz="914400" fontAlgn="base">
              <a:spcBef>
                <a:spcPct val="0"/>
              </a:spcBef>
              <a:spcAft>
                <a:spcPct val="0"/>
              </a:spcAft>
              <a:buFont typeface="Arial" panose="020B0604020202020204" pitchFamily="34" charset="0"/>
              <a:buChar char="•"/>
            </a:pPr>
            <a:r>
              <a:rPr lang="en-US" sz="900" dirty="0">
                <a:solidFill>
                  <a:srgbClr val="000000"/>
                </a:solidFill>
              </a:rPr>
              <a:t>Operated from CR3032 (3V, 500mA coin cell battery) with battery life of 30 days using highly efficient DC/DC converters </a:t>
            </a:r>
          </a:p>
          <a:p>
            <a:pPr marL="119063" indent="-119063" defTabSz="914400" fontAlgn="base">
              <a:spcBef>
                <a:spcPct val="0"/>
              </a:spcBef>
              <a:spcAft>
                <a:spcPct val="0"/>
              </a:spcAft>
              <a:buFont typeface="Arial" panose="020B0604020202020204" pitchFamily="34" charset="0"/>
              <a:buChar char="•"/>
            </a:pPr>
            <a:r>
              <a:rPr lang="en-US" sz="900" dirty="0">
                <a:solidFill>
                  <a:srgbClr val="000000"/>
                </a:solidFill>
              </a:rPr>
              <a:t>Small form factor helps in easy adaptation to wearable applications</a:t>
            </a:r>
            <a:endParaRPr lang="en-US" sz="850" dirty="0">
              <a:solidFill>
                <a:srgbClr val="000000"/>
              </a:solidFill>
            </a:endParaRPr>
          </a:p>
        </p:txBody>
      </p:sp>
      <p:sp>
        <p:nvSpPr>
          <p:cNvPr id="24" name="Rectangle 14"/>
          <p:cNvSpPr>
            <a:spLocks noChangeArrowheads="1"/>
          </p:cNvSpPr>
          <p:nvPr/>
        </p:nvSpPr>
        <p:spPr bwMode="auto">
          <a:xfrm>
            <a:off x="295730" y="485478"/>
            <a:ext cx="4013200" cy="313259"/>
          </a:xfrm>
          <a:prstGeom prst="rect">
            <a:avLst/>
          </a:prstGeom>
          <a:noFill/>
          <a:ln w="19050">
            <a:noFill/>
          </a:ln>
        </p:spPr>
        <p:txBody>
          <a:bodyPr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defTabSz="914400" eaLnBrk="1" fontAlgn="base" hangingPunct="1">
              <a:spcBef>
                <a:spcPct val="0"/>
              </a:spcBef>
              <a:spcAft>
                <a:spcPct val="0"/>
              </a:spcAft>
            </a:pPr>
            <a:r>
              <a:rPr lang="en-US" altLang="en-US" sz="1200" b="1" dirty="0">
                <a:solidFill>
                  <a:srgbClr val="DE0000"/>
                </a:solidFill>
              </a:rPr>
              <a:t>Features</a:t>
            </a:r>
          </a:p>
        </p:txBody>
      </p:sp>
      <p:sp>
        <p:nvSpPr>
          <p:cNvPr id="31" name="Rectangle 14"/>
          <p:cNvSpPr>
            <a:spLocks noChangeArrowheads="1"/>
          </p:cNvSpPr>
          <p:nvPr/>
        </p:nvSpPr>
        <p:spPr bwMode="auto">
          <a:xfrm>
            <a:off x="4627040" y="477887"/>
            <a:ext cx="3704167" cy="360646"/>
          </a:xfrm>
          <a:prstGeom prst="rect">
            <a:avLst/>
          </a:prstGeom>
          <a:noFill/>
          <a:ln w="19050">
            <a:noFill/>
          </a:ln>
        </p:spPr>
        <p:txBody>
          <a:bodyPr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defTabSz="914400" eaLnBrk="1" fontAlgn="base" hangingPunct="1">
              <a:spcBef>
                <a:spcPct val="0"/>
              </a:spcBef>
              <a:spcAft>
                <a:spcPct val="0"/>
              </a:spcAft>
            </a:pPr>
            <a:r>
              <a:rPr lang="en-US" altLang="en-US" sz="1200" b="1" dirty="0">
                <a:solidFill>
                  <a:srgbClr val="DE0000"/>
                </a:solidFill>
              </a:rPr>
              <a:t>Benefits</a:t>
            </a:r>
          </a:p>
        </p:txBody>
      </p:sp>
      <p:sp>
        <p:nvSpPr>
          <p:cNvPr id="15" name="TextBox 14"/>
          <p:cNvSpPr txBox="1"/>
          <p:nvPr/>
        </p:nvSpPr>
        <p:spPr>
          <a:xfrm>
            <a:off x="304801" y="2941784"/>
            <a:ext cx="1680892" cy="400110"/>
          </a:xfrm>
          <a:prstGeom prst="rect">
            <a:avLst/>
          </a:prstGeom>
          <a:noFill/>
          <a:ln w="19050">
            <a:noFill/>
          </a:ln>
        </p:spPr>
        <p:txBody>
          <a:bodyPr wrap="square" rtlCol="0">
            <a:spAutoFit/>
          </a:bodyPr>
          <a:lstStyle/>
          <a:p>
            <a:pPr marL="111125" indent="-111125" defTabSz="914400" fontAlgn="base">
              <a:spcBef>
                <a:spcPct val="0"/>
              </a:spcBef>
              <a:spcAft>
                <a:spcPct val="0"/>
              </a:spcAft>
              <a:buFont typeface="Arial" panose="020B0604020202020204" pitchFamily="34" charset="0"/>
              <a:buChar char="•"/>
            </a:pPr>
            <a:r>
              <a:rPr lang="en-US" sz="1000" dirty="0">
                <a:solidFill>
                  <a:srgbClr val="000000"/>
                </a:solidFill>
                <a:hlinkClick r:id="rId8"/>
              </a:rPr>
              <a:t>Wireless patient monitor</a:t>
            </a:r>
            <a:endParaRPr lang="en-US" sz="1000" dirty="0">
              <a:solidFill>
                <a:srgbClr val="000000"/>
              </a:solidFill>
            </a:endParaRPr>
          </a:p>
          <a:p>
            <a:pPr marL="111125" indent="-111125" defTabSz="914400" fontAlgn="base">
              <a:spcBef>
                <a:spcPct val="0"/>
              </a:spcBef>
              <a:spcAft>
                <a:spcPct val="0"/>
              </a:spcAft>
              <a:buFont typeface="Arial" panose="020B0604020202020204" pitchFamily="34" charset="0"/>
              <a:buChar char="•"/>
            </a:pPr>
            <a:r>
              <a:rPr lang="en-US" sz="1000" dirty="0">
                <a:solidFill>
                  <a:srgbClr val="000000"/>
                </a:solidFill>
                <a:hlinkClick r:id="rId9"/>
              </a:rPr>
              <a:t>Pulse oximeter</a:t>
            </a:r>
            <a:endParaRPr lang="en-US" sz="1000" dirty="0">
              <a:solidFill>
                <a:srgbClr val="000000"/>
              </a:solidFill>
            </a:endParaRPr>
          </a:p>
        </p:txBody>
      </p:sp>
      <p:sp>
        <p:nvSpPr>
          <p:cNvPr id="33" name="Rectangle 14"/>
          <p:cNvSpPr>
            <a:spLocks noChangeArrowheads="1"/>
          </p:cNvSpPr>
          <p:nvPr/>
        </p:nvSpPr>
        <p:spPr bwMode="auto">
          <a:xfrm>
            <a:off x="304800" y="2738829"/>
            <a:ext cx="4191000" cy="260141"/>
          </a:xfrm>
          <a:prstGeom prst="rect">
            <a:avLst/>
          </a:prstGeom>
          <a:noFill/>
          <a:ln w="19050">
            <a:noFill/>
          </a:ln>
        </p:spPr>
        <p:txBody>
          <a:bodyPr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defTabSz="914400" eaLnBrk="1" fontAlgn="base" hangingPunct="1">
              <a:spcBef>
                <a:spcPct val="0"/>
              </a:spcBef>
              <a:spcAft>
                <a:spcPct val="0"/>
              </a:spcAft>
            </a:pPr>
            <a:r>
              <a:rPr lang="en-US" altLang="en-US" sz="1200" b="1" dirty="0">
                <a:solidFill>
                  <a:srgbClr val="DE0000"/>
                </a:solidFill>
              </a:rPr>
              <a:t>Target applications</a:t>
            </a:r>
          </a:p>
        </p:txBody>
      </p:sp>
      <p:sp>
        <p:nvSpPr>
          <p:cNvPr id="32" name="Rectangle 14"/>
          <p:cNvSpPr>
            <a:spLocks noChangeArrowheads="1"/>
          </p:cNvSpPr>
          <p:nvPr/>
        </p:nvSpPr>
        <p:spPr bwMode="auto">
          <a:xfrm>
            <a:off x="282316" y="3416596"/>
            <a:ext cx="2311727" cy="266502"/>
          </a:xfrm>
          <a:prstGeom prst="rect">
            <a:avLst/>
          </a:prstGeom>
          <a:noFill/>
          <a:ln w="19050">
            <a:noFill/>
          </a:ln>
        </p:spPr>
        <p:txBody>
          <a:bodyPr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defTabSz="914400" eaLnBrk="1" fontAlgn="base" hangingPunct="1">
              <a:spcBef>
                <a:spcPct val="0"/>
              </a:spcBef>
              <a:spcAft>
                <a:spcPct val="0"/>
              </a:spcAft>
            </a:pPr>
            <a:r>
              <a:rPr lang="en-US" altLang="en-US" sz="1200" b="1" dirty="0">
                <a:solidFill>
                  <a:srgbClr val="DE0000"/>
                </a:solidFill>
              </a:rPr>
              <a:t>Tools &amp; resources</a:t>
            </a:r>
          </a:p>
        </p:txBody>
      </p:sp>
      <p:pic>
        <p:nvPicPr>
          <p:cNvPr id="18" name="Picture 17"/>
          <p:cNvPicPr/>
          <p:nvPr/>
        </p:nvPicPr>
        <p:blipFill>
          <a:blip r:embed="rId10" cstate="print">
            <a:extLst>
              <a:ext uri="{28A0092B-C50C-407E-A947-70E740481C1C}">
                <a14:useLocalDpi xmlns:a14="http://schemas.microsoft.com/office/drawing/2010/main" val="0"/>
              </a:ext>
            </a:extLst>
          </a:blip>
          <a:stretch>
            <a:fillRect/>
          </a:stretch>
        </p:blipFill>
        <p:spPr bwMode="auto">
          <a:xfrm>
            <a:off x="404448" y="3675964"/>
            <a:ext cx="1162050" cy="847956"/>
          </a:xfrm>
          <a:prstGeom prst="rect">
            <a:avLst/>
          </a:prstGeom>
          <a:noFill/>
          <a:ln>
            <a:noFill/>
          </a:ln>
        </p:spPr>
      </p:pic>
      <p:pic>
        <p:nvPicPr>
          <p:cNvPr id="19" name="Picture 18" descr="D:\important\Medical\Patient Monitoring and Diagnostics\TI Designs\TIDA-01580-Basic-Patch\Board Images\IMG20171207104355 - Copy.jpg"/>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647471" y="3658605"/>
            <a:ext cx="1206500" cy="800439"/>
          </a:xfrm>
          <a:prstGeom prst="rect">
            <a:avLst/>
          </a:prstGeom>
          <a:noFill/>
          <a:ln>
            <a:noFill/>
          </a:ln>
        </p:spPr>
      </p:pic>
      <p:pic>
        <p:nvPicPr>
          <p:cNvPr id="1026" name="Picture 2"/>
          <p:cNvPicPr>
            <a:picLocks noChangeAspect="1" noChangeArrowheads="1"/>
          </p:cNvPicPr>
          <p:nvPr/>
        </p:nvPicPr>
        <p:blipFill>
          <a:blip r:embed="rId1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26988" y="1852812"/>
            <a:ext cx="3825945" cy="27030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Slide Number Placeholder 3"/>
          <p:cNvSpPr>
            <a:spLocks noGrp="1"/>
          </p:cNvSpPr>
          <p:nvPr>
            <p:ph type="sldNum" sz="quarter" idx="10"/>
          </p:nvPr>
        </p:nvSpPr>
        <p:spPr>
          <a:xfrm>
            <a:off x="6642100" y="4571472"/>
            <a:ext cx="2133600" cy="154782"/>
          </a:xfrm>
          <a:noFill/>
        </p:spPr>
        <p:txBody>
          <a:bodyPr/>
          <a:lstStyle/>
          <a:p>
            <a:fld id="{66C859B9-A6F5-4CA5-B884-5AD1BEA27C22}" type="slidenum">
              <a:rPr lang="en-US" smtClean="0">
                <a:solidFill>
                  <a:srgbClr val="000000"/>
                </a:solidFill>
              </a:rPr>
              <a:pPr/>
              <a:t>20</a:t>
            </a:fld>
            <a:endParaRPr lang="en-US">
              <a:solidFill>
                <a:srgbClr val="000000"/>
              </a:solidFill>
            </a:endParaRPr>
          </a:p>
        </p:txBody>
      </p:sp>
      <p:cxnSp>
        <p:nvCxnSpPr>
          <p:cNvPr id="29" name="Straight Connector 28">
            <a:extLst>
              <a:ext uri="{FF2B5EF4-FFF2-40B4-BE49-F238E27FC236}">
                <a16:creationId xmlns:a16="http://schemas.microsoft.com/office/drawing/2014/main" id="{693187B8-72F8-46DF-92C1-0F786349063F}"/>
              </a:ext>
            </a:extLst>
          </p:cNvPr>
          <p:cNvCxnSpPr>
            <a:cxnSpLocks/>
          </p:cNvCxnSpPr>
          <p:nvPr/>
        </p:nvCxnSpPr>
        <p:spPr>
          <a:xfrm>
            <a:off x="304800" y="2755233"/>
            <a:ext cx="4168516"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8E2D8BB9-32FC-4365-923D-EF153BE98A3C}"/>
              </a:ext>
            </a:extLst>
          </p:cNvPr>
          <p:cNvSpPr txBox="1"/>
          <p:nvPr/>
        </p:nvSpPr>
        <p:spPr>
          <a:xfrm>
            <a:off x="2053347" y="2941215"/>
            <a:ext cx="2297596" cy="400110"/>
          </a:xfrm>
          <a:prstGeom prst="rect">
            <a:avLst/>
          </a:prstGeom>
          <a:noFill/>
          <a:ln w="19050">
            <a:noFill/>
          </a:ln>
        </p:spPr>
        <p:txBody>
          <a:bodyPr wrap="square" rtlCol="0">
            <a:spAutoFit/>
          </a:bodyPr>
          <a:lstStyle/>
          <a:p>
            <a:pPr marL="111125" indent="-111125" defTabSz="914400" fontAlgn="base">
              <a:spcBef>
                <a:spcPct val="0"/>
              </a:spcBef>
              <a:spcAft>
                <a:spcPct val="0"/>
              </a:spcAft>
              <a:buFont typeface="Arial" panose="020B0604020202020204" pitchFamily="34" charset="0"/>
              <a:buChar char="•"/>
            </a:pPr>
            <a:r>
              <a:rPr lang="en-US" sz="1000" dirty="0">
                <a:solidFill>
                  <a:srgbClr val="000000"/>
                </a:solidFill>
                <a:hlinkClick r:id="rId13"/>
              </a:rPr>
              <a:t>Wearable fitness &amp; activity monitor</a:t>
            </a:r>
            <a:endParaRPr lang="en-US" sz="1000" dirty="0">
              <a:solidFill>
                <a:srgbClr val="000000"/>
              </a:solidFill>
            </a:endParaRPr>
          </a:p>
          <a:p>
            <a:pPr marL="111125" indent="-111125" defTabSz="914400" fontAlgn="base">
              <a:spcBef>
                <a:spcPct val="0"/>
              </a:spcBef>
              <a:spcAft>
                <a:spcPct val="0"/>
              </a:spcAft>
              <a:buFont typeface="Arial" panose="020B0604020202020204" pitchFamily="34" charset="0"/>
              <a:buChar char="•"/>
            </a:pPr>
            <a:r>
              <a:rPr lang="en-US" sz="1000" dirty="0">
                <a:solidFill>
                  <a:srgbClr val="000000"/>
                </a:solidFill>
                <a:hlinkClick r:id="rId9"/>
              </a:rPr>
              <a:t>ECG</a:t>
            </a:r>
          </a:p>
        </p:txBody>
      </p:sp>
    </p:spTree>
    <p:extLst>
      <p:ext uri="{BB962C8B-B14F-4D97-AF65-F5344CB8AC3E}">
        <p14:creationId xmlns:p14="http://schemas.microsoft.com/office/powerpoint/2010/main" val="25425302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59BAA9E7-A065-428C-86A2-56F5016392F5}"/>
              </a:ext>
            </a:extLst>
          </p:cNvPr>
          <p:cNvSpPr/>
          <p:nvPr/>
        </p:nvSpPr>
        <p:spPr>
          <a:xfrm>
            <a:off x="3174" y="720169"/>
            <a:ext cx="5443455" cy="3811001"/>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83" y="715033"/>
            <a:ext cx="3695761" cy="27990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215236" y="201746"/>
            <a:ext cx="8458200" cy="457987"/>
          </a:xfrm>
        </p:spPr>
        <p:txBody>
          <a:bodyPr/>
          <a:lstStyle/>
          <a:p>
            <a:r>
              <a:rPr lang="en-US" dirty="0"/>
              <a:t>TIDA-01580 for medical patch</a:t>
            </a:r>
            <a:endParaRPr lang="en-US" sz="2000"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21</a:t>
            </a:fld>
            <a:endParaRPr lang="en-US" dirty="0">
              <a:solidFill>
                <a:srgbClr val="000000"/>
              </a:solidFill>
            </a:endParaRPr>
          </a:p>
        </p:txBody>
      </p:sp>
      <p:sp>
        <p:nvSpPr>
          <p:cNvPr id="19" name="TextBox 18"/>
          <p:cNvSpPr txBox="1"/>
          <p:nvPr/>
        </p:nvSpPr>
        <p:spPr>
          <a:xfrm>
            <a:off x="663895" y="3617828"/>
            <a:ext cx="1843671" cy="577081"/>
          </a:xfrm>
          <a:prstGeom prst="rect">
            <a:avLst/>
          </a:prstGeom>
          <a:noFill/>
        </p:spPr>
        <p:txBody>
          <a:bodyPr wrap="square" rtlCol="0">
            <a:spAutoFit/>
          </a:bodyPr>
          <a:lstStyle/>
          <a:p>
            <a:pPr algn="ctr" defTabSz="914400" fontAlgn="base">
              <a:spcBef>
                <a:spcPct val="0"/>
              </a:spcBef>
              <a:spcAft>
                <a:spcPct val="0"/>
              </a:spcAft>
            </a:pPr>
            <a:r>
              <a:rPr lang="en-US" sz="1050" dirty="0">
                <a:solidFill>
                  <a:srgbClr val="000000"/>
                </a:solidFill>
              </a:rPr>
              <a:t>Bottom side is touching the wrist of one hand (ELECTRODE 1)</a:t>
            </a:r>
          </a:p>
        </p:txBody>
      </p:sp>
      <p:sp>
        <p:nvSpPr>
          <p:cNvPr id="20" name="TextBox 19"/>
          <p:cNvSpPr txBox="1"/>
          <p:nvPr/>
        </p:nvSpPr>
        <p:spPr>
          <a:xfrm>
            <a:off x="3782814" y="1897589"/>
            <a:ext cx="1352362" cy="900246"/>
          </a:xfrm>
          <a:prstGeom prst="rect">
            <a:avLst/>
          </a:prstGeom>
          <a:noFill/>
        </p:spPr>
        <p:txBody>
          <a:bodyPr wrap="square" rtlCol="0">
            <a:spAutoFit/>
          </a:bodyPr>
          <a:lstStyle/>
          <a:p>
            <a:pPr algn="ctr" defTabSz="914400" fontAlgn="base">
              <a:spcBef>
                <a:spcPct val="0"/>
              </a:spcBef>
              <a:spcAft>
                <a:spcPct val="0"/>
              </a:spcAft>
            </a:pPr>
            <a:r>
              <a:rPr lang="en-US" sz="1050" dirty="0">
                <a:solidFill>
                  <a:srgbClr val="000000"/>
                </a:solidFill>
              </a:rPr>
              <a:t>Other hand is touching the PAD on the top layer of the main board. </a:t>
            </a:r>
          </a:p>
          <a:p>
            <a:pPr algn="ctr" defTabSz="914400" fontAlgn="base">
              <a:spcBef>
                <a:spcPct val="0"/>
              </a:spcBef>
              <a:spcAft>
                <a:spcPct val="0"/>
              </a:spcAft>
            </a:pPr>
            <a:r>
              <a:rPr lang="en-US" sz="1050" dirty="0">
                <a:solidFill>
                  <a:srgbClr val="000000"/>
                </a:solidFill>
              </a:rPr>
              <a:t>(ELECTRODE 2)</a:t>
            </a:r>
          </a:p>
        </p:txBody>
      </p:sp>
      <p:sp>
        <p:nvSpPr>
          <p:cNvPr id="21" name="TextBox 20"/>
          <p:cNvSpPr txBox="1"/>
          <p:nvPr/>
        </p:nvSpPr>
        <p:spPr>
          <a:xfrm>
            <a:off x="3605944" y="4257012"/>
            <a:ext cx="1276099" cy="261610"/>
          </a:xfrm>
          <a:prstGeom prst="rect">
            <a:avLst/>
          </a:prstGeom>
          <a:noFill/>
        </p:spPr>
        <p:txBody>
          <a:bodyPr wrap="square" rtlCol="0">
            <a:spAutoFit/>
          </a:bodyPr>
          <a:lstStyle/>
          <a:p>
            <a:pPr defTabSz="914400" fontAlgn="base">
              <a:spcBef>
                <a:spcPct val="0"/>
              </a:spcBef>
              <a:spcAft>
                <a:spcPct val="0"/>
              </a:spcAft>
            </a:pPr>
            <a:r>
              <a:rPr lang="en-US" sz="1100" dirty="0">
                <a:solidFill>
                  <a:srgbClr val="000000"/>
                </a:solidFill>
              </a:rPr>
              <a:t>Side View</a:t>
            </a:r>
          </a:p>
        </p:txBody>
      </p:sp>
      <p:pic>
        <p:nvPicPr>
          <p:cNvPr id="23"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08402" y="755530"/>
            <a:ext cx="3190319" cy="1692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23"/>
          <p:cNvPicPr/>
          <p:nvPr/>
        </p:nvPicPr>
        <p:blipFill>
          <a:blip r:embed="rId4"/>
          <a:stretch>
            <a:fillRect/>
          </a:stretch>
        </p:blipFill>
        <p:spPr>
          <a:xfrm>
            <a:off x="2976237" y="3650250"/>
            <a:ext cx="2215810" cy="613382"/>
          </a:xfrm>
          <a:prstGeom prst="rect">
            <a:avLst/>
          </a:prstGeom>
        </p:spPr>
      </p:pic>
      <p:sp>
        <p:nvSpPr>
          <p:cNvPr id="25" name="TextBox 24"/>
          <p:cNvSpPr txBox="1"/>
          <p:nvPr/>
        </p:nvSpPr>
        <p:spPr>
          <a:xfrm>
            <a:off x="5727700" y="2988673"/>
            <a:ext cx="3048000" cy="1118255"/>
          </a:xfrm>
          <a:prstGeom prst="rect">
            <a:avLst/>
          </a:prstGeom>
          <a:noFill/>
        </p:spPr>
        <p:txBody>
          <a:bodyPr wrap="square" rtlCol="0">
            <a:spAutoFit/>
          </a:bodyPr>
          <a:lstStyle/>
          <a:p>
            <a:pPr marL="285750" indent="-285750" defTabSz="914400" fontAlgn="base">
              <a:spcBef>
                <a:spcPct val="0"/>
              </a:spcBef>
              <a:spcAft>
                <a:spcPts val="800"/>
              </a:spcAft>
              <a:buFont typeface="Arial" panose="020B0604020202020204" pitchFamily="34" charset="0"/>
              <a:buChar char="•"/>
            </a:pPr>
            <a:r>
              <a:rPr lang="en-US" sz="1200" dirty="0">
                <a:solidFill>
                  <a:srgbClr val="000000"/>
                </a:solidFill>
              </a:rPr>
              <a:t>LAUNCHXL-CC2640R2F receives the signals remotely and displays on </a:t>
            </a:r>
            <a:r>
              <a:rPr lang="en-US" sz="1200" dirty="0" err="1">
                <a:solidFill>
                  <a:srgbClr val="000000"/>
                </a:solidFill>
              </a:rPr>
              <a:t>LabView</a:t>
            </a:r>
            <a:r>
              <a:rPr lang="en-US" sz="1200" dirty="0">
                <a:solidFill>
                  <a:srgbClr val="000000"/>
                </a:solidFill>
              </a:rPr>
              <a:t> GUI</a:t>
            </a:r>
          </a:p>
          <a:p>
            <a:pPr marL="285750" indent="-285750" defTabSz="914400" fontAlgn="base">
              <a:spcBef>
                <a:spcPct val="0"/>
              </a:spcBef>
              <a:spcAft>
                <a:spcPts val="800"/>
              </a:spcAft>
              <a:buFont typeface="Arial" panose="020B0604020202020204" pitchFamily="34" charset="0"/>
              <a:buChar char="•"/>
            </a:pPr>
            <a:r>
              <a:rPr lang="en-US" sz="1200" dirty="0">
                <a:solidFill>
                  <a:srgbClr val="000000"/>
                </a:solidFill>
              </a:rPr>
              <a:t>The design uses BLE 5.0 with an advertising time = 100ms</a:t>
            </a:r>
          </a:p>
        </p:txBody>
      </p:sp>
      <p:cxnSp>
        <p:nvCxnSpPr>
          <p:cNvPr id="5" name="Straight Arrow Connector 4"/>
          <p:cNvCxnSpPr/>
          <p:nvPr/>
        </p:nvCxnSpPr>
        <p:spPr>
          <a:xfrm flipV="1">
            <a:off x="2030968" y="2765526"/>
            <a:ext cx="1235798" cy="852302"/>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H="1">
            <a:off x="3388441" y="2493922"/>
            <a:ext cx="548282" cy="149382"/>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85E13199-831E-4D39-87D8-D7DC7D19BCD3}"/>
              </a:ext>
            </a:extLst>
          </p:cNvPr>
          <p:cNvCxnSpPr>
            <a:cxnSpLocks/>
          </p:cNvCxnSpPr>
          <p:nvPr/>
        </p:nvCxnSpPr>
        <p:spPr>
          <a:xfrm>
            <a:off x="0" y="719048"/>
            <a:ext cx="91440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AF0C5B47-E590-4382-99BE-0698A1557802}"/>
              </a:ext>
            </a:extLst>
          </p:cNvPr>
          <p:cNvCxnSpPr>
            <a:cxnSpLocks/>
          </p:cNvCxnSpPr>
          <p:nvPr/>
        </p:nvCxnSpPr>
        <p:spPr>
          <a:xfrm>
            <a:off x="0" y="4526392"/>
            <a:ext cx="91440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1E94EFB6-B2FD-4EB1-8A3F-0878AF3757E3}"/>
              </a:ext>
            </a:extLst>
          </p:cNvPr>
          <p:cNvCxnSpPr>
            <a:cxnSpLocks/>
          </p:cNvCxnSpPr>
          <p:nvPr/>
        </p:nvCxnSpPr>
        <p:spPr>
          <a:xfrm>
            <a:off x="5446629" y="2535475"/>
            <a:ext cx="369419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39253C2F-312E-4EB8-8A16-B1FC5BD0C679}"/>
              </a:ext>
            </a:extLst>
          </p:cNvPr>
          <p:cNvCxnSpPr>
            <a:cxnSpLocks/>
          </p:cNvCxnSpPr>
          <p:nvPr/>
        </p:nvCxnSpPr>
        <p:spPr>
          <a:xfrm>
            <a:off x="5446643" y="724824"/>
            <a:ext cx="0" cy="3801568"/>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17302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B3A9808-B10C-4A70-A4D0-89014D541D53}"/>
              </a:ext>
            </a:extLst>
          </p:cNvPr>
          <p:cNvSpPr/>
          <p:nvPr/>
        </p:nvSpPr>
        <p:spPr>
          <a:xfrm>
            <a:off x="1" y="690895"/>
            <a:ext cx="9144000" cy="3919312"/>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cxnSp>
        <p:nvCxnSpPr>
          <p:cNvPr id="11" name="Straight Connector 10">
            <a:extLst>
              <a:ext uri="{FF2B5EF4-FFF2-40B4-BE49-F238E27FC236}">
                <a16:creationId xmlns:a16="http://schemas.microsoft.com/office/drawing/2014/main" id="{F71C9D3D-A271-4913-9495-30741480F52B}"/>
              </a:ext>
            </a:extLst>
          </p:cNvPr>
          <p:cNvCxnSpPr>
            <a:cxnSpLocks/>
          </p:cNvCxnSpPr>
          <p:nvPr/>
        </p:nvCxnSpPr>
        <p:spPr>
          <a:xfrm>
            <a:off x="-3175" y="4600280"/>
            <a:ext cx="91440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FA5A675-0FEB-4CB0-BD84-9343C15D8397}"/>
              </a:ext>
            </a:extLst>
          </p:cNvPr>
          <p:cNvCxnSpPr>
            <a:cxnSpLocks/>
          </p:cNvCxnSpPr>
          <p:nvPr/>
        </p:nvCxnSpPr>
        <p:spPr>
          <a:xfrm>
            <a:off x="0" y="682558"/>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0"/>
          </p:nvPr>
        </p:nvSpPr>
        <p:spPr>
          <a:xfrm>
            <a:off x="6642100" y="4567289"/>
            <a:ext cx="2133600" cy="154782"/>
          </a:xfrm>
        </p:spPr>
        <p:txBody>
          <a:bodyPr/>
          <a:lstStyle/>
          <a:p>
            <a:pPr>
              <a:defRPr/>
            </a:pPr>
            <a:fld id="{2B97888F-6AF7-4263-B69D-592D8C33BAC7}" type="slidenum">
              <a:rPr lang="en-US" smtClean="0">
                <a:solidFill>
                  <a:srgbClr val="000000"/>
                </a:solidFill>
              </a:rPr>
              <a:pPr>
                <a:defRPr/>
              </a:pPr>
              <a:t>22</a:t>
            </a:fld>
            <a:endParaRPr lang="en-US" dirty="0">
              <a:solidFill>
                <a:srgbClr val="000000"/>
              </a:solidFill>
            </a:endParaRPr>
          </a:p>
        </p:txBody>
      </p:sp>
      <p:sp>
        <p:nvSpPr>
          <p:cNvPr id="12" name="TextBox 11"/>
          <p:cNvSpPr txBox="1"/>
          <p:nvPr/>
        </p:nvSpPr>
        <p:spPr>
          <a:xfrm>
            <a:off x="304800" y="792677"/>
            <a:ext cx="8534400" cy="553998"/>
          </a:xfrm>
          <a:prstGeom prst="rect">
            <a:avLst/>
          </a:prstGeom>
          <a:solidFill>
            <a:schemeClr val="bg1"/>
          </a:solidFill>
          <a:ln>
            <a:noFill/>
          </a:ln>
        </p:spPr>
        <p:txBody>
          <a:bodyPr wrap="square" rtlCol="0">
            <a:spAutoFit/>
          </a:bodyPr>
          <a:lstStyle/>
          <a:p>
            <a:pPr algn="ctr" defTabSz="914400" fontAlgn="base">
              <a:spcBef>
                <a:spcPct val="0"/>
              </a:spcBef>
              <a:spcAft>
                <a:spcPct val="0"/>
              </a:spcAft>
            </a:pPr>
            <a:r>
              <a:rPr lang="en-US" sz="1600" b="1" dirty="0">
                <a:solidFill>
                  <a:srgbClr val="DE0000"/>
                </a:solidFill>
              </a:rPr>
              <a:t>Design challenge #1</a:t>
            </a:r>
          </a:p>
          <a:p>
            <a:pPr algn="ctr" defTabSz="914400" fontAlgn="base">
              <a:spcBef>
                <a:spcPct val="0"/>
              </a:spcBef>
              <a:spcAft>
                <a:spcPct val="0"/>
              </a:spcAft>
            </a:pPr>
            <a:r>
              <a:rPr lang="en-US" sz="1400" b="1" dirty="0">
                <a:solidFill>
                  <a:srgbClr val="000000"/>
                </a:solidFill>
              </a:rPr>
              <a:t>Integration of multiple modalities at optimum SNR levels and small form factor</a:t>
            </a:r>
          </a:p>
        </p:txBody>
      </p:sp>
      <p:graphicFrame>
        <p:nvGraphicFramePr>
          <p:cNvPr id="7" name="Table 6"/>
          <p:cNvGraphicFramePr>
            <a:graphicFrameLocks noGrp="1"/>
          </p:cNvGraphicFramePr>
          <p:nvPr>
            <p:extLst>
              <p:ext uri="{D42A27DB-BD31-4B8C-83A1-F6EECF244321}">
                <p14:modId xmlns:p14="http://schemas.microsoft.com/office/powerpoint/2010/main" val="4244360423"/>
              </p:ext>
            </p:extLst>
          </p:nvPr>
        </p:nvGraphicFramePr>
        <p:xfrm>
          <a:off x="209550" y="1482205"/>
          <a:ext cx="8781475" cy="2995159"/>
        </p:xfrm>
        <a:graphic>
          <a:graphicData uri="http://schemas.openxmlformats.org/drawingml/2006/table">
            <a:tbl>
              <a:tblPr bandRow="1">
                <a:tableStyleId>{5C22544A-7EE6-4342-B048-85BDC9FD1C3A}</a:tableStyleId>
              </a:tblPr>
              <a:tblGrid>
                <a:gridCol w="4600989">
                  <a:extLst>
                    <a:ext uri="{9D8B030D-6E8A-4147-A177-3AD203B41FA5}">
                      <a16:colId xmlns:a16="http://schemas.microsoft.com/office/drawing/2014/main" val="20000"/>
                    </a:ext>
                  </a:extLst>
                </a:gridCol>
                <a:gridCol w="4180486">
                  <a:extLst>
                    <a:ext uri="{9D8B030D-6E8A-4147-A177-3AD203B41FA5}">
                      <a16:colId xmlns:a16="http://schemas.microsoft.com/office/drawing/2014/main" val="20001"/>
                    </a:ext>
                  </a:extLst>
                </a:gridCol>
              </a:tblGrid>
              <a:tr h="2995159">
                <a:tc>
                  <a:txBody>
                    <a:bodyPr/>
                    <a:lstStyle/>
                    <a:p>
                      <a:pPr marL="228600" marR="0" indent="-228600" algn="l" defTabSz="761790" rtl="0" eaLnBrk="1" fontAlgn="auto" latinLnBrk="0" hangingPunct="1">
                        <a:lnSpc>
                          <a:spcPct val="90000"/>
                        </a:lnSpc>
                        <a:spcBef>
                          <a:spcPts val="0"/>
                        </a:spcBef>
                        <a:spcAft>
                          <a:spcPts val="400"/>
                        </a:spcAft>
                        <a:buClrTx/>
                        <a:buSzTx/>
                        <a:buFont typeface="Arial" panose="020B0604020202020204" pitchFamily="34" charset="0"/>
                        <a:buChar char="•"/>
                        <a:tabLst/>
                        <a:defRPr/>
                      </a:pPr>
                      <a:r>
                        <a:rPr lang="en-US" sz="1400" dirty="0">
                          <a:solidFill>
                            <a:srgbClr val="000000"/>
                          </a:solidFill>
                        </a:rPr>
                        <a:t>Capturing synchronized ECG and PPG to enable PTT and BP calculations (non-invasive and without cuff)</a:t>
                      </a:r>
                    </a:p>
                    <a:p>
                      <a:pPr marL="228600" marR="0" indent="-228600" algn="l" defTabSz="761790" rtl="0" eaLnBrk="1" fontAlgn="auto" latinLnBrk="0" hangingPunct="1">
                        <a:lnSpc>
                          <a:spcPct val="90000"/>
                        </a:lnSpc>
                        <a:spcBef>
                          <a:spcPts val="0"/>
                        </a:spcBef>
                        <a:spcAft>
                          <a:spcPts val="400"/>
                        </a:spcAft>
                        <a:buClrTx/>
                        <a:buSzTx/>
                        <a:buFont typeface="Arial" panose="020B0604020202020204" pitchFamily="34" charset="0"/>
                        <a:buChar char="•"/>
                        <a:tabLst/>
                        <a:defRPr/>
                      </a:pPr>
                      <a:r>
                        <a:rPr lang="en-US" sz="1400" dirty="0">
                          <a:solidFill>
                            <a:srgbClr val="000000"/>
                          </a:solidFill>
                        </a:rPr>
                        <a:t>Pulse transit time (PTT)</a:t>
                      </a:r>
                      <a:r>
                        <a:rPr lang="en-US" sz="1400" baseline="0" dirty="0">
                          <a:solidFill>
                            <a:srgbClr val="000000"/>
                          </a:solidFill>
                        </a:rPr>
                        <a:t>: T</a:t>
                      </a:r>
                      <a:r>
                        <a:rPr lang="en-US" sz="1400" dirty="0">
                          <a:solidFill>
                            <a:srgbClr val="000000"/>
                          </a:solidFill>
                        </a:rPr>
                        <a:t>ime difference between the R-peak in the ECG waveform and the arrival of the blood pressure wave</a:t>
                      </a:r>
                    </a:p>
                    <a:p>
                      <a:pPr marL="228600" marR="0" indent="-228600" algn="l" defTabSz="761790" rtl="0" eaLnBrk="1" fontAlgn="auto" latinLnBrk="0" hangingPunct="1">
                        <a:lnSpc>
                          <a:spcPct val="90000"/>
                        </a:lnSpc>
                        <a:spcBef>
                          <a:spcPts val="0"/>
                        </a:spcBef>
                        <a:spcAft>
                          <a:spcPts val="400"/>
                        </a:spcAft>
                        <a:buClrTx/>
                        <a:buSzTx/>
                        <a:buFont typeface="Arial" panose="020B0604020202020204" pitchFamily="34" charset="0"/>
                        <a:buChar char="•"/>
                        <a:tabLst/>
                        <a:defRPr/>
                      </a:pPr>
                      <a:r>
                        <a:rPr lang="en-US" sz="1400" dirty="0">
                          <a:solidFill>
                            <a:srgbClr val="000000"/>
                          </a:solidFill>
                        </a:rPr>
                        <a:t>Simultaneous measurement of ECG and PPG together</a:t>
                      </a:r>
                    </a:p>
                    <a:p>
                      <a:pPr marL="228600" marR="0" indent="-228600" algn="l" defTabSz="761790" rtl="0" eaLnBrk="1" fontAlgn="auto" latinLnBrk="0" hangingPunct="1">
                        <a:lnSpc>
                          <a:spcPct val="90000"/>
                        </a:lnSpc>
                        <a:spcBef>
                          <a:spcPts val="0"/>
                        </a:spcBef>
                        <a:spcAft>
                          <a:spcPts val="400"/>
                        </a:spcAft>
                        <a:buClrTx/>
                        <a:buSzTx/>
                        <a:buFont typeface="Arial" panose="020B0604020202020204" pitchFamily="34" charset="0"/>
                        <a:buChar char="•"/>
                        <a:tabLst/>
                        <a:defRPr/>
                      </a:pPr>
                      <a:r>
                        <a:rPr lang="en-US" sz="1400" dirty="0">
                          <a:solidFill>
                            <a:srgbClr val="000000"/>
                          </a:solidFill>
                        </a:rPr>
                        <a:t>Along with other variables, such as the patient’s size, weight, age, etc., algorithms show the correlation between PTT and systolic blood pressure</a:t>
                      </a:r>
                    </a:p>
                    <a:p>
                      <a:pPr marL="228600" marR="0" indent="-228600" algn="l" defTabSz="761790" rtl="0" eaLnBrk="1" fontAlgn="auto" latinLnBrk="0" hangingPunct="1">
                        <a:lnSpc>
                          <a:spcPct val="90000"/>
                        </a:lnSpc>
                        <a:spcBef>
                          <a:spcPts val="0"/>
                        </a:spcBef>
                        <a:spcAft>
                          <a:spcPts val="400"/>
                        </a:spcAft>
                        <a:buClrTx/>
                        <a:buSzTx/>
                        <a:buFont typeface="Arial" panose="020B0604020202020204" pitchFamily="34" charset="0"/>
                        <a:buChar char="•"/>
                        <a:tabLst/>
                        <a:defRPr/>
                      </a:pPr>
                      <a:r>
                        <a:rPr lang="en-US" sz="1400" dirty="0">
                          <a:solidFill>
                            <a:srgbClr val="000000"/>
                          </a:solidFill>
                        </a:rPr>
                        <a:t>Challenging</a:t>
                      </a:r>
                      <a:r>
                        <a:rPr lang="en-US" sz="1400" baseline="0" dirty="0">
                          <a:solidFill>
                            <a:srgbClr val="000000"/>
                          </a:solidFill>
                        </a:rPr>
                        <a:t> to synchronize both measurements – timing is the key! (powering up, clock timing, phase, drift with temperature)</a:t>
                      </a:r>
                      <a:endParaRPr lang="en-US" sz="1400" dirty="0">
                        <a:solidFill>
                          <a:srgbClr val="00000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nSpc>
                          <a:spcPct val="90000"/>
                        </a:lnSpc>
                        <a:spcAft>
                          <a:spcPts val="200"/>
                        </a:spcAft>
                      </a:pPr>
                      <a:endParaRPr lang="en-US" sz="15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pic>
        <p:nvPicPr>
          <p:cNvPr id="1843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26107" y="1490326"/>
            <a:ext cx="3005927" cy="2140073"/>
          </a:xfrm>
          <a:prstGeom prst="rect">
            <a:avLst/>
          </a:prstGeom>
          <a:ln w="9525">
            <a:solidFill>
              <a:schemeClr val="tx1"/>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1843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35175" y="3400791"/>
            <a:ext cx="2047304" cy="1095960"/>
          </a:xfrm>
          <a:prstGeom prst="rect">
            <a:avLst/>
          </a:prstGeom>
          <a:ln w="9525">
            <a:solidFill>
              <a:schemeClr val="tx1"/>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9" name="Title 1"/>
          <p:cNvSpPr>
            <a:spLocks noGrp="1"/>
          </p:cNvSpPr>
          <p:nvPr>
            <p:ph type="title"/>
          </p:nvPr>
        </p:nvSpPr>
        <p:spPr>
          <a:xfrm>
            <a:off x="207754" y="199527"/>
            <a:ext cx="8458200" cy="457200"/>
          </a:xfrm>
        </p:spPr>
        <p:txBody>
          <a:bodyPr/>
          <a:lstStyle/>
          <a:p>
            <a:r>
              <a:rPr lang="en-US" dirty="0"/>
              <a:t>Design challenges TIDA-01580 solves</a:t>
            </a:r>
            <a:endParaRPr lang="en-US" sz="2000" dirty="0"/>
          </a:p>
        </p:txBody>
      </p:sp>
      <p:sp>
        <p:nvSpPr>
          <p:cNvPr id="8" name="Slide Number Placeholder 3"/>
          <p:cNvSpPr txBox="1">
            <a:spLocks/>
          </p:cNvSpPr>
          <p:nvPr/>
        </p:nvSpPr>
        <p:spPr bwMode="auto">
          <a:xfrm>
            <a:off x="6642100" y="4558954"/>
            <a:ext cx="2133600" cy="154782"/>
          </a:xfrm>
          <a:prstGeom prst="rect">
            <a:avLst/>
          </a:prstGeom>
          <a:noFill/>
          <a:ln w="9525">
            <a:noFill/>
            <a:miter lim="800000"/>
            <a:headEnd/>
            <a:tailEnd/>
          </a:ln>
          <a:effectLst/>
        </p:spPr>
        <p:txBody>
          <a:bodyPr vert="horz" wrap="square" lIns="76179" tIns="38088" rIns="76179" bIns="38088" numCol="1" anchor="t" anchorCtr="0" compatLnSpc="1">
            <a:prstTxWarp prst="textNoShape">
              <a:avLst/>
            </a:prstTxWarp>
          </a:bodyPr>
          <a:lstStyle>
            <a:defPPr>
              <a:defRPr lang="en-US"/>
            </a:defPPr>
            <a:lvl1pPr algn="r" rtl="0" fontAlgn="base">
              <a:spcBef>
                <a:spcPct val="0"/>
              </a:spcBef>
              <a:spcAft>
                <a:spcPct val="0"/>
              </a:spcAft>
              <a:defRPr sz="700" kern="1200">
                <a:solidFill>
                  <a:schemeClr val="tx1"/>
                </a:solidFill>
                <a:latin typeface="Arial" charset="0"/>
                <a:ea typeface="+mn-ea"/>
                <a:cs typeface="+mn-cs"/>
              </a:defRPr>
            </a:lvl1pPr>
            <a:lvl2pPr marL="380895" algn="l" rtl="0" fontAlgn="base">
              <a:spcBef>
                <a:spcPct val="0"/>
              </a:spcBef>
              <a:spcAft>
                <a:spcPct val="0"/>
              </a:spcAft>
              <a:defRPr kern="1200">
                <a:solidFill>
                  <a:schemeClr val="tx1"/>
                </a:solidFill>
                <a:latin typeface="Arial" charset="0"/>
                <a:ea typeface="+mn-ea"/>
                <a:cs typeface="+mn-cs"/>
              </a:defRPr>
            </a:lvl2pPr>
            <a:lvl3pPr marL="761790" algn="l" rtl="0" fontAlgn="base">
              <a:spcBef>
                <a:spcPct val="0"/>
              </a:spcBef>
              <a:spcAft>
                <a:spcPct val="0"/>
              </a:spcAft>
              <a:defRPr kern="1200">
                <a:solidFill>
                  <a:schemeClr val="tx1"/>
                </a:solidFill>
                <a:latin typeface="Arial" charset="0"/>
                <a:ea typeface="+mn-ea"/>
                <a:cs typeface="+mn-cs"/>
              </a:defRPr>
            </a:lvl3pPr>
            <a:lvl4pPr marL="1142683" algn="l" rtl="0" fontAlgn="base">
              <a:spcBef>
                <a:spcPct val="0"/>
              </a:spcBef>
              <a:spcAft>
                <a:spcPct val="0"/>
              </a:spcAft>
              <a:defRPr kern="1200">
                <a:solidFill>
                  <a:schemeClr val="tx1"/>
                </a:solidFill>
                <a:latin typeface="Arial" charset="0"/>
                <a:ea typeface="+mn-ea"/>
                <a:cs typeface="+mn-cs"/>
              </a:defRPr>
            </a:lvl4pPr>
            <a:lvl5pPr marL="1523573" algn="l" rtl="0" fontAlgn="base">
              <a:spcBef>
                <a:spcPct val="0"/>
              </a:spcBef>
              <a:spcAft>
                <a:spcPct val="0"/>
              </a:spcAft>
              <a:defRPr kern="1200">
                <a:solidFill>
                  <a:schemeClr val="tx1"/>
                </a:solidFill>
                <a:latin typeface="Arial" charset="0"/>
                <a:ea typeface="+mn-ea"/>
                <a:cs typeface="+mn-cs"/>
              </a:defRPr>
            </a:lvl5pPr>
            <a:lvl6pPr marL="1904467" algn="l" defTabSz="761790" rtl="0" eaLnBrk="1" latinLnBrk="0" hangingPunct="1">
              <a:defRPr kern="1200">
                <a:solidFill>
                  <a:schemeClr val="tx1"/>
                </a:solidFill>
                <a:latin typeface="Arial" charset="0"/>
                <a:ea typeface="+mn-ea"/>
                <a:cs typeface="+mn-cs"/>
              </a:defRPr>
            </a:lvl6pPr>
            <a:lvl7pPr marL="2285362" algn="l" defTabSz="761790" rtl="0" eaLnBrk="1" latinLnBrk="0" hangingPunct="1">
              <a:defRPr kern="1200">
                <a:solidFill>
                  <a:schemeClr val="tx1"/>
                </a:solidFill>
                <a:latin typeface="Arial" charset="0"/>
                <a:ea typeface="+mn-ea"/>
                <a:cs typeface="+mn-cs"/>
              </a:defRPr>
            </a:lvl7pPr>
            <a:lvl8pPr marL="2666253" algn="l" defTabSz="761790" rtl="0" eaLnBrk="1" latinLnBrk="0" hangingPunct="1">
              <a:defRPr kern="1200">
                <a:solidFill>
                  <a:schemeClr val="tx1"/>
                </a:solidFill>
                <a:latin typeface="Arial" charset="0"/>
                <a:ea typeface="+mn-ea"/>
                <a:cs typeface="+mn-cs"/>
              </a:defRPr>
            </a:lvl8pPr>
            <a:lvl9pPr marL="3047146" algn="l" defTabSz="761790" rtl="0" eaLnBrk="1" latinLnBrk="0" hangingPunct="1">
              <a:defRPr kern="1200">
                <a:solidFill>
                  <a:schemeClr val="tx1"/>
                </a:solidFill>
                <a:latin typeface="Arial" charset="0"/>
                <a:ea typeface="+mn-ea"/>
                <a:cs typeface="+mn-cs"/>
              </a:defRPr>
            </a:lvl9pPr>
          </a:lstStyle>
          <a:p>
            <a:pPr defTabSz="914400"/>
            <a:fld id="{66C859B9-A6F5-4CA5-B884-5AD1BEA27C22}" type="slidenum">
              <a:rPr lang="en-US" smtClean="0">
                <a:solidFill>
                  <a:srgbClr val="000000"/>
                </a:solidFill>
              </a:rPr>
              <a:pPr defTabSz="914400"/>
              <a:t>22</a:t>
            </a:fld>
            <a:endParaRPr lang="en-US" dirty="0">
              <a:solidFill>
                <a:srgbClr val="000000"/>
              </a:solidFill>
            </a:endParaRPr>
          </a:p>
        </p:txBody>
      </p:sp>
    </p:spTree>
    <p:extLst>
      <p:ext uri="{BB962C8B-B14F-4D97-AF65-F5344CB8AC3E}">
        <p14:creationId xmlns:p14="http://schemas.microsoft.com/office/powerpoint/2010/main" val="12271439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9D27441-3E82-4EF4-BA47-A3007AF107CB}"/>
              </a:ext>
            </a:extLst>
          </p:cNvPr>
          <p:cNvSpPr/>
          <p:nvPr/>
        </p:nvSpPr>
        <p:spPr>
          <a:xfrm>
            <a:off x="1" y="690895"/>
            <a:ext cx="9144000" cy="3919312"/>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cxnSp>
        <p:nvCxnSpPr>
          <p:cNvPr id="11" name="Straight Connector 10">
            <a:extLst>
              <a:ext uri="{FF2B5EF4-FFF2-40B4-BE49-F238E27FC236}">
                <a16:creationId xmlns:a16="http://schemas.microsoft.com/office/drawing/2014/main" id="{896BCD0D-9BBC-4524-AD4F-7C2F90245421}"/>
              </a:ext>
            </a:extLst>
          </p:cNvPr>
          <p:cNvCxnSpPr>
            <a:cxnSpLocks/>
          </p:cNvCxnSpPr>
          <p:nvPr/>
        </p:nvCxnSpPr>
        <p:spPr>
          <a:xfrm>
            <a:off x="0" y="682558"/>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23</a:t>
            </a:fld>
            <a:endParaRPr lang="en-US" dirty="0">
              <a:solidFill>
                <a:srgbClr val="000000"/>
              </a:solidFill>
            </a:endParaRPr>
          </a:p>
        </p:txBody>
      </p:sp>
      <p:sp>
        <p:nvSpPr>
          <p:cNvPr id="12" name="TextBox 11"/>
          <p:cNvSpPr txBox="1"/>
          <p:nvPr/>
        </p:nvSpPr>
        <p:spPr>
          <a:xfrm>
            <a:off x="304799" y="789958"/>
            <a:ext cx="8534401" cy="553998"/>
          </a:xfrm>
          <a:prstGeom prst="rect">
            <a:avLst/>
          </a:prstGeom>
          <a:solidFill>
            <a:schemeClr val="bg1"/>
          </a:solidFill>
          <a:ln>
            <a:noFill/>
          </a:ln>
        </p:spPr>
        <p:txBody>
          <a:bodyPr wrap="square" rtlCol="0">
            <a:spAutoFit/>
          </a:bodyPr>
          <a:lstStyle/>
          <a:p>
            <a:pPr algn="ctr" defTabSz="914400" fontAlgn="base">
              <a:spcBef>
                <a:spcPct val="0"/>
              </a:spcBef>
              <a:spcAft>
                <a:spcPct val="0"/>
              </a:spcAft>
            </a:pPr>
            <a:r>
              <a:rPr lang="en-US" sz="1600" b="1" dirty="0">
                <a:solidFill>
                  <a:srgbClr val="DE0000"/>
                </a:solidFill>
              </a:rPr>
              <a:t>Design challenge # 2 </a:t>
            </a:r>
          </a:p>
          <a:p>
            <a:pPr algn="ctr" defTabSz="914400" fontAlgn="base">
              <a:spcBef>
                <a:spcPct val="0"/>
              </a:spcBef>
              <a:spcAft>
                <a:spcPct val="0"/>
              </a:spcAft>
            </a:pPr>
            <a:r>
              <a:rPr lang="en-US" sz="1400" b="1" dirty="0">
                <a:solidFill>
                  <a:srgbClr val="000000"/>
                </a:solidFill>
              </a:rPr>
              <a:t>BLE connectivity that does not interfere with measurement accuracy</a:t>
            </a:r>
            <a:endParaRPr lang="en-US" sz="1200" b="1" dirty="0">
              <a:solidFill>
                <a:srgbClr val="000000"/>
              </a:solidFill>
            </a:endParaRPr>
          </a:p>
        </p:txBody>
      </p:sp>
      <p:graphicFrame>
        <p:nvGraphicFramePr>
          <p:cNvPr id="7" name="Table 6"/>
          <p:cNvGraphicFramePr>
            <a:graphicFrameLocks noGrp="1"/>
          </p:cNvGraphicFramePr>
          <p:nvPr>
            <p:extLst>
              <p:ext uri="{D42A27DB-BD31-4B8C-83A1-F6EECF244321}">
                <p14:modId xmlns:p14="http://schemas.microsoft.com/office/powerpoint/2010/main" val="2621030211"/>
              </p:ext>
            </p:extLst>
          </p:nvPr>
        </p:nvGraphicFramePr>
        <p:xfrm>
          <a:off x="202107" y="1498615"/>
          <a:ext cx="8699501" cy="2923953"/>
        </p:xfrm>
        <a:graphic>
          <a:graphicData uri="http://schemas.openxmlformats.org/drawingml/2006/table">
            <a:tbl>
              <a:tblPr bandRow="1">
                <a:tableStyleId>{5C22544A-7EE6-4342-B048-85BDC9FD1C3A}</a:tableStyleId>
              </a:tblPr>
              <a:tblGrid>
                <a:gridCol w="3124201">
                  <a:extLst>
                    <a:ext uri="{9D8B030D-6E8A-4147-A177-3AD203B41FA5}">
                      <a16:colId xmlns:a16="http://schemas.microsoft.com/office/drawing/2014/main" val="20000"/>
                    </a:ext>
                  </a:extLst>
                </a:gridCol>
                <a:gridCol w="5575300">
                  <a:extLst>
                    <a:ext uri="{9D8B030D-6E8A-4147-A177-3AD203B41FA5}">
                      <a16:colId xmlns:a16="http://schemas.microsoft.com/office/drawing/2014/main" val="20001"/>
                    </a:ext>
                  </a:extLst>
                </a:gridCol>
              </a:tblGrid>
              <a:tr h="2923953">
                <a:tc>
                  <a:txBody>
                    <a:bodyPr/>
                    <a:lstStyle/>
                    <a:p>
                      <a:pPr marL="174625" indent="-174625">
                        <a:buFont typeface="Arial" panose="020B0604020202020204" pitchFamily="34" charset="0"/>
                        <a:buChar char="•"/>
                      </a:pPr>
                      <a:r>
                        <a:rPr lang="en-US" sz="1300" dirty="0"/>
                        <a:t>Signal amplitude: 0.2mV to 2mV (p-p)</a:t>
                      </a:r>
                    </a:p>
                    <a:p>
                      <a:pPr marL="174625" indent="-174625">
                        <a:buFont typeface="Arial" panose="020B0604020202020204" pitchFamily="34" charset="0"/>
                        <a:buChar char="•"/>
                      </a:pPr>
                      <a:r>
                        <a:rPr lang="en-US" sz="1300" dirty="0"/>
                        <a:t>BW: as broad as 0.05 Hz to 300 Hz (pace detection increases the bandwidth further)</a:t>
                      </a:r>
                    </a:p>
                    <a:p>
                      <a:pPr marL="174625" indent="-174625">
                        <a:buFont typeface="Arial" panose="020B0604020202020204" pitchFamily="34" charset="0"/>
                        <a:buChar char="•"/>
                      </a:pPr>
                      <a:r>
                        <a:rPr lang="en-US" sz="1300" dirty="0"/>
                        <a:t>Reject environmental electrical signals, such as ac mains, security systems and RFI to amplify and display the ECG signal</a:t>
                      </a:r>
                    </a:p>
                    <a:p>
                      <a:pPr marL="174625" indent="-174625">
                        <a:buFont typeface="Arial" panose="020B0604020202020204" pitchFamily="34" charset="0"/>
                        <a:buChar char="•"/>
                      </a:pPr>
                      <a:r>
                        <a:rPr lang="en-US" sz="1300" dirty="0"/>
                        <a:t>Good CMRR of the signal chain and right-leg drive (RLD) for CM rejection</a:t>
                      </a:r>
                    </a:p>
                    <a:p>
                      <a:pPr marL="174625" indent="-174625">
                        <a:buFont typeface="Arial" panose="020B0604020202020204" pitchFamily="34" charset="0"/>
                        <a:buChar char="•"/>
                      </a:pPr>
                      <a:r>
                        <a:rPr lang="en-US" sz="1300" dirty="0"/>
                        <a:t>Differential- and common-mode filtering, environmental shielding </a:t>
                      </a:r>
                      <a:br>
                        <a:rPr lang="en-US" sz="1300" dirty="0"/>
                      </a:br>
                      <a:r>
                        <a:rPr lang="en-US" sz="1300" dirty="0"/>
                        <a:t>and algorithms</a:t>
                      </a:r>
                      <a:endParaRPr lang="en-US" sz="1500" dirty="0">
                        <a:solidFill>
                          <a:srgbClr val="00000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2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pic>
        <p:nvPicPr>
          <p:cNvPr id="8" name="Picture 3" descr="slide8"/>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3401574" y="1449689"/>
            <a:ext cx="3478686" cy="1834161"/>
          </a:xfrm>
          <a:prstGeom prst="rect">
            <a:avLst/>
          </a:prstGeom>
          <a:ln w="9525">
            <a:solidFill>
              <a:schemeClr val="tx1"/>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512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01574" y="3365897"/>
            <a:ext cx="3478686" cy="1111909"/>
          </a:xfrm>
          <a:prstGeom prst="rect">
            <a:avLst/>
          </a:prstGeom>
          <a:ln w="9525">
            <a:solidFill>
              <a:schemeClr val="tx1"/>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5123"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75108" y="1748051"/>
            <a:ext cx="1764092" cy="2425079"/>
          </a:xfrm>
          <a:prstGeom prst="rect">
            <a:avLst/>
          </a:prstGeom>
          <a:ln w="9525">
            <a:solidFill>
              <a:schemeClr val="tx1"/>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10" name="Title 1"/>
          <p:cNvSpPr>
            <a:spLocks noGrp="1"/>
          </p:cNvSpPr>
          <p:nvPr>
            <p:ph type="title"/>
          </p:nvPr>
        </p:nvSpPr>
        <p:spPr>
          <a:xfrm>
            <a:off x="207754" y="199527"/>
            <a:ext cx="8458200" cy="457200"/>
          </a:xfrm>
        </p:spPr>
        <p:txBody>
          <a:bodyPr/>
          <a:lstStyle/>
          <a:p>
            <a:r>
              <a:rPr lang="en-US" dirty="0"/>
              <a:t>Design challenges TIDA-01580 solves</a:t>
            </a:r>
            <a:endParaRPr lang="en-US" sz="2000" dirty="0"/>
          </a:p>
        </p:txBody>
      </p:sp>
    </p:spTree>
    <p:extLst>
      <p:ext uri="{BB962C8B-B14F-4D97-AF65-F5344CB8AC3E}">
        <p14:creationId xmlns:p14="http://schemas.microsoft.com/office/powerpoint/2010/main" val="23600639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E461A15-4931-4E63-81B3-E48668324237}"/>
              </a:ext>
            </a:extLst>
          </p:cNvPr>
          <p:cNvSpPr/>
          <p:nvPr/>
        </p:nvSpPr>
        <p:spPr>
          <a:xfrm>
            <a:off x="1" y="690895"/>
            <a:ext cx="9144000" cy="3919312"/>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sp>
        <p:nvSpPr>
          <p:cNvPr id="5" name="Rectangle 4">
            <a:extLst>
              <a:ext uri="{FF2B5EF4-FFF2-40B4-BE49-F238E27FC236}">
                <a16:creationId xmlns:a16="http://schemas.microsoft.com/office/drawing/2014/main" id="{CB1F95C2-45F1-4CF2-849E-4FA5112F17BE}"/>
              </a:ext>
            </a:extLst>
          </p:cNvPr>
          <p:cNvSpPr/>
          <p:nvPr/>
        </p:nvSpPr>
        <p:spPr>
          <a:xfrm>
            <a:off x="5001370" y="1548674"/>
            <a:ext cx="3132814" cy="1374486"/>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sp>
        <p:nvSpPr>
          <p:cNvPr id="12" name="TextBox 11"/>
          <p:cNvSpPr txBox="1"/>
          <p:nvPr/>
        </p:nvSpPr>
        <p:spPr>
          <a:xfrm>
            <a:off x="304800" y="781050"/>
            <a:ext cx="8534400" cy="576392"/>
          </a:xfrm>
          <a:prstGeom prst="rect">
            <a:avLst/>
          </a:prstGeom>
          <a:solidFill>
            <a:schemeClr val="bg1"/>
          </a:solidFill>
          <a:ln>
            <a:noFill/>
          </a:ln>
        </p:spPr>
        <p:txBody>
          <a:bodyPr wrap="square" rtlCol="0">
            <a:noAutofit/>
          </a:bodyPr>
          <a:lstStyle/>
          <a:p>
            <a:pPr algn="ctr" defTabSz="914400" fontAlgn="base">
              <a:spcBef>
                <a:spcPct val="0"/>
              </a:spcBef>
              <a:spcAft>
                <a:spcPct val="0"/>
              </a:spcAft>
            </a:pPr>
            <a:r>
              <a:rPr lang="en-US" sz="1600" b="1" dirty="0">
                <a:solidFill>
                  <a:srgbClr val="DE0000"/>
                </a:solidFill>
              </a:rPr>
              <a:t>Design challenge # 3 </a:t>
            </a:r>
          </a:p>
          <a:p>
            <a:pPr algn="ctr" defTabSz="914400" fontAlgn="base">
              <a:spcBef>
                <a:spcPct val="0"/>
              </a:spcBef>
              <a:spcAft>
                <a:spcPct val="0"/>
              </a:spcAft>
            </a:pPr>
            <a:r>
              <a:rPr lang="en-US" sz="1400" b="1" dirty="0">
                <a:solidFill>
                  <a:srgbClr val="000000"/>
                </a:solidFill>
              </a:rPr>
              <a:t>Extending battery life to multiple days to enable portability &amp; wearability</a:t>
            </a:r>
          </a:p>
        </p:txBody>
      </p:sp>
      <p:cxnSp>
        <p:nvCxnSpPr>
          <p:cNvPr id="17" name="Straight Connector 16">
            <a:extLst>
              <a:ext uri="{FF2B5EF4-FFF2-40B4-BE49-F238E27FC236}">
                <a16:creationId xmlns:a16="http://schemas.microsoft.com/office/drawing/2014/main" id="{227C5900-5BC3-4BFF-BFE5-7EBD51FC69B1}"/>
              </a:ext>
            </a:extLst>
          </p:cNvPr>
          <p:cNvCxnSpPr>
            <a:cxnSpLocks/>
          </p:cNvCxnSpPr>
          <p:nvPr/>
        </p:nvCxnSpPr>
        <p:spPr>
          <a:xfrm>
            <a:off x="0" y="682558"/>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0"/>
          </p:nvPr>
        </p:nvSpPr>
        <p:spPr>
          <a:xfrm>
            <a:off x="6642100" y="4567800"/>
            <a:ext cx="2133600" cy="154782"/>
          </a:xfrm>
        </p:spPr>
        <p:txBody>
          <a:bodyPr/>
          <a:lstStyle/>
          <a:p>
            <a:pPr>
              <a:defRPr/>
            </a:pPr>
            <a:fld id="{2B97888F-6AF7-4263-B69D-592D8C33BAC7}" type="slidenum">
              <a:rPr lang="en-US" smtClean="0">
                <a:solidFill>
                  <a:srgbClr val="000000"/>
                </a:solidFill>
              </a:rPr>
              <a:pPr>
                <a:defRPr/>
              </a:pPr>
              <a:t>24</a:t>
            </a:fld>
            <a:endParaRPr lang="en-US" dirty="0">
              <a:solidFill>
                <a:srgbClr val="000000"/>
              </a:solidFill>
            </a:endParaRPr>
          </a:p>
        </p:txBody>
      </p:sp>
      <p:graphicFrame>
        <p:nvGraphicFramePr>
          <p:cNvPr id="7" name="Table 6"/>
          <p:cNvGraphicFramePr>
            <a:graphicFrameLocks noGrp="1"/>
          </p:cNvGraphicFramePr>
          <p:nvPr>
            <p:extLst>
              <p:ext uri="{D42A27DB-BD31-4B8C-83A1-F6EECF244321}">
                <p14:modId xmlns:p14="http://schemas.microsoft.com/office/powerpoint/2010/main" val="3111026949"/>
              </p:ext>
            </p:extLst>
          </p:nvPr>
        </p:nvGraphicFramePr>
        <p:xfrm>
          <a:off x="209551" y="1566406"/>
          <a:ext cx="8699501" cy="2985743"/>
        </p:xfrm>
        <a:graphic>
          <a:graphicData uri="http://schemas.openxmlformats.org/drawingml/2006/table">
            <a:tbl>
              <a:tblPr bandRow="1">
                <a:tableStyleId>{5C22544A-7EE6-4342-B048-85BDC9FD1C3A}</a:tableStyleId>
              </a:tblPr>
              <a:tblGrid>
                <a:gridCol w="4378812">
                  <a:extLst>
                    <a:ext uri="{9D8B030D-6E8A-4147-A177-3AD203B41FA5}">
                      <a16:colId xmlns:a16="http://schemas.microsoft.com/office/drawing/2014/main" val="20000"/>
                    </a:ext>
                  </a:extLst>
                </a:gridCol>
                <a:gridCol w="4320689">
                  <a:extLst>
                    <a:ext uri="{9D8B030D-6E8A-4147-A177-3AD203B41FA5}">
                      <a16:colId xmlns:a16="http://schemas.microsoft.com/office/drawing/2014/main" val="20001"/>
                    </a:ext>
                  </a:extLst>
                </a:gridCol>
              </a:tblGrid>
              <a:tr h="2985743">
                <a:tc>
                  <a:txBody>
                    <a:bodyPr/>
                    <a:lstStyle/>
                    <a:p>
                      <a:pPr marL="230188" marR="0" indent="-230188" algn="l" defTabSz="76179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US" sz="1400" dirty="0">
                          <a:solidFill>
                            <a:srgbClr val="000000"/>
                          </a:solidFill>
                        </a:rPr>
                        <a:t>Selecting the right power architecture to enable extended battery life up to 24 hours (for rechargeable batteries) or 7 days (for primary cells)</a:t>
                      </a:r>
                    </a:p>
                    <a:p>
                      <a:pPr marL="230188" marR="0" indent="-230188" algn="l" defTabSz="76179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US" sz="1400" dirty="0">
                          <a:solidFill>
                            <a:srgbClr val="000000"/>
                          </a:solidFill>
                        </a:rPr>
                        <a:t>Powering with right buck, boost or buck-boost device instead of directly powering from battery (bypass modes in DC/DC converters)</a:t>
                      </a:r>
                    </a:p>
                    <a:p>
                      <a:pPr marL="230188" marR="0" indent="-230188" algn="l" defTabSz="76179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US" sz="1400" dirty="0">
                          <a:solidFill>
                            <a:srgbClr val="000000"/>
                          </a:solidFill>
                        </a:rPr>
                        <a:t>Sleep / shutdown / standby / deep sleep modes for radio devices like BLE, Wi-Fi etc.</a:t>
                      </a:r>
                    </a:p>
                    <a:p>
                      <a:pPr marL="230188" marR="0" indent="-230188" algn="l" defTabSz="76179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US" sz="1400" dirty="0">
                          <a:solidFill>
                            <a:srgbClr val="000000"/>
                          </a:solidFill>
                        </a:rPr>
                        <a:t>Selection of right battery charger (charging rate, termination current and quiescent currents are important!)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5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
        <p:nvSpPr>
          <p:cNvPr id="10" name="Title 1"/>
          <p:cNvSpPr>
            <a:spLocks noGrp="1"/>
          </p:cNvSpPr>
          <p:nvPr>
            <p:ph type="title"/>
          </p:nvPr>
        </p:nvSpPr>
        <p:spPr>
          <a:xfrm>
            <a:off x="215386" y="194446"/>
            <a:ext cx="8458200" cy="457200"/>
          </a:xfrm>
        </p:spPr>
        <p:txBody>
          <a:bodyPr/>
          <a:lstStyle/>
          <a:p>
            <a:r>
              <a:rPr lang="en-US" dirty="0"/>
              <a:t>Design challenges TIDA-01580 solves</a:t>
            </a:r>
            <a:endParaRPr lang="en-US" sz="2000" dirty="0"/>
          </a:p>
        </p:txBody>
      </p:sp>
      <p:pic>
        <p:nvPicPr>
          <p:cNvPr id="13" name="Picture 3"/>
          <p:cNvPicPr>
            <a:picLocks noChangeAspect="1" noChangeArrowheads="1"/>
          </p:cNvPicPr>
          <p:nvPr/>
        </p:nvPicPr>
        <p:blipFill>
          <a:blip r:embed="rId3" cstate="print">
            <a:clrChange>
              <a:clrFrom>
                <a:srgbClr val="E7E7E8"/>
              </a:clrFrom>
              <a:clrTo>
                <a:srgbClr val="E7E7E8">
                  <a:alpha val="0"/>
                </a:srgbClr>
              </a:clrTo>
            </a:clrChange>
            <a:extLst>
              <a:ext uri="{28A0092B-C50C-407E-A947-70E740481C1C}">
                <a14:useLocalDpi xmlns:a14="http://schemas.microsoft.com/office/drawing/2010/main" val="0"/>
              </a:ext>
            </a:extLst>
          </a:blip>
          <a:srcRect/>
          <a:stretch>
            <a:fillRect/>
          </a:stretch>
        </p:blipFill>
        <p:spPr bwMode="auto">
          <a:xfrm>
            <a:off x="5009105" y="1542342"/>
            <a:ext cx="3122566" cy="1374486"/>
          </a:xfrm>
          <a:prstGeom prst="rect">
            <a:avLst/>
          </a:prstGeom>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Lst>
        </p:spPr>
      </p:pic>
      <p:pic>
        <p:nvPicPr>
          <p:cNvPr id="14"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84465" y="3014206"/>
            <a:ext cx="1516228" cy="1333286"/>
          </a:xfrm>
          <a:prstGeom prst="rect">
            <a:avLst/>
          </a:prstGeom>
          <a:ln w="9525">
            <a:solidFill>
              <a:schemeClr val="tx1"/>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15"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22105" y="3014205"/>
            <a:ext cx="2304795" cy="1333286"/>
          </a:xfrm>
          <a:prstGeom prst="rect">
            <a:avLst/>
          </a:prstGeom>
          <a:ln w="9525">
            <a:solidFill>
              <a:schemeClr val="tx1"/>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grpSp>
        <p:nvGrpSpPr>
          <p:cNvPr id="3" name="Group 2"/>
          <p:cNvGrpSpPr/>
          <p:nvPr/>
        </p:nvGrpSpPr>
        <p:grpSpPr>
          <a:xfrm>
            <a:off x="1496264" y="829266"/>
            <a:ext cx="6540313" cy="3689121"/>
            <a:chOff x="1309697" y="738232"/>
            <a:chExt cx="6540313" cy="3689121"/>
          </a:xfrm>
        </p:grpSpPr>
        <p:pic>
          <p:nvPicPr>
            <p:cNvPr id="921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09697" y="738232"/>
              <a:ext cx="6540313" cy="3689121"/>
            </a:xfrm>
            <a:prstGeom prst="rect">
              <a:avLst/>
            </a:prstGeom>
            <a:ln w="9525">
              <a:solidFill>
                <a:schemeClr val="tx1"/>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2" name="Rectangle 1"/>
            <p:cNvSpPr/>
            <p:nvPr/>
          </p:nvSpPr>
          <p:spPr>
            <a:xfrm>
              <a:off x="3389908" y="750286"/>
              <a:ext cx="3072829" cy="276999"/>
            </a:xfrm>
            <a:prstGeom prst="rect">
              <a:avLst/>
            </a:prstGeom>
          </p:spPr>
          <p:txBody>
            <a:bodyPr wrap="none">
              <a:spAutoFit/>
            </a:bodyPr>
            <a:lstStyle/>
            <a:p>
              <a:pPr defTabSz="914400" fontAlgn="base">
                <a:spcBef>
                  <a:spcPct val="0"/>
                </a:spcBef>
                <a:spcAft>
                  <a:spcPct val="0"/>
                </a:spcAft>
              </a:pPr>
              <a:r>
                <a:rPr lang="en-US" sz="1200" dirty="0">
                  <a:solidFill>
                    <a:srgbClr val="000000"/>
                  </a:solidFill>
                  <a:hlinkClick r:id="rId7"/>
                </a:rPr>
                <a:t>http://www.ti.com/lit/an/slyt763/slyt763.pdf</a:t>
              </a:r>
              <a:r>
                <a:rPr lang="en-US" sz="1200" dirty="0">
                  <a:solidFill>
                    <a:srgbClr val="000000"/>
                  </a:solidFill>
                </a:rPr>
                <a:t> </a:t>
              </a:r>
            </a:p>
          </p:txBody>
        </p:sp>
      </p:grpSp>
    </p:spTree>
    <p:extLst>
      <p:ext uri="{BB962C8B-B14F-4D97-AF65-F5344CB8AC3E}">
        <p14:creationId xmlns:p14="http://schemas.microsoft.com/office/powerpoint/2010/main" val="4197841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42">
            <a:extLst>
              <a:ext uri="{FF2B5EF4-FFF2-40B4-BE49-F238E27FC236}">
                <a16:creationId xmlns:a16="http://schemas.microsoft.com/office/drawing/2014/main" id="{CF6E4263-9728-4AA3-84CA-AA77F10122EF}"/>
              </a:ext>
            </a:extLst>
          </p:cNvPr>
          <p:cNvSpPr/>
          <p:nvPr/>
        </p:nvSpPr>
        <p:spPr>
          <a:xfrm>
            <a:off x="302179" y="531154"/>
            <a:ext cx="4242569" cy="4023240"/>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sp>
        <p:nvSpPr>
          <p:cNvPr id="30" name="Rectangle 29">
            <a:extLst>
              <a:ext uri="{FF2B5EF4-FFF2-40B4-BE49-F238E27FC236}">
                <a16:creationId xmlns:a16="http://schemas.microsoft.com/office/drawing/2014/main" id="{F194D7A2-F645-4346-85C0-56127C04E6B3}"/>
              </a:ext>
            </a:extLst>
          </p:cNvPr>
          <p:cNvSpPr/>
          <p:nvPr/>
        </p:nvSpPr>
        <p:spPr>
          <a:xfrm>
            <a:off x="4646227" y="529710"/>
            <a:ext cx="4182657" cy="4023240"/>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cxnSp>
        <p:nvCxnSpPr>
          <p:cNvPr id="38" name="Straight Connector 37">
            <a:extLst>
              <a:ext uri="{FF2B5EF4-FFF2-40B4-BE49-F238E27FC236}">
                <a16:creationId xmlns:a16="http://schemas.microsoft.com/office/drawing/2014/main" id="{1B5A328E-0FD1-4830-AAF3-41B9D088570A}"/>
              </a:ext>
            </a:extLst>
          </p:cNvPr>
          <p:cNvCxnSpPr>
            <a:cxnSpLocks/>
          </p:cNvCxnSpPr>
          <p:nvPr/>
        </p:nvCxnSpPr>
        <p:spPr>
          <a:xfrm>
            <a:off x="307040" y="534085"/>
            <a:ext cx="4228095"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EAAB05FB-30EE-4776-B6CC-B996466F0B7C}"/>
              </a:ext>
            </a:extLst>
          </p:cNvPr>
          <p:cNvCxnSpPr>
            <a:cxnSpLocks/>
          </p:cNvCxnSpPr>
          <p:nvPr/>
        </p:nvCxnSpPr>
        <p:spPr>
          <a:xfrm>
            <a:off x="315116" y="2095096"/>
            <a:ext cx="4228095"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EDD8E1E3-BD0E-4CF9-A4D7-6F395D4A28F8}"/>
              </a:ext>
            </a:extLst>
          </p:cNvPr>
          <p:cNvCxnSpPr>
            <a:cxnSpLocks/>
          </p:cNvCxnSpPr>
          <p:nvPr/>
        </p:nvCxnSpPr>
        <p:spPr>
          <a:xfrm>
            <a:off x="315116" y="3199916"/>
            <a:ext cx="4228095"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A0392A7B-99F4-4846-B146-6045E4BCE0C4}"/>
              </a:ext>
            </a:extLst>
          </p:cNvPr>
          <p:cNvCxnSpPr>
            <a:cxnSpLocks/>
          </p:cNvCxnSpPr>
          <p:nvPr/>
        </p:nvCxnSpPr>
        <p:spPr>
          <a:xfrm>
            <a:off x="4649737" y="535817"/>
            <a:ext cx="4188383"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27" name="Text Box 24"/>
          <p:cNvSpPr txBox="1">
            <a:spLocks noChangeArrowheads="1"/>
          </p:cNvSpPr>
          <p:nvPr/>
        </p:nvSpPr>
        <p:spPr bwMode="auto">
          <a:xfrm>
            <a:off x="309823" y="3476665"/>
            <a:ext cx="2508081"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square">
            <a:spAutoFit/>
          </a:bodyPr>
          <a:lstStyle>
            <a:lvl1pPr marL="180975" indent="-180975" defTabSz="763588" eaLnBrk="0" hangingPunct="0">
              <a:tabLst>
                <a:tab pos="1909763" algn="ctr"/>
              </a:tabLst>
              <a:defRPr>
                <a:solidFill>
                  <a:schemeClr val="tx1"/>
                </a:solidFill>
                <a:latin typeface="Arial" charset="0"/>
                <a:ea typeface="MS PGothic" pitchFamily="34" charset="-128"/>
              </a:defRPr>
            </a:lvl1pPr>
            <a:lvl2pPr marL="742950" indent="-285750" defTabSz="763588" eaLnBrk="0" hangingPunct="0">
              <a:tabLst>
                <a:tab pos="1909763" algn="ctr"/>
              </a:tabLst>
              <a:defRPr>
                <a:solidFill>
                  <a:schemeClr val="tx1"/>
                </a:solidFill>
                <a:latin typeface="Arial" charset="0"/>
                <a:ea typeface="MS PGothic" pitchFamily="34" charset="-128"/>
              </a:defRPr>
            </a:lvl2pPr>
            <a:lvl3pPr marL="1143000" indent="-228600" defTabSz="763588" eaLnBrk="0" hangingPunct="0">
              <a:tabLst>
                <a:tab pos="1909763" algn="ctr"/>
              </a:tabLst>
              <a:defRPr>
                <a:solidFill>
                  <a:schemeClr val="tx1"/>
                </a:solidFill>
                <a:latin typeface="Arial" charset="0"/>
                <a:ea typeface="MS PGothic" pitchFamily="34" charset="-128"/>
              </a:defRPr>
            </a:lvl3pPr>
            <a:lvl4pPr marL="1600200" indent="-228600" defTabSz="763588" eaLnBrk="0" hangingPunct="0">
              <a:tabLst>
                <a:tab pos="1909763" algn="ctr"/>
              </a:tabLst>
              <a:defRPr>
                <a:solidFill>
                  <a:schemeClr val="tx1"/>
                </a:solidFill>
                <a:latin typeface="Arial" charset="0"/>
                <a:ea typeface="MS PGothic" pitchFamily="34" charset="-128"/>
              </a:defRPr>
            </a:lvl4pPr>
            <a:lvl5pPr marL="2057400" indent="-228600" defTabSz="763588" eaLnBrk="0" hangingPunct="0">
              <a:tabLst>
                <a:tab pos="1909763" algn="ctr"/>
              </a:tabLst>
              <a:defRPr>
                <a:solidFill>
                  <a:schemeClr val="tx1"/>
                </a:solidFill>
                <a:latin typeface="Arial" charset="0"/>
                <a:ea typeface="MS PGothic" pitchFamily="34" charset="-128"/>
              </a:defRPr>
            </a:lvl5pPr>
            <a:lvl6pPr marL="2514600" indent="-228600" defTabSz="763588" eaLnBrk="0" fontAlgn="base" hangingPunct="0">
              <a:spcBef>
                <a:spcPct val="0"/>
              </a:spcBef>
              <a:spcAft>
                <a:spcPct val="0"/>
              </a:spcAft>
              <a:tabLst>
                <a:tab pos="1909763" algn="ctr"/>
              </a:tabLst>
              <a:defRPr>
                <a:solidFill>
                  <a:schemeClr val="tx1"/>
                </a:solidFill>
                <a:latin typeface="Arial" charset="0"/>
                <a:ea typeface="MS PGothic" pitchFamily="34" charset="-128"/>
              </a:defRPr>
            </a:lvl6pPr>
            <a:lvl7pPr marL="2971800" indent="-228600" defTabSz="763588" eaLnBrk="0" fontAlgn="base" hangingPunct="0">
              <a:spcBef>
                <a:spcPct val="0"/>
              </a:spcBef>
              <a:spcAft>
                <a:spcPct val="0"/>
              </a:spcAft>
              <a:tabLst>
                <a:tab pos="1909763" algn="ctr"/>
              </a:tabLst>
              <a:defRPr>
                <a:solidFill>
                  <a:schemeClr val="tx1"/>
                </a:solidFill>
                <a:latin typeface="Arial" charset="0"/>
                <a:ea typeface="MS PGothic" pitchFamily="34" charset="-128"/>
              </a:defRPr>
            </a:lvl7pPr>
            <a:lvl8pPr marL="3429000" indent="-228600" defTabSz="763588" eaLnBrk="0" fontAlgn="base" hangingPunct="0">
              <a:spcBef>
                <a:spcPct val="0"/>
              </a:spcBef>
              <a:spcAft>
                <a:spcPct val="0"/>
              </a:spcAft>
              <a:tabLst>
                <a:tab pos="1909763" algn="ctr"/>
              </a:tabLst>
              <a:defRPr>
                <a:solidFill>
                  <a:schemeClr val="tx1"/>
                </a:solidFill>
                <a:latin typeface="Arial" charset="0"/>
                <a:ea typeface="MS PGothic" pitchFamily="34" charset="-128"/>
              </a:defRPr>
            </a:lvl8pPr>
            <a:lvl9pPr marL="3886200" indent="-228600" defTabSz="763588" eaLnBrk="0" fontAlgn="base" hangingPunct="0">
              <a:spcBef>
                <a:spcPct val="0"/>
              </a:spcBef>
              <a:spcAft>
                <a:spcPct val="0"/>
              </a:spcAft>
              <a:tabLst>
                <a:tab pos="1909763" algn="ctr"/>
              </a:tabLst>
              <a:defRPr>
                <a:solidFill>
                  <a:schemeClr val="tx1"/>
                </a:solidFill>
                <a:latin typeface="Arial" charset="0"/>
                <a:ea typeface="MS PGothic" pitchFamily="34" charset="-128"/>
              </a:defRPr>
            </a:lvl9pPr>
          </a:lstStyle>
          <a:p>
            <a:pPr marL="171450" indent="-171450" fontAlgn="base">
              <a:spcBef>
                <a:spcPct val="0"/>
              </a:spcBef>
              <a:spcAft>
                <a:spcPct val="0"/>
              </a:spcAft>
              <a:buClr>
                <a:srgbClr val="000000"/>
              </a:buClr>
              <a:buFontTx/>
              <a:buChar char="•"/>
            </a:pPr>
            <a:r>
              <a:rPr lang="en-US" sz="1200" b="1" dirty="0">
                <a:solidFill>
                  <a:srgbClr val="000000"/>
                </a:solidFill>
                <a:cs typeface="Arial" pitchFamily="34" charset="0"/>
              </a:rPr>
              <a:t>TIDA-01624 and/or tools folder</a:t>
            </a:r>
          </a:p>
          <a:p>
            <a:pPr marL="171450" indent="-171450" fontAlgn="base">
              <a:spcBef>
                <a:spcPct val="0"/>
              </a:spcBef>
              <a:spcAft>
                <a:spcPct val="0"/>
              </a:spcAft>
              <a:buClr>
                <a:srgbClr val="000000"/>
              </a:buClr>
              <a:buFontTx/>
              <a:buChar char="•"/>
            </a:pPr>
            <a:r>
              <a:rPr lang="en-US" sz="1200" b="1" dirty="0">
                <a:solidFill>
                  <a:srgbClr val="000000"/>
                </a:solidFill>
                <a:cs typeface="Arial" pitchFamily="34" charset="0"/>
              </a:rPr>
              <a:t>Design guide</a:t>
            </a:r>
          </a:p>
          <a:p>
            <a:pPr marL="171450" indent="-171450" fontAlgn="base">
              <a:spcBef>
                <a:spcPct val="0"/>
              </a:spcBef>
              <a:spcAft>
                <a:spcPct val="0"/>
              </a:spcAft>
              <a:buClr>
                <a:srgbClr val="000000"/>
              </a:buClr>
              <a:buFontTx/>
              <a:buChar char="•"/>
            </a:pPr>
            <a:r>
              <a:rPr lang="en-US" sz="1200" b="1" dirty="0">
                <a:solidFill>
                  <a:srgbClr val="000000"/>
                </a:solidFill>
                <a:cs typeface="Arial" pitchFamily="34" charset="0"/>
              </a:rPr>
              <a:t>Design files: </a:t>
            </a:r>
            <a:r>
              <a:rPr lang="en-US" sz="1200" dirty="0">
                <a:solidFill>
                  <a:srgbClr val="000000"/>
                </a:solidFill>
                <a:cs typeface="Arial" pitchFamily="34" charset="0"/>
              </a:rPr>
              <a:t>Schematics, BOM, Gerbers, Software, etc.</a:t>
            </a:r>
            <a:endParaRPr lang="de-DE" sz="1200" dirty="0">
              <a:solidFill>
                <a:srgbClr val="000000"/>
              </a:solidFill>
              <a:cs typeface="Arial" pitchFamily="34" charset="0"/>
            </a:endParaRPr>
          </a:p>
        </p:txBody>
      </p:sp>
      <p:sp>
        <p:nvSpPr>
          <p:cNvPr id="22" name="Text Box 24"/>
          <p:cNvSpPr txBox="1">
            <a:spLocks noChangeArrowheads="1"/>
          </p:cNvSpPr>
          <p:nvPr/>
        </p:nvSpPr>
        <p:spPr bwMode="auto">
          <a:xfrm>
            <a:off x="2644928" y="3488186"/>
            <a:ext cx="1879463"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square">
            <a:spAutoFit/>
          </a:bodyPr>
          <a:lstStyle>
            <a:lvl1pPr marL="180975" indent="-180975" defTabSz="763588" eaLnBrk="0" hangingPunct="0">
              <a:tabLst>
                <a:tab pos="1909763" algn="ctr"/>
              </a:tabLst>
              <a:defRPr>
                <a:solidFill>
                  <a:schemeClr val="tx1"/>
                </a:solidFill>
                <a:latin typeface="Arial" charset="0"/>
                <a:ea typeface="MS PGothic" pitchFamily="34" charset="-128"/>
              </a:defRPr>
            </a:lvl1pPr>
            <a:lvl2pPr marL="742950" indent="-285750" defTabSz="763588" eaLnBrk="0" hangingPunct="0">
              <a:tabLst>
                <a:tab pos="1909763" algn="ctr"/>
              </a:tabLst>
              <a:defRPr>
                <a:solidFill>
                  <a:schemeClr val="tx1"/>
                </a:solidFill>
                <a:latin typeface="Arial" charset="0"/>
                <a:ea typeface="MS PGothic" pitchFamily="34" charset="-128"/>
              </a:defRPr>
            </a:lvl2pPr>
            <a:lvl3pPr marL="1143000" indent="-228600" defTabSz="763588" eaLnBrk="0" hangingPunct="0">
              <a:tabLst>
                <a:tab pos="1909763" algn="ctr"/>
              </a:tabLst>
              <a:defRPr>
                <a:solidFill>
                  <a:schemeClr val="tx1"/>
                </a:solidFill>
                <a:latin typeface="Arial" charset="0"/>
                <a:ea typeface="MS PGothic" pitchFamily="34" charset="-128"/>
              </a:defRPr>
            </a:lvl3pPr>
            <a:lvl4pPr marL="1600200" indent="-228600" defTabSz="763588" eaLnBrk="0" hangingPunct="0">
              <a:tabLst>
                <a:tab pos="1909763" algn="ctr"/>
              </a:tabLst>
              <a:defRPr>
                <a:solidFill>
                  <a:schemeClr val="tx1"/>
                </a:solidFill>
                <a:latin typeface="Arial" charset="0"/>
                <a:ea typeface="MS PGothic" pitchFamily="34" charset="-128"/>
              </a:defRPr>
            </a:lvl4pPr>
            <a:lvl5pPr marL="2057400" indent="-228600" defTabSz="763588" eaLnBrk="0" hangingPunct="0">
              <a:tabLst>
                <a:tab pos="1909763" algn="ctr"/>
              </a:tabLst>
              <a:defRPr>
                <a:solidFill>
                  <a:schemeClr val="tx1"/>
                </a:solidFill>
                <a:latin typeface="Arial" charset="0"/>
                <a:ea typeface="MS PGothic" pitchFamily="34" charset="-128"/>
              </a:defRPr>
            </a:lvl5pPr>
            <a:lvl6pPr marL="2514600" indent="-228600" defTabSz="763588" eaLnBrk="0" fontAlgn="base" hangingPunct="0">
              <a:spcBef>
                <a:spcPct val="0"/>
              </a:spcBef>
              <a:spcAft>
                <a:spcPct val="0"/>
              </a:spcAft>
              <a:tabLst>
                <a:tab pos="1909763" algn="ctr"/>
              </a:tabLst>
              <a:defRPr>
                <a:solidFill>
                  <a:schemeClr val="tx1"/>
                </a:solidFill>
                <a:latin typeface="Arial" charset="0"/>
                <a:ea typeface="MS PGothic" pitchFamily="34" charset="-128"/>
              </a:defRPr>
            </a:lvl6pPr>
            <a:lvl7pPr marL="2971800" indent="-228600" defTabSz="763588" eaLnBrk="0" fontAlgn="base" hangingPunct="0">
              <a:spcBef>
                <a:spcPct val="0"/>
              </a:spcBef>
              <a:spcAft>
                <a:spcPct val="0"/>
              </a:spcAft>
              <a:tabLst>
                <a:tab pos="1909763" algn="ctr"/>
              </a:tabLst>
              <a:defRPr>
                <a:solidFill>
                  <a:schemeClr val="tx1"/>
                </a:solidFill>
                <a:latin typeface="Arial" charset="0"/>
                <a:ea typeface="MS PGothic" pitchFamily="34" charset="-128"/>
              </a:defRPr>
            </a:lvl7pPr>
            <a:lvl8pPr marL="3429000" indent="-228600" defTabSz="763588" eaLnBrk="0" fontAlgn="base" hangingPunct="0">
              <a:spcBef>
                <a:spcPct val="0"/>
              </a:spcBef>
              <a:spcAft>
                <a:spcPct val="0"/>
              </a:spcAft>
              <a:tabLst>
                <a:tab pos="1909763" algn="ctr"/>
              </a:tabLst>
              <a:defRPr>
                <a:solidFill>
                  <a:schemeClr val="tx1"/>
                </a:solidFill>
                <a:latin typeface="Arial" charset="0"/>
                <a:ea typeface="MS PGothic" pitchFamily="34" charset="-128"/>
              </a:defRPr>
            </a:lvl8pPr>
            <a:lvl9pPr marL="3886200" indent="-228600" defTabSz="763588" eaLnBrk="0" fontAlgn="base" hangingPunct="0">
              <a:spcBef>
                <a:spcPct val="0"/>
              </a:spcBef>
              <a:spcAft>
                <a:spcPct val="0"/>
              </a:spcAft>
              <a:tabLst>
                <a:tab pos="1909763" algn="ctr"/>
              </a:tabLst>
              <a:defRPr>
                <a:solidFill>
                  <a:schemeClr val="tx1"/>
                </a:solidFill>
                <a:latin typeface="Arial" charset="0"/>
                <a:ea typeface="MS PGothic" pitchFamily="34" charset="-128"/>
              </a:defRPr>
            </a:lvl9pPr>
          </a:lstStyle>
          <a:p>
            <a:pPr marL="112713" indent="-112713" fontAlgn="base">
              <a:spcBef>
                <a:spcPct val="0"/>
              </a:spcBef>
              <a:spcAft>
                <a:spcPct val="0"/>
              </a:spcAft>
              <a:buClr>
                <a:srgbClr val="000000"/>
              </a:buClr>
              <a:buFontTx/>
              <a:buChar char="•"/>
            </a:pPr>
            <a:r>
              <a:rPr lang="de-DE" sz="1200" b="1" dirty="0">
                <a:solidFill>
                  <a:srgbClr val="000000"/>
                </a:solidFill>
                <a:cs typeface="Arial" pitchFamily="34" charset="0"/>
              </a:rPr>
              <a:t>Device datasheets:</a:t>
            </a:r>
            <a:endParaRPr lang="de-DE" sz="1400" b="1" dirty="0">
              <a:solidFill>
                <a:srgbClr val="000000"/>
              </a:solidFill>
              <a:cs typeface="Arial" pitchFamily="34" charset="0"/>
            </a:endParaRPr>
          </a:p>
          <a:p>
            <a:pPr marL="282575" lvl="1" indent="-112713" fontAlgn="base">
              <a:spcBef>
                <a:spcPct val="0"/>
              </a:spcBef>
              <a:spcAft>
                <a:spcPct val="0"/>
              </a:spcAft>
              <a:buClr>
                <a:srgbClr val="000000"/>
              </a:buClr>
              <a:buFont typeface="Arial" panose="020B0604020202020204" pitchFamily="34" charset="0"/>
              <a:buChar char="‒"/>
            </a:pPr>
            <a:r>
              <a:rPr lang="en-US" sz="1100" dirty="0">
                <a:solidFill>
                  <a:srgbClr val="000000"/>
                </a:solidFill>
                <a:cs typeface="Arial" pitchFamily="34" charset="0"/>
              </a:rPr>
              <a:t>TMP117</a:t>
            </a:r>
          </a:p>
          <a:p>
            <a:pPr marL="282575" lvl="1" indent="-112713" fontAlgn="base">
              <a:spcBef>
                <a:spcPct val="0"/>
              </a:spcBef>
              <a:spcAft>
                <a:spcPct val="0"/>
              </a:spcAft>
              <a:buClr>
                <a:srgbClr val="000000"/>
              </a:buClr>
              <a:buFont typeface="Arial" panose="020B0604020202020204" pitchFamily="34" charset="0"/>
              <a:buChar char="‒"/>
            </a:pPr>
            <a:r>
              <a:rPr lang="en-US" sz="1100" dirty="0">
                <a:solidFill>
                  <a:srgbClr val="000000"/>
                </a:solidFill>
                <a:cs typeface="Arial" pitchFamily="34" charset="0"/>
              </a:rPr>
              <a:t>CC2640R2F</a:t>
            </a:r>
          </a:p>
        </p:txBody>
      </p:sp>
      <p:sp>
        <p:nvSpPr>
          <p:cNvPr id="9218" name="Title 4"/>
          <p:cNvSpPr>
            <a:spLocks noGrp="1"/>
          </p:cNvSpPr>
          <p:nvPr>
            <p:ph type="title"/>
          </p:nvPr>
        </p:nvSpPr>
        <p:spPr>
          <a:xfrm>
            <a:off x="227898" y="124735"/>
            <a:ext cx="8754362" cy="360646"/>
          </a:xfrm>
        </p:spPr>
        <p:txBody>
          <a:bodyPr/>
          <a:lstStyle/>
          <a:p>
            <a:pPr eaLnBrk="1" hangingPunct="1"/>
            <a:r>
              <a:rPr lang="en-US" altLang="en-US" sz="2000" dirty="0"/>
              <a:t>TIDA-01624 </a:t>
            </a:r>
            <a:r>
              <a:rPr lang="en-US" altLang="en-US" sz="1400" dirty="0">
                <a:solidFill>
                  <a:schemeClr val="tx1"/>
                </a:solidFill>
                <a:cs typeface="Tahoma" pitchFamily="34" charset="0"/>
              </a:rPr>
              <a:t>Bluetooth-enabled high accuracy skin temperature measurement flex PCB patch</a:t>
            </a:r>
            <a:endParaRPr lang="en-US" altLang="en-US" sz="1400" dirty="0">
              <a:solidFill>
                <a:schemeClr val="tx1"/>
              </a:solidFill>
            </a:endParaRPr>
          </a:p>
        </p:txBody>
      </p:sp>
      <p:sp>
        <p:nvSpPr>
          <p:cNvPr id="9220" name="Rectangle 62"/>
          <p:cNvSpPr>
            <a:spLocks noChangeArrowheads="1"/>
          </p:cNvSpPr>
          <p:nvPr/>
        </p:nvSpPr>
        <p:spPr bwMode="auto">
          <a:xfrm>
            <a:off x="119244" y="736997"/>
            <a:ext cx="4399926" cy="1245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14300" indent="-114300" eaLnBrk="0" hangingPunct="0">
              <a:defRPr>
                <a:solidFill>
                  <a:schemeClr val="tx1"/>
                </a:solidFill>
                <a:latin typeface="Arial" charset="0"/>
                <a:cs typeface="Arial" charset="0"/>
              </a:defRPr>
            </a:lvl1pPr>
            <a:lvl2pPr marL="114300" indent="-11430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lvl="1" defTabSz="914400" eaLnBrk="1" fontAlgn="base" hangingPunct="1">
              <a:spcBef>
                <a:spcPct val="0"/>
              </a:spcBef>
              <a:spcAft>
                <a:spcPts val="600"/>
              </a:spcAft>
              <a:buFont typeface="Arial" charset="0"/>
              <a:buChar char="•"/>
            </a:pPr>
            <a:endParaRPr lang="en-US" altLang="en-US" sz="1000" i="1" dirty="0">
              <a:solidFill>
                <a:srgbClr val="000000"/>
              </a:solidFill>
            </a:endParaRPr>
          </a:p>
        </p:txBody>
      </p:sp>
      <p:sp>
        <p:nvSpPr>
          <p:cNvPr id="9" name="TextBox 8"/>
          <p:cNvSpPr txBox="1"/>
          <p:nvPr/>
        </p:nvSpPr>
        <p:spPr>
          <a:xfrm>
            <a:off x="1919129" y="1817028"/>
            <a:ext cx="184731" cy="369332"/>
          </a:xfrm>
          <a:prstGeom prst="rect">
            <a:avLst/>
          </a:prstGeom>
          <a:noFill/>
        </p:spPr>
        <p:txBody>
          <a:bodyPr wrap="none" rtlCol="0">
            <a:spAutoFit/>
          </a:bodyPr>
          <a:lstStyle/>
          <a:p>
            <a:pPr defTabSz="914400" fontAlgn="base">
              <a:spcBef>
                <a:spcPct val="0"/>
              </a:spcBef>
              <a:spcAft>
                <a:spcPct val="0"/>
              </a:spcAft>
            </a:pPr>
            <a:endParaRPr lang="en-US" dirty="0">
              <a:solidFill>
                <a:srgbClr val="000000"/>
              </a:solidFill>
            </a:endParaRPr>
          </a:p>
        </p:txBody>
      </p:sp>
      <p:sp>
        <p:nvSpPr>
          <p:cNvPr id="41" name="TextBox 40"/>
          <p:cNvSpPr txBox="1"/>
          <p:nvPr/>
        </p:nvSpPr>
        <p:spPr>
          <a:xfrm>
            <a:off x="4676775" y="762390"/>
            <a:ext cx="4191000" cy="1045114"/>
          </a:xfrm>
          <a:prstGeom prst="rect">
            <a:avLst/>
          </a:prstGeom>
          <a:noFill/>
          <a:ln w="19050">
            <a:noFill/>
          </a:ln>
        </p:spPr>
        <p:txBody>
          <a:bodyPr wrap="square" rtlCol="0">
            <a:noAutofit/>
          </a:bodyPr>
          <a:lstStyle/>
          <a:p>
            <a:pPr marL="228600" indent="-228600" defTabSz="914400" fontAlgn="base">
              <a:spcBef>
                <a:spcPct val="0"/>
              </a:spcBef>
              <a:spcAft>
                <a:spcPct val="0"/>
              </a:spcAft>
              <a:buFont typeface="Arial" panose="020B0604020202020204" pitchFamily="34" charset="0"/>
              <a:buChar char="•"/>
            </a:pPr>
            <a:r>
              <a:rPr lang="en-US" sz="1200" dirty="0">
                <a:solidFill>
                  <a:srgbClr val="000000"/>
                </a:solidFill>
              </a:rPr>
              <a:t>Low power consumption and long battery life</a:t>
            </a:r>
          </a:p>
          <a:p>
            <a:pPr marL="228600" indent="-228600" defTabSz="914400" fontAlgn="base">
              <a:spcBef>
                <a:spcPct val="0"/>
              </a:spcBef>
              <a:spcAft>
                <a:spcPct val="0"/>
              </a:spcAft>
              <a:buFont typeface="Arial" panose="020B0604020202020204" pitchFamily="34" charset="0"/>
              <a:buChar char="•"/>
            </a:pPr>
            <a:r>
              <a:rPr lang="en-US" sz="1200" dirty="0">
                <a:solidFill>
                  <a:srgbClr val="000000"/>
                </a:solidFill>
              </a:rPr>
              <a:t>Extremely long shelf life (3+ Years)</a:t>
            </a:r>
          </a:p>
          <a:p>
            <a:pPr marL="228600" indent="-228600" defTabSz="914400" fontAlgn="base">
              <a:spcBef>
                <a:spcPct val="0"/>
              </a:spcBef>
              <a:spcAft>
                <a:spcPct val="0"/>
              </a:spcAft>
              <a:buFont typeface="Arial" panose="020B0604020202020204" pitchFamily="34" charset="0"/>
              <a:buChar char="•"/>
            </a:pPr>
            <a:r>
              <a:rPr lang="en-US" sz="1200" dirty="0">
                <a:solidFill>
                  <a:srgbClr val="000000"/>
                </a:solidFill>
              </a:rPr>
              <a:t>Small, flexible form factor</a:t>
            </a:r>
          </a:p>
          <a:p>
            <a:pPr marL="228600" indent="-228600" defTabSz="914400" fontAlgn="base">
              <a:spcBef>
                <a:spcPct val="0"/>
              </a:spcBef>
              <a:spcAft>
                <a:spcPct val="0"/>
              </a:spcAft>
              <a:buFont typeface="Arial" panose="020B0604020202020204" pitchFamily="34" charset="0"/>
              <a:buChar char="•"/>
            </a:pPr>
            <a:r>
              <a:rPr lang="en-US" sz="1200" dirty="0">
                <a:solidFill>
                  <a:srgbClr val="000000"/>
                </a:solidFill>
              </a:rPr>
              <a:t>Connects to smart device</a:t>
            </a:r>
          </a:p>
          <a:p>
            <a:pPr marL="228600" indent="-228600" defTabSz="914400" fontAlgn="base">
              <a:spcBef>
                <a:spcPct val="0"/>
              </a:spcBef>
              <a:spcAft>
                <a:spcPct val="0"/>
              </a:spcAft>
              <a:buFont typeface="Arial" panose="020B0604020202020204" pitchFamily="34" charset="0"/>
              <a:buChar char="•"/>
            </a:pPr>
            <a:r>
              <a:rPr lang="en-US" sz="1200" dirty="0">
                <a:solidFill>
                  <a:srgbClr val="000000"/>
                </a:solidFill>
              </a:rPr>
              <a:t>Zero-calibration to ±0.1°C accuracy</a:t>
            </a:r>
            <a:br>
              <a:rPr lang="en-US" sz="1200" dirty="0">
                <a:solidFill>
                  <a:srgbClr val="000000"/>
                </a:solidFill>
              </a:rPr>
            </a:br>
            <a:br>
              <a:rPr lang="en-US" sz="1200" dirty="0">
                <a:solidFill>
                  <a:srgbClr val="000000"/>
                </a:solidFill>
              </a:rPr>
            </a:br>
            <a:endParaRPr lang="en-US" sz="1200" dirty="0">
              <a:solidFill>
                <a:srgbClr val="000000"/>
              </a:solidFill>
            </a:endParaRPr>
          </a:p>
          <a:p>
            <a:pPr defTabSz="914400" fontAlgn="base">
              <a:spcBef>
                <a:spcPct val="0"/>
              </a:spcBef>
              <a:spcAft>
                <a:spcPct val="0"/>
              </a:spcAft>
            </a:pPr>
            <a:endParaRPr lang="en-US" sz="1200" dirty="0">
              <a:solidFill>
                <a:srgbClr val="000000"/>
              </a:solidFill>
            </a:endParaRPr>
          </a:p>
          <a:p>
            <a:pPr defTabSz="914400" fontAlgn="base">
              <a:spcBef>
                <a:spcPct val="0"/>
              </a:spcBef>
              <a:spcAft>
                <a:spcPct val="0"/>
              </a:spcAft>
            </a:pPr>
            <a:endParaRPr lang="en-US" sz="1050" dirty="0">
              <a:solidFill>
                <a:srgbClr val="000000"/>
              </a:solidFill>
            </a:endParaRPr>
          </a:p>
          <a:p>
            <a:pPr defTabSz="914400" fontAlgn="base">
              <a:spcBef>
                <a:spcPct val="0"/>
              </a:spcBef>
              <a:spcAft>
                <a:spcPct val="0"/>
              </a:spcAft>
            </a:pPr>
            <a:endParaRPr lang="en-US" sz="1050" dirty="0">
              <a:solidFill>
                <a:srgbClr val="000000"/>
              </a:solidFill>
            </a:endParaRPr>
          </a:p>
        </p:txBody>
      </p:sp>
      <p:sp>
        <p:nvSpPr>
          <p:cNvPr id="17" name="TextBox 16"/>
          <p:cNvSpPr txBox="1"/>
          <p:nvPr/>
        </p:nvSpPr>
        <p:spPr>
          <a:xfrm>
            <a:off x="342900" y="765079"/>
            <a:ext cx="4191000" cy="1355868"/>
          </a:xfrm>
          <a:prstGeom prst="rect">
            <a:avLst/>
          </a:prstGeom>
          <a:noFill/>
          <a:ln w="19050">
            <a:noFill/>
          </a:ln>
        </p:spPr>
        <p:txBody>
          <a:bodyPr wrap="square" rtlCol="0">
            <a:noAutofit/>
          </a:bodyPr>
          <a:lstStyle/>
          <a:p>
            <a:pPr marL="171450" indent="-171450" defTabSz="914400" fontAlgn="base">
              <a:spcBef>
                <a:spcPct val="0"/>
              </a:spcBef>
              <a:spcAft>
                <a:spcPct val="0"/>
              </a:spcAft>
              <a:buFont typeface="Arial" panose="020B0604020202020204" pitchFamily="34" charset="0"/>
              <a:buChar char="•"/>
            </a:pPr>
            <a:r>
              <a:rPr lang="en-US" sz="1200" dirty="0">
                <a:solidFill>
                  <a:srgbClr val="000000"/>
                </a:solidFill>
              </a:rPr>
              <a:t>High accuracy, low power temperature sensor</a:t>
            </a:r>
          </a:p>
          <a:p>
            <a:pPr marL="171450" indent="-171450" defTabSz="914400" fontAlgn="base">
              <a:spcBef>
                <a:spcPct val="0"/>
              </a:spcBef>
              <a:spcAft>
                <a:spcPct val="0"/>
              </a:spcAft>
              <a:buFont typeface="Arial" panose="020B0604020202020204" pitchFamily="34" charset="0"/>
              <a:buChar char="•"/>
            </a:pPr>
            <a:r>
              <a:rPr lang="en-US" sz="1200" dirty="0">
                <a:solidFill>
                  <a:srgbClr val="000000"/>
                </a:solidFill>
              </a:rPr>
              <a:t>BLE 4.2 and 5 enabled microcontroller</a:t>
            </a:r>
          </a:p>
          <a:p>
            <a:pPr marL="171450" indent="-171450" defTabSz="914400" fontAlgn="base">
              <a:spcBef>
                <a:spcPct val="0"/>
              </a:spcBef>
              <a:spcAft>
                <a:spcPct val="0"/>
              </a:spcAft>
              <a:buFont typeface="Arial" panose="020B0604020202020204" pitchFamily="34" charset="0"/>
              <a:buChar char="•"/>
            </a:pPr>
            <a:r>
              <a:rPr lang="en-US" sz="1200" dirty="0">
                <a:solidFill>
                  <a:srgbClr val="000000"/>
                </a:solidFill>
              </a:rPr>
              <a:t>Thin-film flexible battery power, enabling entirely flexible design</a:t>
            </a:r>
          </a:p>
          <a:p>
            <a:pPr marL="171450" indent="-171450" defTabSz="914400" fontAlgn="base">
              <a:spcBef>
                <a:spcPct val="0"/>
              </a:spcBef>
              <a:spcAft>
                <a:spcPct val="0"/>
              </a:spcAft>
              <a:buFont typeface="Arial" panose="020B0604020202020204" pitchFamily="34" charset="0"/>
              <a:buChar char="•"/>
            </a:pPr>
            <a:r>
              <a:rPr lang="en-US" sz="1200" dirty="0">
                <a:solidFill>
                  <a:srgbClr val="000000"/>
                </a:solidFill>
              </a:rPr>
              <a:t>Integrated PCB antenna</a:t>
            </a:r>
          </a:p>
          <a:p>
            <a:pPr marL="171450" indent="-171450" defTabSz="914400" fontAlgn="base">
              <a:spcBef>
                <a:spcPct val="0"/>
              </a:spcBef>
              <a:spcAft>
                <a:spcPct val="0"/>
              </a:spcAft>
              <a:buFont typeface="Arial" panose="020B0604020202020204" pitchFamily="34" charset="0"/>
              <a:buChar char="•"/>
            </a:pPr>
            <a:r>
              <a:rPr lang="en-US" sz="1200" dirty="0">
                <a:solidFill>
                  <a:srgbClr val="000000"/>
                </a:solidFill>
              </a:rPr>
              <a:t>Temperature updates every second</a:t>
            </a:r>
            <a:br>
              <a:rPr lang="en-US" sz="1200" dirty="0">
                <a:solidFill>
                  <a:srgbClr val="000000"/>
                </a:solidFill>
              </a:rPr>
            </a:br>
            <a:br>
              <a:rPr lang="en-US" sz="1200" dirty="0">
                <a:solidFill>
                  <a:srgbClr val="000000"/>
                </a:solidFill>
              </a:rPr>
            </a:br>
            <a:br>
              <a:rPr lang="en-US" dirty="0">
                <a:solidFill>
                  <a:srgbClr val="000000"/>
                </a:solidFill>
              </a:rPr>
            </a:br>
            <a:endParaRPr lang="en-US" dirty="0">
              <a:solidFill>
                <a:srgbClr val="000000"/>
              </a:solidFill>
            </a:endParaRPr>
          </a:p>
        </p:txBody>
      </p:sp>
      <p:sp>
        <p:nvSpPr>
          <p:cNvPr id="24" name="Rectangle 14"/>
          <p:cNvSpPr>
            <a:spLocks noChangeArrowheads="1"/>
          </p:cNvSpPr>
          <p:nvPr/>
        </p:nvSpPr>
        <p:spPr bwMode="auto">
          <a:xfrm>
            <a:off x="342900" y="533404"/>
            <a:ext cx="4191000" cy="294614"/>
          </a:xfrm>
          <a:prstGeom prst="rect">
            <a:avLst/>
          </a:prstGeom>
          <a:noFill/>
          <a:ln w="19050">
            <a:noFill/>
          </a:ln>
        </p:spPr>
        <p:txBody>
          <a:bodyPr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defTabSz="914400" eaLnBrk="1" fontAlgn="base" hangingPunct="1">
              <a:spcBef>
                <a:spcPct val="0"/>
              </a:spcBef>
              <a:spcAft>
                <a:spcPct val="0"/>
              </a:spcAft>
            </a:pPr>
            <a:r>
              <a:rPr lang="en-US" altLang="en-US" sz="1400" b="1" dirty="0">
                <a:solidFill>
                  <a:srgbClr val="DE0000"/>
                </a:solidFill>
              </a:rPr>
              <a:t>Features</a:t>
            </a:r>
          </a:p>
        </p:txBody>
      </p:sp>
      <p:sp>
        <p:nvSpPr>
          <p:cNvPr id="31" name="Rectangle 14"/>
          <p:cNvSpPr>
            <a:spLocks noChangeArrowheads="1"/>
          </p:cNvSpPr>
          <p:nvPr/>
        </p:nvSpPr>
        <p:spPr bwMode="auto">
          <a:xfrm>
            <a:off x="4648200" y="533404"/>
            <a:ext cx="4191000" cy="294614"/>
          </a:xfrm>
          <a:prstGeom prst="rect">
            <a:avLst/>
          </a:prstGeom>
          <a:noFill/>
          <a:ln w="19050">
            <a:noFill/>
          </a:ln>
        </p:spPr>
        <p:txBody>
          <a:bodyPr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defTabSz="914400" eaLnBrk="1" fontAlgn="base" hangingPunct="1">
              <a:spcBef>
                <a:spcPct val="0"/>
              </a:spcBef>
              <a:spcAft>
                <a:spcPct val="0"/>
              </a:spcAft>
            </a:pPr>
            <a:r>
              <a:rPr lang="en-US" altLang="en-US" sz="1400" b="1" dirty="0">
                <a:solidFill>
                  <a:srgbClr val="DE0000"/>
                </a:solidFill>
              </a:rPr>
              <a:t>Benefits</a:t>
            </a:r>
          </a:p>
        </p:txBody>
      </p:sp>
      <p:sp>
        <p:nvSpPr>
          <p:cNvPr id="32" name="Rectangle 14"/>
          <p:cNvSpPr>
            <a:spLocks noChangeArrowheads="1"/>
          </p:cNvSpPr>
          <p:nvPr/>
        </p:nvSpPr>
        <p:spPr bwMode="auto">
          <a:xfrm>
            <a:off x="314325" y="3222626"/>
            <a:ext cx="4191000" cy="266502"/>
          </a:xfrm>
          <a:prstGeom prst="rect">
            <a:avLst/>
          </a:prstGeom>
          <a:noFill/>
          <a:ln w="19050">
            <a:noFill/>
          </a:ln>
        </p:spPr>
        <p:txBody>
          <a:bodyPr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defTabSz="914400" eaLnBrk="1" fontAlgn="base" hangingPunct="1">
              <a:spcBef>
                <a:spcPct val="0"/>
              </a:spcBef>
              <a:spcAft>
                <a:spcPct val="0"/>
              </a:spcAft>
            </a:pPr>
            <a:r>
              <a:rPr lang="en-US" altLang="en-US" sz="1400" b="1" dirty="0">
                <a:solidFill>
                  <a:srgbClr val="DE0000"/>
                </a:solidFill>
              </a:rPr>
              <a:t>Tools &amp; resources</a:t>
            </a:r>
          </a:p>
        </p:txBody>
      </p:sp>
      <p:sp>
        <p:nvSpPr>
          <p:cNvPr id="15" name="TextBox 14"/>
          <p:cNvSpPr txBox="1"/>
          <p:nvPr/>
        </p:nvSpPr>
        <p:spPr>
          <a:xfrm>
            <a:off x="342900" y="2396571"/>
            <a:ext cx="4191000" cy="646331"/>
          </a:xfrm>
          <a:prstGeom prst="rect">
            <a:avLst/>
          </a:prstGeom>
          <a:noFill/>
          <a:ln w="19050">
            <a:noFill/>
          </a:ln>
        </p:spPr>
        <p:txBody>
          <a:bodyPr wrap="square" rtlCol="0">
            <a:spAutoFit/>
          </a:bodyPr>
          <a:lstStyle/>
          <a:p>
            <a:pPr marL="171450" indent="-171450" defTabSz="914400" fontAlgn="base">
              <a:spcBef>
                <a:spcPct val="0"/>
              </a:spcBef>
              <a:spcAft>
                <a:spcPct val="0"/>
              </a:spcAft>
              <a:buFont typeface="Arial" panose="020B0604020202020204" pitchFamily="34" charset="0"/>
              <a:buChar char="•"/>
            </a:pPr>
            <a:r>
              <a:rPr lang="en-US" sz="1200" dirty="0">
                <a:solidFill>
                  <a:srgbClr val="000000"/>
                </a:solidFill>
                <a:hlinkClick r:id="rId3"/>
              </a:rPr>
              <a:t>Medical sensor patches</a:t>
            </a:r>
            <a:endParaRPr lang="en-US" sz="1200" dirty="0">
              <a:solidFill>
                <a:srgbClr val="000000"/>
              </a:solidFill>
            </a:endParaRPr>
          </a:p>
          <a:p>
            <a:pPr marL="171450" indent="-171450" defTabSz="914400" fontAlgn="base">
              <a:spcBef>
                <a:spcPct val="0"/>
              </a:spcBef>
              <a:spcAft>
                <a:spcPct val="0"/>
              </a:spcAft>
              <a:buFont typeface="Arial" panose="020B0604020202020204" pitchFamily="34" charset="0"/>
              <a:buChar char="•"/>
            </a:pPr>
            <a:r>
              <a:rPr lang="en-US" sz="1200" dirty="0">
                <a:solidFill>
                  <a:srgbClr val="000000"/>
                </a:solidFill>
                <a:hlinkClick r:id="rId4"/>
              </a:rPr>
              <a:t>Multiparameter patient monitors</a:t>
            </a:r>
            <a:endParaRPr lang="en-US" sz="1200" dirty="0">
              <a:solidFill>
                <a:srgbClr val="000000"/>
              </a:solidFill>
            </a:endParaRPr>
          </a:p>
          <a:p>
            <a:pPr marL="171450" indent="-171450" defTabSz="914400" fontAlgn="base">
              <a:spcBef>
                <a:spcPct val="0"/>
              </a:spcBef>
              <a:spcAft>
                <a:spcPct val="0"/>
              </a:spcAft>
              <a:buFont typeface="Arial" panose="020B0604020202020204" pitchFamily="34" charset="0"/>
              <a:buChar char="•"/>
            </a:pPr>
            <a:r>
              <a:rPr lang="en-US" sz="1200" dirty="0">
                <a:solidFill>
                  <a:srgbClr val="000000"/>
                </a:solidFill>
                <a:hlinkClick r:id="rId5"/>
              </a:rPr>
              <a:t>Smart patches </a:t>
            </a:r>
            <a:endParaRPr lang="en-US" sz="1200" dirty="0">
              <a:solidFill>
                <a:srgbClr val="000000"/>
              </a:solidFill>
            </a:endParaRPr>
          </a:p>
        </p:txBody>
      </p:sp>
      <p:sp>
        <p:nvSpPr>
          <p:cNvPr id="33" name="Rectangle 14"/>
          <p:cNvSpPr>
            <a:spLocks noChangeArrowheads="1"/>
          </p:cNvSpPr>
          <p:nvPr/>
        </p:nvSpPr>
        <p:spPr bwMode="auto">
          <a:xfrm>
            <a:off x="342900" y="2112009"/>
            <a:ext cx="4191000" cy="260141"/>
          </a:xfrm>
          <a:prstGeom prst="rect">
            <a:avLst/>
          </a:prstGeom>
          <a:noFill/>
          <a:ln w="19050">
            <a:noFill/>
          </a:ln>
        </p:spPr>
        <p:txBody>
          <a:bodyPr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defTabSz="914400" eaLnBrk="1" fontAlgn="base" hangingPunct="1">
              <a:spcBef>
                <a:spcPct val="0"/>
              </a:spcBef>
              <a:spcAft>
                <a:spcPct val="0"/>
              </a:spcAft>
            </a:pPr>
            <a:r>
              <a:rPr lang="en-US" altLang="en-US" sz="1400" b="1" dirty="0">
                <a:solidFill>
                  <a:srgbClr val="DE0000"/>
                </a:solidFill>
              </a:rPr>
              <a:t>Applications</a:t>
            </a:r>
          </a:p>
        </p:txBody>
      </p:sp>
      <p:grpSp>
        <p:nvGrpSpPr>
          <p:cNvPr id="5" name="Group 4"/>
          <p:cNvGrpSpPr/>
          <p:nvPr/>
        </p:nvGrpSpPr>
        <p:grpSpPr>
          <a:xfrm>
            <a:off x="4723113" y="2883100"/>
            <a:ext cx="3938050" cy="1612700"/>
            <a:chOff x="4549531" y="1804553"/>
            <a:chExt cx="3938050" cy="1612700"/>
          </a:xfrm>
        </p:grpSpPr>
        <p:pic>
          <p:nvPicPr>
            <p:cNvPr id="21" name="Picture 3" descr="C:\DocZone\TIDUDW4\Images\BlockDiagram-TIDUDW4.gif"/>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l="60420"/>
            <a:stretch/>
          </p:blipFill>
          <p:spPr bwMode="auto">
            <a:xfrm>
              <a:off x="7057743" y="2105728"/>
              <a:ext cx="1429838" cy="131152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2" descr="C:\DocZone\TIDUDW4\Images\BlockDiagram-TIDUDW4.gif"/>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5751" r="79578"/>
            <a:stretch/>
          </p:blipFill>
          <p:spPr bwMode="auto">
            <a:xfrm>
              <a:off x="4549531" y="1804553"/>
              <a:ext cx="906793" cy="1519328"/>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3" descr="C:\DocZone\TIDUDW4\Images\BlockDiagram-TIDUDW4.gif"/>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l="40845" t="17206" r="39579"/>
            <a:stretch/>
          </p:blipFill>
          <p:spPr bwMode="auto">
            <a:xfrm>
              <a:off x="5928514" y="1989219"/>
              <a:ext cx="869205" cy="1334662"/>
            </a:xfrm>
            <a:prstGeom prst="rect">
              <a:avLst/>
            </a:prstGeom>
            <a:noFill/>
            <a:extLst>
              <a:ext uri="{909E8E84-426E-40DD-AFC4-6F175D3DCCD1}">
                <a14:hiddenFill xmlns:a14="http://schemas.microsoft.com/office/drawing/2010/main">
                  <a:solidFill>
                    <a:srgbClr val="FFFFFF"/>
                  </a:solidFill>
                </a14:hiddenFill>
              </a:ext>
            </a:extLst>
          </p:spPr>
        </p:pic>
        <p:sp>
          <p:nvSpPr>
            <p:cNvPr id="28" name="Rectangle 27"/>
            <p:cNvSpPr/>
            <p:nvPr/>
          </p:nvSpPr>
          <p:spPr>
            <a:xfrm>
              <a:off x="5456324" y="1942856"/>
              <a:ext cx="906793" cy="532001"/>
            </a:xfrm>
            <a:prstGeom prst="rect">
              <a:avLst/>
            </a:prstGeom>
            <a:ln w="12700">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914400" fontAlgn="base">
                <a:spcBef>
                  <a:spcPct val="0"/>
                </a:spcBef>
                <a:spcAft>
                  <a:spcPct val="0"/>
                </a:spcAft>
              </a:pPr>
              <a:r>
                <a:rPr lang="en-US" sz="1000" dirty="0">
                  <a:solidFill>
                    <a:srgbClr val="FFFFFF"/>
                  </a:solidFill>
                </a:rPr>
                <a:t>Skin Temperature</a:t>
              </a:r>
              <a:br>
                <a:rPr lang="en-US" sz="1000" dirty="0">
                  <a:solidFill>
                    <a:srgbClr val="FFFFFF"/>
                  </a:solidFill>
                </a:rPr>
              </a:br>
              <a:r>
                <a:rPr lang="en-US" sz="1000" dirty="0">
                  <a:solidFill>
                    <a:srgbClr val="FFFFFF"/>
                  </a:solidFill>
                </a:rPr>
                <a:t>TMP117</a:t>
              </a:r>
            </a:p>
          </p:txBody>
        </p:sp>
        <p:sp>
          <p:nvSpPr>
            <p:cNvPr id="29" name="Rectangle 28"/>
            <p:cNvSpPr/>
            <p:nvPr/>
          </p:nvSpPr>
          <p:spPr>
            <a:xfrm>
              <a:off x="5456324" y="2791880"/>
              <a:ext cx="906793" cy="532001"/>
            </a:xfrm>
            <a:prstGeom prst="rect">
              <a:avLst/>
            </a:prstGeom>
            <a:ln w="12700">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914400" fontAlgn="base">
                <a:spcBef>
                  <a:spcPct val="0"/>
                </a:spcBef>
                <a:spcAft>
                  <a:spcPct val="0"/>
                </a:spcAft>
              </a:pPr>
              <a:r>
                <a:rPr lang="en-US" sz="1000" dirty="0">
                  <a:solidFill>
                    <a:srgbClr val="FFFFFF"/>
                  </a:solidFill>
                </a:rPr>
                <a:t>BLE MCU</a:t>
              </a:r>
              <a:br>
                <a:rPr lang="en-US" sz="1000" dirty="0">
                  <a:solidFill>
                    <a:srgbClr val="FFFFFF"/>
                  </a:solidFill>
                </a:rPr>
              </a:br>
              <a:r>
                <a:rPr lang="en-US" sz="1000" dirty="0">
                  <a:solidFill>
                    <a:srgbClr val="FFFFFF"/>
                  </a:solidFill>
                </a:rPr>
                <a:t>CC2640R2F</a:t>
              </a:r>
            </a:p>
          </p:txBody>
        </p:sp>
        <p:cxnSp>
          <p:nvCxnSpPr>
            <p:cNvPr id="34" name="Straight Arrow Connector 33"/>
            <p:cNvCxnSpPr>
              <a:stCxn id="28" idx="2"/>
              <a:endCxn id="29" idx="0"/>
            </p:cNvCxnSpPr>
            <p:nvPr/>
          </p:nvCxnSpPr>
          <p:spPr>
            <a:xfrm>
              <a:off x="5909721" y="2474857"/>
              <a:ext cx="0" cy="317023"/>
            </a:xfrm>
            <a:prstGeom prst="straightConnector1">
              <a:avLst/>
            </a:prstGeom>
            <a:ln w="6350">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35" name="TextBox 34"/>
            <p:cNvSpPr txBox="1"/>
            <p:nvPr/>
          </p:nvSpPr>
          <p:spPr>
            <a:xfrm>
              <a:off x="5562460" y="2502563"/>
              <a:ext cx="462581" cy="261610"/>
            </a:xfrm>
            <a:prstGeom prst="rect">
              <a:avLst/>
            </a:prstGeom>
            <a:noFill/>
          </p:spPr>
          <p:txBody>
            <a:bodyPr wrap="square" rtlCol="0">
              <a:spAutoFit/>
            </a:bodyPr>
            <a:lstStyle/>
            <a:p>
              <a:pPr defTabSz="914400" fontAlgn="base">
                <a:spcBef>
                  <a:spcPct val="0"/>
                </a:spcBef>
                <a:spcAft>
                  <a:spcPct val="0"/>
                </a:spcAft>
              </a:pPr>
              <a:r>
                <a:rPr lang="en-US" sz="1100" dirty="0">
                  <a:solidFill>
                    <a:srgbClr val="000000"/>
                  </a:solidFill>
                </a:rPr>
                <a:t>I2C</a:t>
              </a:r>
            </a:p>
          </p:txBody>
        </p:sp>
      </p:grpSp>
      <p:pic>
        <p:nvPicPr>
          <p:cNvPr id="36"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036205" y="1804330"/>
            <a:ext cx="1947335" cy="122482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7" name="Slide Number Placeholder 3"/>
          <p:cNvSpPr>
            <a:spLocks noGrp="1"/>
          </p:cNvSpPr>
          <p:nvPr>
            <p:ph type="sldNum" sz="quarter" idx="10"/>
          </p:nvPr>
        </p:nvSpPr>
        <p:spPr>
          <a:xfrm>
            <a:off x="6642100" y="4529137"/>
            <a:ext cx="2133600" cy="154782"/>
          </a:xfrm>
          <a:noFill/>
        </p:spPr>
        <p:txBody>
          <a:bodyPr/>
          <a:lstStyle/>
          <a:p>
            <a:fld id="{66C859B9-A6F5-4CA5-B884-5AD1BEA27C22}" type="slidenum">
              <a:rPr lang="en-US" smtClean="0">
                <a:solidFill>
                  <a:srgbClr val="000000"/>
                </a:solidFill>
              </a:rPr>
              <a:pPr/>
              <a:t>25</a:t>
            </a:fld>
            <a:endParaRPr lang="en-US">
              <a:solidFill>
                <a:srgbClr val="000000"/>
              </a:solidFill>
            </a:endParaRPr>
          </a:p>
        </p:txBody>
      </p:sp>
    </p:spTree>
    <p:extLst>
      <p:ext uri="{BB962C8B-B14F-4D97-AF65-F5344CB8AC3E}">
        <p14:creationId xmlns:p14="http://schemas.microsoft.com/office/powerpoint/2010/main" val="3661362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30E5B8C0-5A52-4A83-9CCE-824DB1418676}"/>
              </a:ext>
            </a:extLst>
          </p:cNvPr>
          <p:cNvSpPr/>
          <p:nvPr/>
        </p:nvSpPr>
        <p:spPr>
          <a:xfrm>
            <a:off x="4646227" y="529710"/>
            <a:ext cx="4182657" cy="4023240"/>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sp>
        <p:nvSpPr>
          <p:cNvPr id="13" name="TextBox 12"/>
          <p:cNvSpPr txBox="1"/>
          <p:nvPr/>
        </p:nvSpPr>
        <p:spPr>
          <a:xfrm>
            <a:off x="4661774" y="788911"/>
            <a:ext cx="3365695" cy="1818472"/>
          </a:xfrm>
          <a:prstGeom prst="rect">
            <a:avLst/>
          </a:prstGeom>
          <a:noFill/>
          <a:ln w="19050">
            <a:noFill/>
          </a:ln>
        </p:spPr>
        <p:txBody>
          <a:bodyPr wrap="square" rtlCol="0">
            <a:noAutofit/>
          </a:bodyPr>
          <a:lstStyle/>
          <a:p>
            <a:pPr defTabSz="914400" fontAlgn="base">
              <a:lnSpc>
                <a:spcPct val="95000"/>
              </a:lnSpc>
              <a:spcBef>
                <a:spcPct val="0"/>
              </a:spcBef>
              <a:spcAft>
                <a:spcPct val="0"/>
              </a:spcAft>
            </a:pPr>
            <a:r>
              <a:rPr lang="en-US" sz="1100" b="1" dirty="0">
                <a:solidFill>
                  <a:srgbClr val="000000"/>
                </a:solidFill>
              </a:rPr>
              <a:t>Ultra-high accuracy</a:t>
            </a:r>
          </a:p>
          <a:p>
            <a:pPr marL="114300" indent="-114300" defTabSz="914400" fontAlgn="base">
              <a:lnSpc>
                <a:spcPct val="95000"/>
              </a:lnSpc>
              <a:spcBef>
                <a:spcPct val="0"/>
              </a:spcBef>
              <a:spcAft>
                <a:spcPct val="0"/>
              </a:spcAft>
              <a:buFont typeface="Arial" panose="020B0604020202020204" pitchFamily="34" charset="0"/>
              <a:buChar char="•"/>
            </a:pPr>
            <a:r>
              <a:rPr lang="en-US" sz="1000" dirty="0">
                <a:solidFill>
                  <a:srgbClr val="000000"/>
                </a:solidFill>
              </a:rPr>
              <a:t>Meets ASTM E1112 &amp; ISO medical standards: </a:t>
            </a:r>
          </a:p>
          <a:p>
            <a:pPr marL="342900" lvl="2" indent="-171450" defTabSz="914400" fontAlgn="base">
              <a:lnSpc>
                <a:spcPct val="95000"/>
              </a:lnSpc>
              <a:spcBef>
                <a:spcPct val="0"/>
              </a:spcBef>
              <a:spcAft>
                <a:spcPct val="0"/>
              </a:spcAft>
              <a:buFont typeface="Arial" panose="020B0604020202020204" pitchFamily="34" charset="0"/>
              <a:buChar char="‒"/>
            </a:pPr>
            <a:r>
              <a:rPr lang="en-US" sz="1000" dirty="0">
                <a:solidFill>
                  <a:srgbClr val="000000"/>
                </a:solidFill>
              </a:rPr>
              <a:t>0.1°C acc. range 35.8°C to 42°C</a:t>
            </a:r>
          </a:p>
          <a:p>
            <a:pPr marL="114300" indent="-114300" defTabSz="914400" fontAlgn="base">
              <a:lnSpc>
                <a:spcPct val="95000"/>
              </a:lnSpc>
              <a:spcBef>
                <a:spcPct val="0"/>
              </a:spcBef>
              <a:spcAft>
                <a:spcPct val="0"/>
              </a:spcAft>
              <a:buFont typeface="Arial" panose="020B0604020202020204" pitchFamily="34" charset="0"/>
              <a:buChar char="•"/>
            </a:pPr>
            <a:r>
              <a:rPr lang="en-US" sz="1000" dirty="0">
                <a:solidFill>
                  <a:srgbClr val="000000"/>
                </a:solidFill>
              </a:rPr>
              <a:t>No calibration needed; NIST traceable</a:t>
            </a:r>
          </a:p>
          <a:p>
            <a:pPr defTabSz="914400" fontAlgn="base">
              <a:lnSpc>
                <a:spcPct val="95000"/>
              </a:lnSpc>
              <a:spcBef>
                <a:spcPts val="200"/>
              </a:spcBef>
              <a:spcAft>
                <a:spcPct val="0"/>
              </a:spcAft>
            </a:pPr>
            <a:r>
              <a:rPr lang="en-US" sz="1100" b="1" dirty="0">
                <a:solidFill>
                  <a:srgbClr val="000000"/>
                </a:solidFill>
              </a:rPr>
              <a:t>Integrated non-volatile memory</a:t>
            </a:r>
          </a:p>
          <a:p>
            <a:pPr marL="114300" indent="-114300" defTabSz="914400" fontAlgn="base">
              <a:lnSpc>
                <a:spcPct val="95000"/>
              </a:lnSpc>
              <a:spcBef>
                <a:spcPct val="0"/>
              </a:spcBef>
              <a:spcAft>
                <a:spcPct val="0"/>
              </a:spcAft>
              <a:buFont typeface="Arial" panose="020B0604020202020204" pitchFamily="34" charset="0"/>
              <a:buChar char="•"/>
            </a:pPr>
            <a:r>
              <a:rPr lang="en-US" sz="1000" dirty="0">
                <a:solidFill>
                  <a:srgbClr val="000000"/>
                </a:solidFill>
              </a:rPr>
              <a:t>Store configuration even after losing power</a:t>
            </a:r>
          </a:p>
          <a:p>
            <a:pPr marL="114300" indent="-114300" defTabSz="914400" fontAlgn="base">
              <a:lnSpc>
                <a:spcPct val="95000"/>
              </a:lnSpc>
              <a:spcBef>
                <a:spcPct val="0"/>
              </a:spcBef>
              <a:spcAft>
                <a:spcPct val="0"/>
              </a:spcAft>
              <a:buFont typeface="Arial" panose="020B0604020202020204" pitchFamily="34" charset="0"/>
              <a:buChar char="•"/>
            </a:pPr>
            <a:r>
              <a:rPr lang="en-US" sz="1000" dirty="0">
                <a:solidFill>
                  <a:srgbClr val="000000"/>
                </a:solidFill>
              </a:rPr>
              <a:t>64 bits of general-purpose scratch pad memory</a:t>
            </a:r>
          </a:p>
          <a:p>
            <a:pPr defTabSz="914400" fontAlgn="base">
              <a:lnSpc>
                <a:spcPct val="95000"/>
              </a:lnSpc>
              <a:spcBef>
                <a:spcPts val="200"/>
              </a:spcBef>
              <a:spcAft>
                <a:spcPct val="0"/>
              </a:spcAft>
            </a:pPr>
            <a:r>
              <a:rPr lang="en-US" sz="1100" b="1" dirty="0">
                <a:solidFill>
                  <a:srgbClr val="000000"/>
                </a:solidFill>
              </a:rPr>
              <a:t>Low power consumption</a:t>
            </a:r>
          </a:p>
          <a:p>
            <a:pPr marL="114300" lvl="1" indent="-114300" defTabSz="914400" fontAlgn="base">
              <a:lnSpc>
                <a:spcPct val="95000"/>
              </a:lnSpc>
              <a:spcBef>
                <a:spcPct val="0"/>
              </a:spcBef>
              <a:spcAft>
                <a:spcPct val="0"/>
              </a:spcAft>
              <a:buFont typeface="Arial" panose="020B0604020202020204" pitchFamily="34" charset="0"/>
              <a:buChar char="•"/>
            </a:pPr>
            <a:r>
              <a:rPr lang="en-US" sz="1000" kern="0" dirty="0">
                <a:solidFill>
                  <a:srgbClr val="000000"/>
                </a:solidFill>
              </a:rPr>
              <a:t>3.5uA average </a:t>
            </a:r>
            <a:r>
              <a:rPr lang="en-US" sz="1000" kern="0" dirty="0" err="1">
                <a:solidFill>
                  <a:srgbClr val="000000"/>
                </a:solidFill>
              </a:rPr>
              <a:t>Iq</a:t>
            </a:r>
            <a:r>
              <a:rPr lang="en-US" sz="1000" kern="0" dirty="0">
                <a:solidFill>
                  <a:srgbClr val="000000"/>
                </a:solidFill>
              </a:rPr>
              <a:t>  @ 1Hz; serial bus inactive</a:t>
            </a:r>
          </a:p>
          <a:p>
            <a:pPr marL="114300" lvl="1" indent="-114300" defTabSz="914400" fontAlgn="base">
              <a:lnSpc>
                <a:spcPct val="95000"/>
              </a:lnSpc>
              <a:spcBef>
                <a:spcPct val="0"/>
              </a:spcBef>
              <a:spcAft>
                <a:spcPct val="0"/>
              </a:spcAft>
              <a:buFont typeface="Arial" panose="020B0604020202020204" pitchFamily="34" charset="0"/>
              <a:buChar char="•"/>
            </a:pPr>
            <a:r>
              <a:rPr lang="en-US" sz="1000" kern="0" dirty="0">
                <a:solidFill>
                  <a:srgbClr val="000000"/>
                </a:solidFill>
              </a:rPr>
              <a:t>150nA shutdown </a:t>
            </a:r>
            <a:r>
              <a:rPr lang="en-US" sz="1000" kern="0" dirty="0" err="1">
                <a:solidFill>
                  <a:srgbClr val="000000"/>
                </a:solidFill>
              </a:rPr>
              <a:t>Iq</a:t>
            </a:r>
            <a:r>
              <a:rPr lang="en-US" sz="1000" kern="0" dirty="0">
                <a:solidFill>
                  <a:srgbClr val="000000"/>
                </a:solidFill>
              </a:rPr>
              <a:t>; serial bus inactive</a:t>
            </a:r>
            <a:endParaRPr lang="en-US" sz="1000" b="1" dirty="0">
              <a:solidFill>
                <a:srgbClr val="000000"/>
              </a:solidFill>
            </a:endParaRPr>
          </a:p>
          <a:p>
            <a:pPr defTabSz="914400" fontAlgn="base">
              <a:lnSpc>
                <a:spcPct val="95000"/>
              </a:lnSpc>
              <a:spcBef>
                <a:spcPts val="200"/>
              </a:spcBef>
              <a:spcAft>
                <a:spcPct val="0"/>
              </a:spcAft>
            </a:pPr>
            <a:r>
              <a:rPr lang="en-US" sz="1100" b="1" dirty="0">
                <a:solidFill>
                  <a:srgbClr val="000000"/>
                </a:solidFill>
              </a:rPr>
              <a:t>Digital feature &amp; I2C interface</a:t>
            </a:r>
          </a:p>
          <a:p>
            <a:pPr marL="114300" indent="-114300" defTabSz="914400" fontAlgn="base">
              <a:lnSpc>
                <a:spcPct val="95000"/>
              </a:lnSpc>
              <a:spcBef>
                <a:spcPct val="0"/>
              </a:spcBef>
              <a:spcAft>
                <a:spcPct val="0"/>
              </a:spcAft>
              <a:buFont typeface="Arial" panose="020B0604020202020204" pitchFamily="34" charset="0"/>
              <a:buChar char="•"/>
            </a:pPr>
            <a:r>
              <a:rPr lang="en-US" sz="1000" dirty="0">
                <a:solidFill>
                  <a:srgbClr val="000000"/>
                </a:solidFill>
              </a:rPr>
              <a:t>Programmable temperature alert &amp; offset value</a:t>
            </a:r>
          </a:p>
          <a:p>
            <a:pPr marL="114300" indent="-114300" defTabSz="914400" fontAlgn="base">
              <a:lnSpc>
                <a:spcPct val="95000"/>
              </a:lnSpc>
              <a:spcBef>
                <a:spcPct val="0"/>
              </a:spcBef>
              <a:spcAft>
                <a:spcPct val="0"/>
              </a:spcAft>
              <a:buFont typeface="Arial" panose="020B0604020202020204" pitchFamily="34" charset="0"/>
              <a:buChar char="•"/>
            </a:pPr>
            <a:r>
              <a:rPr lang="en-US" sz="1000" dirty="0">
                <a:solidFill>
                  <a:srgbClr val="000000"/>
                </a:solidFill>
              </a:rPr>
              <a:t>Soft device rest</a:t>
            </a:r>
          </a:p>
          <a:p>
            <a:pPr defTabSz="914400" fontAlgn="base">
              <a:lnSpc>
                <a:spcPct val="95000"/>
              </a:lnSpc>
              <a:spcBef>
                <a:spcPts val="200"/>
              </a:spcBef>
              <a:spcAft>
                <a:spcPct val="0"/>
              </a:spcAft>
            </a:pPr>
            <a:r>
              <a:rPr lang="en-US" sz="1100" b="1" dirty="0">
                <a:solidFill>
                  <a:srgbClr val="000000"/>
                </a:solidFill>
              </a:rPr>
              <a:t>Smallest package </a:t>
            </a:r>
          </a:p>
          <a:p>
            <a:pPr marL="114300" indent="-114300" defTabSz="914400" fontAlgn="base">
              <a:lnSpc>
                <a:spcPct val="95000"/>
              </a:lnSpc>
              <a:spcBef>
                <a:spcPct val="0"/>
              </a:spcBef>
              <a:spcAft>
                <a:spcPct val="0"/>
              </a:spcAft>
              <a:buFont typeface="Arial" panose="020B0604020202020204" pitchFamily="34" charset="0"/>
              <a:buChar char="•"/>
            </a:pPr>
            <a:r>
              <a:rPr lang="en-US" sz="1000" dirty="0">
                <a:solidFill>
                  <a:srgbClr val="000000"/>
                </a:solidFill>
              </a:rPr>
              <a:t>6 PIN, QFN &amp; CSP</a:t>
            </a:r>
            <a:endParaRPr lang="en-US" sz="800" dirty="0">
              <a:solidFill>
                <a:srgbClr val="000000"/>
              </a:solidFill>
            </a:endParaRPr>
          </a:p>
        </p:txBody>
      </p:sp>
      <p:sp>
        <p:nvSpPr>
          <p:cNvPr id="33" name="Rectangle 32">
            <a:extLst>
              <a:ext uri="{FF2B5EF4-FFF2-40B4-BE49-F238E27FC236}">
                <a16:creationId xmlns:a16="http://schemas.microsoft.com/office/drawing/2014/main" id="{646FCD62-0342-49F3-B1E2-E10603E7650A}"/>
              </a:ext>
            </a:extLst>
          </p:cNvPr>
          <p:cNvSpPr/>
          <p:nvPr/>
        </p:nvSpPr>
        <p:spPr>
          <a:xfrm>
            <a:off x="5119273" y="3646418"/>
            <a:ext cx="656632" cy="6437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sp>
        <p:nvSpPr>
          <p:cNvPr id="24" name="Rectangle 23">
            <a:extLst>
              <a:ext uri="{FF2B5EF4-FFF2-40B4-BE49-F238E27FC236}">
                <a16:creationId xmlns:a16="http://schemas.microsoft.com/office/drawing/2014/main" id="{91937CC0-00EB-4F3B-BF65-0517D0A38406}"/>
              </a:ext>
            </a:extLst>
          </p:cNvPr>
          <p:cNvSpPr/>
          <p:nvPr/>
        </p:nvSpPr>
        <p:spPr>
          <a:xfrm>
            <a:off x="302179" y="531154"/>
            <a:ext cx="4242569" cy="4023240"/>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cxnSp>
        <p:nvCxnSpPr>
          <p:cNvPr id="26" name="Straight Connector 25">
            <a:extLst>
              <a:ext uri="{FF2B5EF4-FFF2-40B4-BE49-F238E27FC236}">
                <a16:creationId xmlns:a16="http://schemas.microsoft.com/office/drawing/2014/main" id="{6450EC24-107B-48B9-9D78-5FA1EF22C3B5}"/>
              </a:ext>
            </a:extLst>
          </p:cNvPr>
          <p:cNvCxnSpPr>
            <a:cxnSpLocks/>
          </p:cNvCxnSpPr>
          <p:nvPr/>
        </p:nvCxnSpPr>
        <p:spPr>
          <a:xfrm>
            <a:off x="307040" y="534085"/>
            <a:ext cx="4228095"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76116A24-06D4-47A5-A19B-6DF2B5AE50BF}"/>
              </a:ext>
            </a:extLst>
          </p:cNvPr>
          <p:cNvCxnSpPr>
            <a:cxnSpLocks/>
          </p:cNvCxnSpPr>
          <p:nvPr/>
        </p:nvCxnSpPr>
        <p:spPr>
          <a:xfrm>
            <a:off x="315116" y="3771416"/>
            <a:ext cx="4228095"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26FB3ADA-7E80-4FCF-A002-BA6039EF1D8A}"/>
              </a:ext>
            </a:extLst>
          </p:cNvPr>
          <p:cNvCxnSpPr>
            <a:cxnSpLocks/>
          </p:cNvCxnSpPr>
          <p:nvPr/>
        </p:nvCxnSpPr>
        <p:spPr>
          <a:xfrm>
            <a:off x="4649737" y="535817"/>
            <a:ext cx="4188383"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31" name="Rectangle 14">
            <a:extLst>
              <a:ext uri="{FF2B5EF4-FFF2-40B4-BE49-F238E27FC236}">
                <a16:creationId xmlns:a16="http://schemas.microsoft.com/office/drawing/2014/main" id="{8D50042D-7199-4515-A769-5C94724E9C56}"/>
              </a:ext>
            </a:extLst>
          </p:cNvPr>
          <p:cNvSpPr>
            <a:spLocks noChangeArrowheads="1"/>
          </p:cNvSpPr>
          <p:nvPr/>
        </p:nvSpPr>
        <p:spPr bwMode="auto">
          <a:xfrm>
            <a:off x="342900" y="533404"/>
            <a:ext cx="4191000" cy="294614"/>
          </a:xfrm>
          <a:prstGeom prst="rect">
            <a:avLst/>
          </a:prstGeom>
          <a:noFill/>
          <a:ln w="19050">
            <a:noFill/>
          </a:ln>
        </p:spPr>
        <p:txBody>
          <a:bodyPr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defTabSz="914400" eaLnBrk="1" fontAlgn="base" hangingPunct="1">
              <a:spcBef>
                <a:spcPct val="0"/>
              </a:spcBef>
              <a:spcAft>
                <a:spcPct val="0"/>
              </a:spcAft>
            </a:pPr>
            <a:r>
              <a:rPr lang="en-US" altLang="en-US" sz="1400" b="1" dirty="0">
                <a:solidFill>
                  <a:srgbClr val="DE0000"/>
                </a:solidFill>
              </a:rPr>
              <a:t>Features</a:t>
            </a:r>
          </a:p>
        </p:txBody>
      </p:sp>
      <p:sp>
        <p:nvSpPr>
          <p:cNvPr id="32" name="Rectangle 14">
            <a:extLst>
              <a:ext uri="{FF2B5EF4-FFF2-40B4-BE49-F238E27FC236}">
                <a16:creationId xmlns:a16="http://schemas.microsoft.com/office/drawing/2014/main" id="{D76F639D-3F0A-4837-8D25-955D98A4CF90}"/>
              </a:ext>
            </a:extLst>
          </p:cNvPr>
          <p:cNvSpPr>
            <a:spLocks noChangeArrowheads="1"/>
          </p:cNvSpPr>
          <p:nvPr/>
        </p:nvSpPr>
        <p:spPr bwMode="auto">
          <a:xfrm>
            <a:off x="4648200" y="533404"/>
            <a:ext cx="4191000" cy="294614"/>
          </a:xfrm>
          <a:prstGeom prst="rect">
            <a:avLst/>
          </a:prstGeom>
          <a:noFill/>
          <a:ln w="19050">
            <a:noFill/>
          </a:ln>
        </p:spPr>
        <p:txBody>
          <a:bodyPr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defTabSz="914400" eaLnBrk="1" fontAlgn="base" hangingPunct="1">
              <a:spcBef>
                <a:spcPct val="0"/>
              </a:spcBef>
              <a:spcAft>
                <a:spcPct val="0"/>
              </a:spcAft>
            </a:pPr>
            <a:r>
              <a:rPr lang="en-US" altLang="en-US" sz="1400" b="1" dirty="0">
                <a:solidFill>
                  <a:srgbClr val="DE0000"/>
                </a:solidFill>
              </a:rPr>
              <a:t>Benefits</a:t>
            </a:r>
          </a:p>
        </p:txBody>
      </p:sp>
      <p:sp>
        <p:nvSpPr>
          <p:cNvPr id="4" name="Title 3"/>
          <p:cNvSpPr>
            <a:spLocks noGrp="1"/>
          </p:cNvSpPr>
          <p:nvPr>
            <p:ph type="title"/>
          </p:nvPr>
        </p:nvSpPr>
        <p:spPr>
          <a:xfrm>
            <a:off x="222486" y="116063"/>
            <a:ext cx="8834428" cy="396234"/>
          </a:xfrm>
        </p:spPr>
        <p:txBody>
          <a:bodyPr/>
          <a:lstStyle/>
          <a:p>
            <a:r>
              <a:rPr lang="en-US" sz="2000" dirty="0"/>
              <a:t>TMP117x </a:t>
            </a:r>
            <a:r>
              <a:rPr lang="en-US" sz="1600" dirty="0">
                <a:solidFill>
                  <a:schemeClr val="tx1"/>
                </a:solidFill>
              </a:rPr>
              <a:t>Ultra-high accuracy digital temp sensor with integrated non-volatile memory</a:t>
            </a:r>
            <a:endParaRPr lang="en-US" sz="1800" dirty="0">
              <a:solidFill>
                <a:schemeClr val="tx1"/>
              </a:solidFill>
            </a:endParaRPr>
          </a:p>
        </p:txBody>
      </p:sp>
      <p:sp>
        <p:nvSpPr>
          <p:cNvPr id="11" name="Rectangle 62"/>
          <p:cNvSpPr>
            <a:spLocks noChangeArrowheads="1"/>
          </p:cNvSpPr>
          <p:nvPr/>
        </p:nvSpPr>
        <p:spPr bwMode="auto">
          <a:xfrm>
            <a:off x="119244" y="736998"/>
            <a:ext cx="4399926" cy="1245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14300" indent="-114300" eaLnBrk="0" hangingPunct="0">
              <a:defRPr>
                <a:solidFill>
                  <a:schemeClr val="tx1"/>
                </a:solidFill>
                <a:latin typeface="Arial" charset="0"/>
                <a:cs typeface="Arial" charset="0"/>
              </a:defRPr>
            </a:lvl1pPr>
            <a:lvl2pPr marL="114300" indent="-11430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lvl="1" defTabSz="914400" eaLnBrk="1" fontAlgn="base" hangingPunct="1">
              <a:spcBef>
                <a:spcPct val="0"/>
              </a:spcBef>
              <a:spcAft>
                <a:spcPts val="600"/>
              </a:spcAft>
              <a:buFont typeface="Arial" charset="0"/>
              <a:buChar char="•"/>
            </a:pPr>
            <a:endParaRPr lang="en-US" altLang="en-US" sz="1000" i="1" dirty="0">
              <a:solidFill>
                <a:srgbClr val="000000"/>
              </a:solidFill>
            </a:endParaRPr>
          </a:p>
        </p:txBody>
      </p:sp>
      <p:sp>
        <p:nvSpPr>
          <p:cNvPr id="12" name="TextBox 11"/>
          <p:cNvSpPr txBox="1"/>
          <p:nvPr/>
        </p:nvSpPr>
        <p:spPr>
          <a:xfrm>
            <a:off x="1919117" y="1797978"/>
            <a:ext cx="184731" cy="369332"/>
          </a:xfrm>
          <a:prstGeom prst="rect">
            <a:avLst/>
          </a:prstGeom>
          <a:noFill/>
        </p:spPr>
        <p:txBody>
          <a:bodyPr wrap="none" rtlCol="0">
            <a:spAutoFit/>
          </a:bodyPr>
          <a:lstStyle/>
          <a:p>
            <a:pPr defTabSz="914400" fontAlgn="base">
              <a:spcBef>
                <a:spcPct val="0"/>
              </a:spcBef>
              <a:spcAft>
                <a:spcPct val="0"/>
              </a:spcAft>
            </a:pPr>
            <a:endParaRPr lang="en-US" dirty="0">
              <a:solidFill>
                <a:srgbClr val="000000"/>
              </a:solidFill>
            </a:endParaRPr>
          </a:p>
        </p:txBody>
      </p:sp>
      <p:sp>
        <p:nvSpPr>
          <p:cNvPr id="14" name="TextBox 13"/>
          <p:cNvSpPr txBox="1"/>
          <p:nvPr/>
        </p:nvSpPr>
        <p:spPr>
          <a:xfrm>
            <a:off x="342900" y="723400"/>
            <a:ext cx="4191000" cy="2980225"/>
          </a:xfrm>
          <a:prstGeom prst="rect">
            <a:avLst/>
          </a:prstGeom>
          <a:noFill/>
          <a:ln w="19050">
            <a:noFill/>
          </a:ln>
        </p:spPr>
        <p:txBody>
          <a:bodyPr wrap="square" rtlCol="0">
            <a:noAutofit/>
          </a:bodyPr>
          <a:lstStyle/>
          <a:p>
            <a:pPr defTabSz="914400" fontAlgn="base">
              <a:lnSpc>
                <a:spcPct val="95000"/>
              </a:lnSpc>
              <a:spcBef>
                <a:spcPct val="0"/>
              </a:spcBef>
              <a:spcAft>
                <a:spcPct val="0"/>
              </a:spcAft>
            </a:pPr>
            <a:r>
              <a:rPr lang="en-US" sz="1100" b="1" dirty="0">
                <a:solidFill>
                  <a:srgbClr val="000000"/>
                </a:solidFill>
              </a:rPr>
              <a:t>Accuracy</a:t>
            </a:r>
            <a:endParaRPr lang="en-US" sz="1000" dirty="0">
              <a:solidFill>
                <a:srgbClr val="000000"/>
              </a:solidFill>
            </a:endParaRPr>
          </a:p>
          <a:p>
            <a:pPr marL="114300" lvl="1" indent="-114300" defTabSz="914400" fontAlgn="base">
              <a:lnSpc>
                <a:spcPct val="95000"/>
              </a:lnSpc>
              <a:spcBef>
                <a:spcPct val="0"/>
              </a:spcBef>
              <a:spcAft>
                <a:spcPct val="0"/>
              </a:spcAft>
              <a:buFont typeface="Arial" panose="020B0604020202020204" pitchFamily="34" charset="0"/>
              <a:buChar char="•"/>
            </a:pPr>
            <a:r>
              <a:rPr lang="en-US" sz="1000" dirty="0">
                <a:solidFill>
                  <a:srgbClr val="000000"/>
                </a:solidFill>
              </a:rPr>
              <a:t>16-bit </a:t>
            </a:r>
            <a:br>
              <a:rPr lang="en-US" sz="1000" dirty="0">
                <a:solidFill>
                  <a:srgbClr val="000000"/>
                </a:solidFill>
              </a:rPr>
            </a:br>
            <a:r>
              <a:rPr lang="en-US" sz="1000" dirty="0">
                <a:solidFill>
                  <a:srgbClr val="000000"/>
                </a:solidFill>
              </a:rPr>
              <a:t>resolution </a:t>
            </a:r>
            <a:br>
              <a:rPr lang="en-US" sz="1000" dirty="0">
                <a:solidFill>
                  <a:srgbClr val="000000"/>
                </a:solidFill>
              </a:rPr>
            </a:br>
            <a:r>
              <a:rPr lang="en-US" sz="1000" dirty="0">
                <a:solidFill>
                  <a:srgbClr val="000000"/>
                </a:solidFill>
              </a:rPr>
              <a:t>(0.0078°C)</a:t>
            </a:r>
          </a:p>
          <a:p>
            <a:pPr marL="114300" lvl="1" indent="-114300" defTabSz="914400" fontAlgn="base">
              <a:lnSpc>
                <a:spcPct val="95000"/>
              </a:lnSpc>
              <a:spcBef>
                <a:spcPct val="0"/>
              </a:spcBef>
              <a:spcAft>
                <a:spcPct val="0"/>
              </a:spcAft>
              <a:buFont typeface="Arial" panose="020B0604020202020204" pitchFamily="34" charset="0"/>
              <a:buChar char="•"/>
            </a:pPr>
            <a:r>
              <a:rPr lang="en-US" sz="1000" dirty="0">
                <a:solidFill>
                  <a:srgbClr val="000000"/>
                </a:solidFill>
              </a:rPr>
              <a:t>Minimum </a:t>
            </a:r>
            <a:br>
              <a:rPr lang="en-US" sz="1000" dirty="0">
                <a:solidFill>
                  <a:srgbClr val="000000"/>
                </a:solidFill>
              </a:rPr>
            </a:br>
            <a:r>
              <a:rPr lang="en-US" sz="1000" dirty="0" err="1">
                <a:solidFill>
                  <a:srgbClr val="000000"/>
                </a:solidFill>
              </a:rPr>
              <a:t>PSRR</a:t>
            </a:r>
            <a:r>
              <a:rPr lang="en-US" sz="1000" dirty="0">
                <a:solidFill>
                  <a:srgbClr val="000000"/>
                </a:solidFill>
              </a:rPr>
              <a:t>: </a:t>
            </a:r>
            <a:br>
              <a:rPr lang="en-US" sz="1000" dirty="0">
                <a:solidFill>
                  <a:srgbClr val="000000"/>
                </a:solidFill>
              </a:rPr>
            </a:br>
            <a:r>
              <a:rPr lang="en-US" sz="1000" u="sng" dirty="0">
                <a:solidFill>
                  <a:srgbClr val="000000"/>
                </a:solidFill>
              </a:rPr>
              <a:t>1</a:t>
            </a:r>
            <a:r>
              <a:rPr lang="en-US" sz="1000" dirty="0">
                <a:solidFill>
                  <a:srgbClr val="000000"/>
                </a:solidFill>
              </a:rPr>
              <a:t>LSB = </a:t>
            </a:r>
            <a:br>
              <a:rPr lang="en-US" sz="1000" dirty="0">
                <a:solidFill>
                  <a:srgbClr val="000000"/>
                </a:solidFill>
              </a:rPr>
            </a:br>
            <a:r>
              <a:rPr lang="en-US" sz="1000" dirty="0">
                <a:solidFill>
                  <a:srgbClr val="000000"/>
                </a:solidFill>
              </a:rPr>
              <a:t>7.8 </a:t>
            </a:r>
            <a:r>
              <a:rPr lang="en-US" sz="1000" dirty="0" err="1">
                <a:solidFill>
                  <a:srgbClr val="000000"/>
                </a:solidFill>
              </a:rPr>
              <a:t>m°C</a:t>
            </a:r>
            <a:r>
              <a:rPr lang="en-US" sz="1000" dirty="0">
                <a:solidFill>
                  <a:srgbClr val="000000"/>
                </a:solidFill>
              </a:rPr>
              <a:t>/V</a:t>
            </a:r>
            <a:endParaRPr lang="en-US" sz="1000" b="1" dirty="0">
              <a:solidFill>
                <a:srgbClr val="000000"/>
              </a:solidFill>
            </a:endParaRPr>
          </a:p>
          <a:p>
            <a:pPr defTabSz="914400" fontAlgn="base">
              <a:lnSpc>
                <a:spcPct val="95000"/>
              </a:lnSpc>
              <a:spcBef>
                <a:spcPct val="0"/>
              </a:spcBef>
              <a:spcAft>
                <a:spcPct val="0"/>
              </a:spcAft>
              <a:buFont typeface="Arial" panose="020B0604020202020204" pitchFamily="34" charset="0"/>
              <a:buNone/>
            </a:pPr>
            <a:r>
              <a:rPr lang="en-US" sz="1100" b="1" dirty="0">
                <a:solidFill>
                  <a:srgbClr val="000000"/>
                </a:solidFill>
              </a:rPr>
              <a:t>Integrated EEPROM</a:t>
            </a:r>
            <a:endParaRPr lang="en-US" sz="600" b="1" dirty="0">
              <a:solidFill>
                <a:srgbClr val="000000"/>
              </a:solidFill>
            </a:endParaRPr>
          </a:p>
          <a:p>
            <a:pPr defTabSz="914400" fontAlgn="base">
              <a:lnSpc>
                <a:spcPct val="95000"/>
              </a:lnSpc>
              <a:spcBef>
                <a:spcPct val="0"/>
              </a:spcBef>
              <a:spcAft>
                <a:spcPct val="0"/>
              </a:spcAft>
              <a:buFont typeface="Arial" panose="020B0604020202020204" pitchFamily="34" charset="0"/>
              <a:buNone/>
            </a:pPr>
            <a:r>
              <a:rPr lang="en-US" sz="1100" b="1" kern="0" dirty="0">
                <a:solidFill>
                  <a:srgbClr val="000000"/>
                </a:solidFill>
              </a:rPr>
              <a:t>Low power consumption </a:t>
            </a:r>
          </a:p>
          <a:p>
            <a:pPr marL="114300" lvl="1" indent="-111125" defTabSz="914400" fontAlgn="base">
              <a:lnSpc>
                <a:spcPct val="95000"/>
              </a:lnSpc>
              <a:spcBef>
                <a:spcPct val="0"/>
              </a:spcBef>
              <a:spcAft>
                <a:spcPct val="0"/>
              </a:spcAft>
              <a:buFont typeface="Arial" panose="020B0604020202020204" pitchFamily="34" charset="0"/>
              <a:buChar char="•"/>
            </a:pPr>
            <a:r>
              <a:rPr lang="en-US" sz="1000" kern="0" dirty="0">
                <a:solidFill>
                  <a:srgbClr val="000000"/>
                </a:solidFill>
              </a:rPr>
              <a:t>140uA </a:t>
            </a:r>
            <a:r>
              <a:rPr lang="en-US" sz="1000" kern="0" dirty="0" err="1">
                <a:solidFill>
                  <a:srgbClr val="000000"/>
                </a:solidFill>
              </a:rPr>
              <a:t>Iq</a:t>
            </a:r>
            <a:r>
              <a:rPr lang="en-US" sz="1000" kern="0" dirty="0">
                <a:solidFill>
                  <a:srgbClr val="000000"/>
                </a:solidFill>
              </a:rPr>
              <a:t> during conversion</a:t>
            </a:r>
          </a:p>
          <a:p>
            <a:pPr marL="114300" lvl="1" indent="-111125" defTabSz="914400" fontAlgn="base">
              <a:lnSpc>
                <a:spcPct val="95000"/>
              </a:lnSpc>
              <a:spcBef>
                <a:spcPct val="0"/>
              </a:spcBef>
              <a:spcAft>
                <a:spcPct val="0"/>
              </a:spcAft>
              <a:buFont typeface="Arial" panose="020B0604020202020204" pitchFamily="34" charset="0"/>
              <a:buChar char="•"/>
            </a:pPr>
            <a:r>
              <a:rPr lang="en-US" sz="1000" kern="0" dirty="0">
                <a:solidFill>
                  <a:srgbClr val="000000"/>
                </a:solidFill>
              </a:rPr>
              <a:t>3.5uA Average </a:t>
            </a:r>
            <a:r>
              <a:rPr lang="en-US" sz="1000" kern="0" dirty="0" err="1">
                <a:solidFill>
                  <a:srgbClr val="000000"/>
                </a:solidFill>
              </a:rPr>
              <a:t>Iq</a:t>
            </a:r>
            <a:r>
              <a:rPr lang="en-US" sz="1000" kern="0" dirty="0">
                <a:solidFill>
                  <a:srgbClr val="000000"/>
                </a:solidFill>
              </a:rPr>
              <a:t>  @ 1Hz</a:t>
            </a:r>
          </a:p>
          <a:p>
            <a:pPr marL="114300" lvl="1" indent="-111125" defTabSz="914400" fontAlgn="base">
              <a:lnSpc>
                <a:spcPct val="95000"/>
              </a:lnSpc>
              <a:spcBef>
                <a:spcPct val="0"/>
              </a:spcBef>
              <a:spcAft>
                <a:spcPct val="0"/>
              </a:spcAft>
              <a:buFont typeface="Arial" panose="020B0604020202020204" pitchFamily="34" charset="0"/>
              <a:buChar char="•"/>
            </a:pPr>
            <a:r>
              <a:rPr lang="en-US" sz="1000" kern="0" dirty="0">
                <a:solidFill>
                  <a:srgbClr val="000000"/>
                </a:solidFill>
              </a:rPr>
              <a:t>150nA Shutdown </a:t>
            </a:r>
            <a:r>
              <a:rPr lang="en-US" sz="1000" kern="0" dirty="0" err="1">
                <a:solidFill>
                  <a:srgbClr val="000000"/>
                </a:solidFill>
              </a:rPr>
              <a:t>Iq</a:t>
            </a:r>
            <a:endParaRPr lang="en-US" sz="1000" kern="0" dirty="0">
              <a:solidFill>
                <a:srgbClr val="000000"/>
              </a:solidFill>
            </a:endParaRPr>
          </a:p>
          <a:p>
            <a:pPr marL="114300" lvl="1" indent="-111125" defTabSz="914400" fontAlgn="base">
              <a:lnSpc>
                <a:spcPct val="95000"/>
              </a:lnSpc>
              <a:spcBef>
                <a:spcPct val="0"/>
              </a:spcBef>
              <a:spcAft>
                <a:spcPct val="0"/>
              </a:spcAft>
              <a:buFont typeface="Arial" panose="020B0604020202020204" pitchFamily="34" charset="0"/>
              <a:buChar char="•"/>
            </a:pPr>
            <a:r>
              <a:rPr lang="en-US" sz="1000" dirty="0">
                <a:solidFill>
                  <a:srgbClr val="000000"/>
                </a:solidFill>
              </a:rPr>
              <a:t>1.8V – 5.5V</a:t>
            </a:r>
          </a:p>
          <a:p>
            <a:pPr marL="347663" lvl="1" indent="-173038" defTabSz="914186">
              <a:lnSpc>
                <a:spcPct val="95000"/>
              </a:lnSpc>
              <a:buFont typeface="Arial" panose="020B0604020202020204" pitchFamily="34" charset="0"/>
              <a:buChar char="•"/>
              <a:defRPr/>
            </a:pPr>
            <a:endParaRPr lang="en-US" sz="400" dirty="0">
              <a:solidFill>
                <a:srgbClr val="000000"/>
              </a:solidFill>
            </a:endParaRPr>
          </a:p>
          <a:p>
            <a:pPr defTabSz="914186">
              <a:lnSpc>
                <a:spcPct val="95000"/>
              </a:lnSpc>
              <a:defRPr/>
            </a:pPr>
            <a:r>
              <a:rPr lang="en-US" sz="1100" b="1" dirty="0">
                <a:solidFill>
                  <a:srgbClr val="000000"/>
                </a:solidFill>
              </a:rPr>
              <a:t>Digital feature: </a:t>
            </a:r>
            <a:r>
              <a:rPr lang="en-US" sz="1000" b="1" dirty="0">
                <a:solidFill>
                  <a:srgbClr val="000000"/>
                </a:solidFill>
              </a:rPr>
              <a:t>automatic offset </a:t>
            </a:r>
            <a:r>
              <a:rPr lang="en-US" sz="1000" dirty="0">
                <a:solidFill>
                  <a:srgbClr val="000000"/>
                </a:solidFill>
              </a:rPr>
              <a:t>NVM/ soft reset</a:t>
            </a:r>
          </a:p>
          <a:p>
            <a:pPr defTabSz="914186">
              <a:lnSpc>
                <a:spcPct val="95000"/>
              </a:lnSpc>
              <a:defRPr/>
            </a:pPr>
            <a:r>
              <a:rPr lang="en-US" sz="1100" b="1" dirty="0">
                <a:solidFill>
                  <a:srgbClr val="000000"/>
                </a:solidFill>
              </a:rPr>
              <a:t>Interface: </a:t>
            </a:r>
            <a:r>
              <a:rPr lang="en-US" sz="1000" dirty="0">
                <a:solidFill>
                  <a:srgbClr val="000000"/>
                </a:solidFill>
              </a:rPr>
              <a:t>Single wire </a:t>
            </a:r>
            <a:endParaRPr lang="en-US" sz="400" b="1" dirty="0">
              <a:solidFill>
                <a:srgbClr val="000000"/>
              </a:solidFill>
            </a:endParaRPr>
          </a:p>
          <a:p>
            <a:pPr defTabSz="914186">
              <a:lnSpc>
                <a:spcPct val="95000"/>
              </a:lnSpc>
              <a:defRPr/>
            </a:pPr>
            <a:r>
              <a:rPr lang="en-US" sz="1100" b="1" kern="0" dirty="0">
                <a:solidFill>
                  <a:srgbClr val="000000"/>
                </a:solidFill>
              </a:rPr>
              <a:t>Packaging</a:t>
            </a:r>
          </a:p>
          <a:p>
            <a:pPr marL="114300" lvl="1" indent="-114300" defTabSz="914400" fontAlgn="base">
              <a:lnSpc>
                <a:spcPct val="95000"/>
              </a:lnSpc>
              <a:spcBef>
                <a:spcPct val="0"/>
              </a:spcBef>
              <a:spcAft>
                <a:spcPct val="0"/>
              </a:spcAft>
              <a:buFont typeface="Arial" panose="020B0604020202020204" pitchFamily="34" charset="0"/>
              <a:buChar char="•"/>
            </a:pPr>
            <a:r>
              <a:rPr lang="en-US" sz="1000" kern="0" dirty="0">
                <a:solidFill>
                  <a:srgbClr val="000000"/>
                </a:solidFill>
              </a:rPr>
              <a:t>6pin WSON (2 x 2) mm</a:t>
            </a:r>
          </a:p>
          <a:p>
            <a:pPr marL="114300" lvl="1" indent="-114300" defTabSz="914400" fontAlgn="base">
              <a:lnSpc>
                <a:spcPct val="95000"/>
              </a:lnSpc>
              <a:spcBef>
                <a:spcPct val="0"/>
              </a:spcBef>
              <a:spcAft>
                <a:spcPct val="0"/>
              </a:spcAft>
              <a:buFont typeface="Arial" panose="020B0604020202020204" pitchFamily="34" charset="0"/>
              <a:buChar char="•"/>
            </a:pPr>
            <a:r>
              <a:rPr lang="en-US" sz="1000" kern="0" dirty="0">
                <a:solidFill>
                  <a:srgbClr val="000000"/>
                </a:solidFill>
              </a:rPr>
              <a:t>6pin WCSP (1.6 x 1) mm </a:t>
            </a:r>
            <a:br>
              <a:rPr lang="en-US" sz="1000" dirty="0">
                <a:solidFill>
                  <a:srgbClr val="000000"/>
                </a:solidFill>
              </a:rPr>
            </a:br>
            <a:endParaRPr lang="en-US" sz="1000" dirty="0">
              <a:solidFill>
                <a:srgbClr val="000000"/>
              </a:solidFill>
            </a:endParaRPr>
          </a:p>
        </p:txBody>
      </p:sp>
      <p:sp>
        <p:nvSpPr>
          <p:cNvPr id="18" name="TextBox 17"/>
          <p:cNvSpPr txBox="1"/>
          <p:nvPr/>
        </p:nvSpPr>
        <p:spPr>
          <a:xfrm>
            <a:off x="353289" y="3988224"/>
            <a:ext cx="1399311" cy="553998"/>
          </a:xfrm>
          <a:prstGeom prst="rect">
            <a:avLst/>
          </a:prstGeom>
          <a:noFill/>
          <a:ln w="19050">
            <a:noFill/>
          </a:ln>
        </p:spPr>
        <p:txBody>
          <a:bodyPr wrap="square" rtlCol="0">
            <a:spAutoFit/>
          </a:bodyPr>
          <a:lstStyle/>
          <a:p>
            <a:pPr marL="114300" indent="-114300" defTabSz="914400" fontAlgn="base">
              <a:spcBef>
                <a:spcPct val="0"/>
              </a:spcBef>
              <a:spcAft>
                <a:spcPct val="0"/>
              </a:spcAft>
              <a:buFont typeface="Arial" panose="020B0604020202020204" pitchFamily="34" charset="0"/>
              <a:buChar char="•"/>
            </a:pPr>
            <a:r>
              <a:rPr lang="en-US" sz="1000" dirty="0">
                <a:solidFill>
                  <a:srgbClr val="000000"/>
                </a:solidFill>
              </a:rPr>
              <a:t>Gas meter</a:t>
            </a:r>
          </a:p>
          <a:p>
            <a:pPr marL="114300" indent="-114300" defTabSz="914400" fontAlgn="base">
              <a:spcBef>
                <a:spcPct val="0"/>
              </a:spcBef>
              <a:spcAft>
                <a:spcPct val="0"/>
              </a:spcAft>
              <a:buFont typeface="Arial" panose="020B0604020202020204" pitchFamily="34" charset="0"/>
              <a:buChar char="•"/>
            </a:pPr>
            <a:r>
              <a:rPr lang="en-US" sz="1000" dirty="0">
                <a:solidFill>
                  <a:srgbClr val="000000"/>
                </a:solidFill>
              </a:rPr>
              <a:t>Medical</a:t>
            </a:r>
          </a:p>
          <a:p>
            <a:pPr marL="114300" indent="-114300" defTabSz="914400" fontAlgn="base">
              <a:spcBef>
                <a:spcPct val="0"/>
              </a:spcBef>
              <a:spcAft>
                <a:spcPct val="0"/>
              </a:spcAft>
              <a:buFont typeface="Arial" panose="020B0604020202020204" pitchFamily="34" charset="0"/>
              <a:buChar char="•"/>
            </a:pPr>
            <a:r>
              <a:rPr lang="en-US" sz="1000" dirty="0">
                <a:solidFill>
                  <a:srgbClr val="000000"/>
                </a:solidFill>
              </a:rPr>
              <a:t>Cold chain</a:t>
            </a:r>
          </a:p>
        </p:txBody>
      </p:sp>
      <p:sp>
        <p:nvSpPr>
          <p:cNvPr id="23" name="TextBox 22"/>
          <p:cNvSpPr txBox="1"/>
          <p:nvPr/>
        </p:nvSpPr>
        <p:spPr>
          <a:xfrm>
            <a:off x="1919113" y="3994253"/>
            <a:ext cx="2396537" cy="553998"/>
          </a:xfrm>
          <a:prstGeom prst="rect">
            <a:avLst/>
          </a:prstGeom>
          <a:noFill/>
          <a:ln w="19050">
            <a:noFill/>
          </a:ln>
        </p:spPr>
        <p:txBody>
          <a:bodyPr wrap="square" rtlCol="0">
            <a:spAutoFit/>
          </a:bodyPr>
          <a:lstStyle/>
          <a:p>
            <a:pPr marL="114300" indent="-114300" defTabSz="914400" fontAlgn="base">
              <a:spcBef>
                <a:spcPct val="0"/>
              </a:spcBef>
              <a:spcAft>
                <a:spcPct val="0"/>
              </a:spcAft>
              <a:buFont typeface="Arial" panose="020B0604020202020204" pitchFamily="34" charset="0"/>
              <a:buChar char="•"/>
            </a:pPr>
            <a:r>
              <a:rPr lang="en-US" sz="1000" dirty="0">
                <a:solidFill>
                  <a:srgbClr val="000000"/>
                </a:solidFill>
              </a:rPr>
              <a:t>Wearables</a:t>
            </a:r>
          </a:p>
          <a:p>
            <a:pPr marL="114300" indent="-114300" defTabSz="914400" fontAlgn="base">
              <a:spcBef>
                <a:spcPct val="0"/>
              </a:spcBef>
              <a:spcAft>
                <a:spcPct val="0"/>
              </a:spcAft>
              <a:buFont typeface="Arial" panose="020B0604020202020204" pitchFamily="34" charset="0"/>
              <a:buChar char="•"/>
            </a:pPr>
            <a:r>
              <a:rPr lang="en-US" sz="1000" dirty="0">
                <a:solidFill>
                  <a:srgbClr val="000000"/>
                </a:solidFill>
              </a:rPr>
              <a:t>Instrumentation &amp; test </a:t>
            </a:r>
          </a:p>
          <a:p>
            <a:pPr marL="114300" indent="-114300" defTabSz="914400" fontAlgn="base">
              <a:spcBef>
                <a:spcPct val="0"/>
              </a:spcBef>
              <a:spcAft>
                <a:spcPct val="0"/>
              </a:spcAft>
              <a:buFont typeface="Arial" panose="020B0604020202020204" pitchFamily="34" charset="0"/>
              <a:buChar char="•"/>
            </a:pPr>
            <a:r>
              <a:rPr lang="en-US" sz="1000" dirty="0">
                <a:solidFill>
                  <a:srgbClr val="000000"/>
                </a:solidFill>
              </a:rPr>
              <a:t>Thermocouple – reference</a:t>
            </a:r>
          </a:p>
        </p:txBody>
      </p:sp>
      <p:sp>
        <p:nvSpPr>
          <p:cNvPr id="19" name="Rectangle 14"/>
          <p:cNvSpPr>
            <a:spLocks noChangeArrowheads="1"/>
          </p:cNvSpPr>
          <p:nvPr/>
        </p:nvSpPr>
        <p:spPr bwMode="auto">
          <a:xfrm>
            <a:off x="342900" y="3789269"/>
            <a:ext cx="4191000" cy="228600"/>
          </a:xfrm>
          <a:prstGeom prst="rect">
            <a:avLst/>
          </a:prstGeom>
          <a:noFill/>
          <a:ln w="19050">
            <a:noFill/>
          </a:ln>
        </p:spPr>
        <p:txBody>
          <a:bodyPr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defTabSz="914400" eaLnBrk="1" fontAlgn="base" hangingPunct="1">
              <a:spcBef>
                <a:spcPct val="0"/>
              </a:spcBef>
              <a:spcAft>
                <a:spcPct val="0"/>
              </a:spcAft>
            </a:pPr>
            <a:r>
              <a:rPr lang="en-US" altLang="en-US" sz="1400" b="1" dirty="0">
                <a:solidFill>
                  <a:srgbClr val="DE0000"/>
                </a:solidFill>
              </a:rPr>
              <a:t>Applications</a:t>
            </a:r>
          </a:p>
        </p:txBody>
      </p:sp>
      <p:pic>
        <p:nvPicPr>
          <p:cNvPr id="22" name="Picture 4"/>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1846" t="13324" r="4408" b="6988"/>
          <a:stretch/>
        </p:blipFill>
        <p:spPr bwMode="auto">
          <a:xfrm>
            <a:off x="4764393" y="3332924"/>
            <a:ext cx="1347580" cy="9811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2" name="Group 1"/>
          <p:cNvGrpSpPr/>
          <p:nvPr/>
        </p:nvGrpSpPr>
        <p:grpSpPr>
          <a:xfrm>
            <a:off x="3216612" y="1910425"/>
            <a:ext cx="1073619" cy="619155"/>
            <a:chOff x="3422181" y="2876550"/>
            <a:chExt cx="1073619" cy="619155"/>
          </a:xfrm>
        </p:grpSpPr>
        <p:pic>
          <p:nvPicPr>
            <p:cNvPr id="20" name="Picture 3"/>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30537" b="100000" l="15646" r="100000"/>
                      </a14:imgEffect>
                    </a14:imgLayer>
                  </a14:imgProps>
                </a:ext>
                <a:ext uri="{28A0092B-C50C-407E-A947-70E740481C1C}">
                  <a14:useLocalDpi xmlns:a14="http://schemas.microsoft.com/office/drawing/2010/main" val="0"/>
                </a:ext>
              </a:extLst>
            </a:blip>
            <a:srcRect/>
            <a:stretch>
              <a:fillRect/>
            </a:stretch>
          </p:blipFill>
          <p:spPr bwMode="auto">
            <a:xfrm>
              <a:off x="3886200" y="2876550"/>
              <a:ext cx="609600" cy="6191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7" name="Picture 6" descr="tmp116">
              <a:hlinkClick r:id="rId6"/>
            </p:cNvPr>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0" b="100000" l="0" r="100000">
                          <a14:foregroundMark x1="16667" y1="50331" x2="16667" y2="50331"/>
                          <a14:foregroundMark x1="28283" y1="52318" x2="28283" y2="52318"/>
                          <a14:foregroundMark x1="95455" y1="92053" x2="95455" y2="92053"/>
                          <a14:foregroundMark x1="78788" y1="80132" x2="78788" y2="80132"/>
                          <a14:foregroundMark x1="29798" y1="81457" x2="29798" y2="81457"/>
                          <a14:foregroundMark x1="47475" y1="91391" x2="47475" y2="91391"/>
                          <a14:foregroundMark x1="47475" y1="91391" x2="47475" y2="91391"/>
                          <a14:foregroundMark x1="35859" y1="85430" x2="35859" y2="85430"/>
                          <a14:foregroundMark x1="35859" y1="85430" x2="35859" y2="85430"/>
                          <a14:foregroundMark x1="8081" y1="78146" x2="8081" y2="78146"/>
                          <a14:foregroundMark x1="14646" y1="73510" x2="14646" y2="73510"/>
                          <a14:foregroundMark x1="14646" y1="73510" x2="14646" y2="73510"/>
                          <a14:foregroundMark x1="29293" y1="81457" x2="29293" y2="81457"/>
                          <a14:foregroundMark x1="21717" y1="45033" x2="21717" y2="45033"/>
                        </a14:backgroundRemoval>
                      </a14:imgEffect>
                    </a14:imgLayer>
                  </a14:imgProps>
                </a:ext>
                <a:ext uri="{28A0092B-C50C-407E-A947-70E740481C1C}">
                  <a14:useLocalDpi xmlns:a14="http://schemas.microsoft.com/office/drawing/2010/main" val="0"/>
                </a:ext>
              </a:extLst>
            </a:blip>
            <a:srcRect/>
            <a:stretch>
              <a:fillRect/>
            </a:stretch>
          </p:blipFill>
          <p:spPr bwMode="auto">
            <a:xfrm>
              <a:off x="3422181" y="3096767"/>
              <a:ext cx="507120" cy="386743"/>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30" name="Table 29"/>
          <p:cNvGraphicFramePr>
            <a:graphicFrameLocks noGrp="1"/>
          </p:cNvGraphicFramePr>
          <p:nvPr>
            <p:extLst>
              <p:ext uri="{D42A27DB-BD31-4B8C-83A1-F6EECF244321}">
                <p14:modId xmlns:p14="http://schemas.microsoft.com/office/powerpoint/2010/main" val="1656084982"/>
              </p:ext>
            </p:extLst>
          </p:nvPr>
        </p:nvGraphicFramePr>
        <p:xfrm>
          <a:off x="1207244" y="849125"/>
          <a:ext cx="3232231" cy="1022604"/>
        </p:xfrm>
        <a:graphic>
          <a:graphicData uri="http://schemas.openxmlformats.org/drawingml/2006/table">
            <a:tbl>
              <a:tblPr/>
              <a:tblGrid>
                <a:gridCol w="904727">
                  <a:extLst>
                    <a:ext uri="{9D8B030D-6E8A-4147-A177-3AD203B41FA5}">
                      <a16:colId xmlns:a16="http://schemas.microsoft.com/office/drawing/2014/main" val="20000"/>
                    </a:ext>
                  </a:extLst>
                </a:gridCol>
                <a:gridCol w="1156792">
                  <a:extLst>
                    <a:ext uri="{9D8B030D-6E8A-4147-A177-3AD203B41FA5}">
                      <a16:colId xmlns:a16="http://schemas.microsoft.com/office/drawing/2014/main" val="20001"/>
                    </a:ext>
                  </a:extLst>
                </a:gridCol>
                <a:gridCol w="1170712">
                  <a:extLst>
                    <a:ext uri="{9D8B030D-6E8A-4147-A177-3AD203B41FA5}">
                      <a16:colId xmlns:a16="http://schemas.microsoft.com/office/drawing/2014/main" val="20002"/>
                    </a:ext>
                  </a:extLst>
                </a:gridCol>
              </a:tblGrid>
              <a:tr h="256413">
                <a:tc>
                  <a:txBody>
                    <a:bodyPr/>
                    <a:lstStyle/>
                    <a:p>
                      <a:pPr algn="ctr" fontAlgn="b"/>
                      <a:r>
                        <a:rPr lang="en-US" sz="800" b="1" i="0" u="none" strike="noStrike" dirty="0">
                          <a:solidFill>
                            <a:schemeClr val="bg1"/>
                          </a:solidFill>
                          <a:effectLst/>
                          <a:latin typeface="+mn-lt"/>
                        </a:rPr>
                        <a:t> TI Part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solidFill>
                  </a:tcPr>
                </a:tc>
                <a:tc>
                  <a:txBody>
                    <a:bodyPr/>
                    <a:lstStyle/>
                    <a:p>
                      <a:pPr algn="ctr" fontAlgn="b"/>
                      <a:r>
                        <a:rPr lang="en-US" sz="800" b="1" i="0" u="none" strike="noStrike" dirty="0">
                          <a:solidFill>
                            <a:schemeClr val="bg1"/>
                          </a:solidFill>
                          <a:effectLst/>
                          <a:latin typeface="+mn-lt"/>
                        </a:rPr>
                        <a:t>Accuracy (°C)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solidFill>
                  </a:tcPr>
                </a:tc>
                <a:tc>
                  <a:txBody>
                    <a:bodyPr/>
                    <a:lstStyle/>
                    <a:p>
                      <a:pPr algn="ctr" fontAlgn="b"/>
                      <a:r>
                        <a:rPr lang="en-US" sz="800" b="1" i="0" u="none" strike="noStrike" dirty="0">
                          <a:solidFill>
                            <a:schemeClr val="bg1"/>
                          </a:solidFill>
                          <a:effectLst/>
                          <a:latin typeface="+mn-lt"/>
                        </a:rPr>
                        <a:t>Accuracy</a:t>
                      </a:r>
                      <a:r>
                        <a:rPr lang="en-US" sz="800" b="1" i="0" u="none" strike="noStrike" baseline="0" dirty="0">
                          <a:solidFill>
                            <a:schemeClr val="bg1"/>
                          </a:solidFill>
                          <a:effectLst/>
                          <a:latin typeface="+mn-lt"/>
                        </a:rPr>
                        <a:t> </a:t>
                      </a:r>
                    </a:p>
                    <a:p>
                      <a:pPr algn="ctr" fontAlgn="b"/>
                      <a:r>
                        <a:rPr lang="en-US" sz="800" b="1" i="0" u="none" strike="noStrike" dirty="0">
                          <a:solidFill>
                            <a:schemeClr val="bg1"/>
                          </a:solidFill>
                          <a:effectLst/>
                          <a:latin typeface="+mn-lt"/>
                        </a:rPr>
                        <a:t>Full Range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solidFill>
                  </a:tcPr>
                </a:tc>
                <a:extLst>
                  <a:ext uri="{0D108BD9-81ED-4DB2-BD59-A6C34878D82A}">
                    <a16:rowId xmlns:a16="http://schemas.microsoft.com/office/drawing/2014/main" val="10000"/>
                  </a:ext>
                </a:extLst>
              </a:tr>
              <a:tr h="159948">
                <a:tc>
                  <a:txBody>
                    <a:bodyPr/>
                    <a:lstStyle/>
                    <a:p>
                      <a:pPr algn="ctr" fontAlgn="b"/>
                      <a:r>
                        <a:rPr lang="en-US" sz="800" b="1" i="0" u="none" strike="noStrike" dirty="0">
                          <a:solidFill>
                            <a:schemeClr val="bg1"/>
                          </a:solidFill>
                          <a:effectLst/>
                          <a:latin typeface="+mn-lt"/>
                        </a:rPr>
                        <a:t>TMP117M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fontAlgn="b"/>
                      <a:r>
                        <a:rPr lang="en-US" sz="800" b="0" i="0" u="none" strike="noStrike" dirty="0">
                          <a:solidFill>
                            <a:srgbClr val="000000"/>
                          </a:solidFill>
                          <a:effectLst/>
                          <a:latin typeface="+mn-lt"/>
                        </a:rPr>
                        <a:t>±0.1</a:t>
                      </a:r>
                      <a:r>
                        <a:rPr lang="en-US" sz="800" b="0" i="0" u="none" strike="noStrike" baseline="30000" dirty="0">
                          <a:solidFill>
                            <a:srgbClr val="000000"/>
                          </a:solidFill>
                          <a:effectLst/>
                          <a:latin typeface="+mn-lt"/>
                        </a:rPr>
                        <a:t>o</a:t>
                      </a:r>
                      <a:r>
                        <a:rPr lang="en-US" sz="800" b="0" i="0" u="none" strike="noStrike" dirty="0">
                          <a:solidFill>
                            <a:srgbClr val="000000"/>
                          </a:solidFill>
                          <a:effectLst/>
                          <a:latin typeface="+mn-lt"/>
                        </a:rPr>
                        <a:t>C  @ (30</a:t>
                      </a:r>
                      <a:r>
                        <a:rPr lang="en-US" sz="800" b="0" i="0" u="none" strike="noStrike" baseline="30000" dirty="0">
                          <a:solidFill>
                            <a:srgbClr val="000000"/>
                          </a:solidFill>
                          <a:effectLst/>
                          <a:latin typeface="+mn-lt"/>
                        </a:rPr>
                        <a:t>o</a:t>
                      </a:r>
                      <a:r>
                        <a:rPr lang="en-US" sz="800" b="0" i="0" u="none" strike="noStrike" dirty="0">
                          <a:solidFill>
                            <a:srgbClr val="000000"/>
                          </a:solidFill>
                          <a:effectLst/>
                          <a:latin typeface="+mn-lt"/>
                        </a:rPr>
                        <a:t>C to 45</a:t>
                      </a:r>
                      <a:r>
                        <a:rPr lang="en-US" sz="800" b="0" i="0" u="none" strike="noStrike" baseline="30000" dirty="0">
                          <a:solidFill>
                            <a:srgbClr val="000000"/>
                          </a:solidFill>
                          <a:effectLst/>
                          <a:latin typeface="+mn-lt"/>
                        </a:rPr>
                        <a:t>o</a:t>
                      </a:r>
                      <a:r>
                        <a:rPr lang="en-US" sz="800" b="0" i="0" u="none" strike="noStrike" dirty="0">
                          <a:solidFill>
                            <a:srgbClr val="000000"/>
                          </a:solidFill>
                          <a:effectLst/>
                          <a:latin typeface="+mn-lt"/>
                        </a:rPr>
                        <a:t>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800" b="0" i="0" u="none" strike="noStrike" dirty="0">
                          <a:solidFill>
                            <a:srgbClr val="000000"/>
                          </a:solidFill>
                          <a:effectLst/>
                          <a:latin typeface="+mn-lt"/>
                        </a:rPr>
                        <a:t>±0.2</a:t>
                      </a:r>
                      <a:r>
                        <a:rPr lang="en-US" sz="800" b="0" i="0" u="none" strike="noStrike" baseline="30000" dirty="0">
                          <a:solidFill>
                            <a:srgbClr val="000000"/>
                          </a:solidFill>
                          <a:effectLst/>
                          <a:latin typeface="+mn-lt"/>
                        </a:rPr>
                        <a:t>o</a:t>
                      </a:r>
                      <a:r>
                        <a:rPr lang="en-US" sz="800" b="0" i="0" u="none" strike="noStrike" dirty="0">
                          <a:solidFill>
                            <a:srgbClr val="000000"/>
                          </a:solidFill>
                          <a:effectLst/>
                          <a:latin typeface="+mn-lt"/>
                        </a:rPr>
                        <a:t>C  @ (0</a:t>
                      </a:r>
                      <a:r>
                        <a:rPr lang="en-US" sz="800" b="0" i="0" u="none" strike="noStrike" baseline="30000" dirty="0">
                          <a:solidFill>
                            <a:srgbClr val="000000"/>
                          </a:solidFill>
                          <a:effectLst/>
                          <a:latin typeface="+mn-lt"/>
                        </a:rPr>
                        <a:t>o</a:t>
                      </a:r>
                      <a:r>
                        <a:rPr lang="en-US" sz="800" b="0" i="0" u="none" strike="noStrike" dirty="0">
                          <a:solidFill>
                            <a:srgbClr val="000000"/>
                          </a:solidFill>
                          <a:effectLst/>
                          <a:latin typeface="+mn-lt"/>
                        </a:rPr>
                        <a:t>C to 85</a:t>
                      </a:r>
                      <a:r>
                        <a:rPr lang="en-US" sz="800" b="0" i="0" u="none" strike="noStrike" baseline="30000" dirty="0">
                          <a:solidFill>
                            <a:srgbClr val="000000"/>
                          </a:solidFill>
                          <a:effectLst/>
                          <a:latin typeface="+mn-lt"/>
                        </a:rPr>
                        <a:t>o</a:t>
                      </a:r>
                      <a:r>
                        <a:rPr lang="en-US" sz="800" b="0" i="0" u="none" strike="noStrike" dirty="0">
                          <a:solidFill>
                            <a:srgbClr val="000000"/>
                          </a:solidFill>
                          <a:effectLst/>
                          <a:latin typeface="+mn-lt"/>
                        </a:rPr>
                        <a:t>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56413">
                <a:tc>
                  <a:txBody>
                    <a:bodyPr/>
                    <a:lstStyle/>
                    <a:p>
                      <a:pPr algn="ctr" fontAlgn="b"/>
                      <a:r>
                        <a:rPr lang="en-US" sz="800" b="1" i="0" u="none" strike="noStrike" dirty="0">
                          <a:solidFill>
                            <a:schemeClr val="bg1"/>
                          </a:solidFill>
                          <a:effectLst/>
                          <a:latin typeface="+mn-lt"/>
                        </a:rPr>
                        <a:t>TMP117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fontAlgn="b"/>
                      <a:r>
                        <a:rPr lang="en-US" sz="800" b="0" i="0" u="none" strike="noStrike" dirty="0">
                          <a:solidFill>
                            <a:srgbClr val="000000"/>
                          </a:solidFill>
                          <a:effectLst/>
                          <a:latin typeface="+mn-lt"/>
                        </a:rPr>
                        <a:t>±0.1</a:t>
                      </a:r>
                      <a:r>
                        <a:rPr lang="en-US" sz="800" b="0" i="0" u="none" strike="noStrike" baseline="30000" dirty="0">
                          <a:solidFill>
                            <a:srgbClr val="000000"/>
                          </a:solidFill>
                          <a:effectLst/>
                          <a:latin typeface="+mn-lt"/>
                        </a:rPr>
                        <a:t>o</a:t>
                      </a:r>
                      <a:r>
                        <a:rPr lang="en-US" sz="800" b="0" i="0" u="none" strike="noStrike" dirty="0">
                          <a:solidFill>
                            <a:srgbClr val="000000"/>
                          </a:solidFill>
                          <a:effectLst/>
                          <a:latin typeface="+mn-lt"/>
                        </a:rPr>
                        <a:t>C  @ (-20</a:t>
                      </a:r>
                      <a:r>
                        <a:rPr lang="en-US" sz="800" b="0" i="0" u="none" strike="noStrike" baseline="30000" dirty="0">
                          <a:solidFill>
                            <a:srgbClr val="000000"/>
                          </a:solidFill>
                          <a:effectLst/>
                          <a:latin typeface="+mn-lt"/>
                        </a:rPr>
                        <a:t>o</a:t>
                      </a:r>
                      <a:r>
                        <a:rPr lang="en-US" sz="800" b="0" i="0" u="none" strike="noStrike" dirty="0">
                          <a:solidFill>
                            <a:srgbClr val="000000"/>
                          </a:solidFill>
                          <a:effectLst/>
                          <a:latin typeface="+mn-lt"/>
                        </a:rPr>
                        <a:t>C to 50</a:t>
                      </a:r>
                      <a:r>
                        <a:rPr lang="en-US" sz="800" b="0" i="0" u="none" strike="noStrike" baseline="30000" dirty="0">
                          <a:solidFill>
                            <a:srgbClr val="000000"/>
                          </a:solidFill>
                          <a:effectLst/>
                          <a:latin typeface="+mn-lt"/>
                        </a:rPr>
                        <a:t>o</a:t>
                      </a:r>
                      <a:r>
                        <a:rPr lang="en-US" sz="800" b="0" i="0" u="none" strike="noStrike" dirty="0">
                          <a:solidFill>
                            <a:srgbClr val="000000"/>
                          </a:solidFill>
                          <a:effectLst/>
                          <a:latin typeface="+mn-lt"/>
                        </a:rPr>
                        <a:t>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800" b="0" i="0" u="none" strike="noStrike" dirty="0">
                          <a:solidFill>
                            <a:srgbClr val="000000"/>
                          </a:solidFill>
                          <a:effectLst/>
                          <a:latin typeface="+mn-lt"/>
                        </a:rPr>
                        <a:t>±0.3</a:t>
                      </a:r>
                      <a:r>
                        <a:rPr lang="en-US" sz="800" b="0" i="0" u="none" strike="noStrike" baseline="30000" dirty="0">
                          <a:solidFill>
                            <a:srgbClr val="000000"/>
                          </a:solidFill>
                          <a:effectLst/>
                          <a:latin typeface="+mn-lt"/>
                        </a:rPr>
                        <a:t>o</a:t>
                      </a:r>
                      <a:r>
                        <a:rPr lang="en-US" sz="800" b="0" i="0" u="none" strike="noStrike" dirty="0">
                          <a:solidFill>
                            <a:srgbClr val="000000"/>
                          </a:solidFill>
                          <a:effectLst/>
                          <a:latin typeface="+mn-lt"/>
                        </a:rPr>
                        <a:t>C  @ (-55</a:t>
                      </a:r>
                      <a:r>
                        <a:rPr lang="en-US" sz="800" b="0" i="0" u="none" strike="noStrike" baseline="30000" dirty="0">
                          <a:solidFill>
                            <a:srgbClr val="000000"/>
                          </a:solidFill>
                          <a:effectLst/>
                          <a:latin typeface="+mn-lt"/>
                        </a:rPr>
                        <a:t>o</a:t>
                      </a:r>
                      <a:r>
                        <a:rPr lang="en-US" sz="800" b="0" i="0" u="none" strike="noStrike" dirty="0">
                          <a:solidFill>
                            <a:srgbClr val="000000"/>
                          </a:solidFill>
                          <a:effectLst/>
                          <a:latin typeface="+mn-lt"/>
                        </a:rPr>
                        <a:t>C to 150</a:t>
                      </a:r>
                      <a:r>
                        <a:rPr lang="en-US" sz="800" b="0" i="0" u="none" strike="noStrike" baseline="30000" dirty="0">
                          <a:solidFill>
                            <a:srgbClr val="000000"/>
                          </a:solidFill>
                          <a:effectLst/>
                          <a:latin typeface="+mn-lt"/>
                        </a:rPr>
                        <a:t>o</a:t>
                      </a:r>
                      <a:r>
                        <a:rPr lang="en-US" sz="800" b="0" i="0" u="none" strike="noStrike" dirty="0">
                          <a:solidFill>
                            <a:srgbClr val="000000"/>
                          </a:solidFill>
                          <a:effectLst/>
                          <a:latin typeface="+mn-lt"/>
                        </a:rPr>
                        <a:t>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256413">
                <a:tc>
                  <a:txBody>
                    <a:bodyPr/>
                    <a:lstStyle/>
                    <a:p>
                      <a:pPr algn="ctr" fontAlgn="b"/>
                      <a:r>
                        <a:rPr lang="en-US" sz="800" b="1" i="0" u="none" strike="noStrike" dirty="0">
                          <a:solidFill>
                            <a:schemeClr val="bg1"/>
                          </a:solidFill>
                          <a:effectLst/>
                          <a:latin typeface="+mn-lt"/>
                        </a:rPr>
                        <a:t>TMP117N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fontAlgn="b"/>
                      <a:r>
                        <a:rPr lang="en-US" sz="800" b="0" i="0" u="none" strike="noStrike" dirty="0">
                          <a:solidFill>
                            <a:srgbClr val="000000"/>
                          </a:solidFill>
                          <a:effectLst/>
                          <a:latin typeface="+mn-lt"/>
                        </a:rPr>
                        <a:t>±0.2</a:t>
                      </a:r>
                      <a:r>
                        <a:rPr lang="en-US" sz="800" b="0" i="0" u="none" strike="noStrike" baseline="30000" dirty="0">
                          <a:solidFill>
                            <a:srgbClr val="000000"/>
                          </a:solidFill>
                          <a:effectLst/>
                          <a:latin typeface="+mn-lt"/>
                        </a:rPr>
                        <a:t>o</a:t>
                      </a:r>
                      <a:r>
                        <a:rPr lang="en-US" sz="800" b="0" i="0" u="none" strike="noStrike" dirty="0">
                          <a:solidFill>
                            <a:srgbClr val="000000"/>
                          </a:solidFill>
                          <a:effectLst/>
                          <a:latin typeface="+mn-lt"/>
                        </a:rPr>
                        <a:t>C  @ (-40</a:t>
                      </a:r>
                      <a:r>
                        <a:rPr lang="en-US" sz="800" b="0" i="0" u="none" strike="noStrike" baseline="30000" dirty="0">
                          <a:solidFill>
                            <a:srgbClr val="000000"/>
                          </a:solidFill>
                          <a:effectLst/>
                          <a:latin typeface="+mn-lt"/>
                        </a:rPr>
                        <a:t>o</a:t>
                      </a:r>
                      <a:r>
                        <a:rPr lang="en-US" sz="800" b="0" i="0" u="none" strike="noStrike" dirty="0">
                          <a:solidFill>
                            <a:srgbClr val="000000"/>
                          </a:solidFill>
                          <a:effectLst/>
                          <a:latin typeface="+mn-lt"/>
                        </a:rPr>
                        <a:t>C to 100</a:t>
                      </a:r>
                      <a:r>
                        <a:rPr lang="en-US" sz="800" b="0" i="0" u="none" strike="noStrike" baseline="30000" dirty="0">
                          <a:solidFill>
                            <a:srgbClr val="000000"/>
                          </a:solidFill>
                          <a:effectLst/>
                          <a:latin typeface="+mn-lt"/>
                        </a:rPr>
                        <a:t>o</a:t>
                      </a:r>
                      <a:r>
                        <a:rPr lang="en-US" sz="800" b="0" i="0" u="none" strike="noStrike" dirty="0">
                          <a:solidFill>
                            <a:srgbClr val="000000"/>
                          </a:solidFill>
                          <a:effectLst/>
                          <a:latin typeface="+mn-lt"/>
                        </a:rPr>
                        <a:t>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marL="0" marR="0" indent="0" algn="ctr" defTabSz="761790" rtl="0" eaLnBrk="1" fontAlgn="b" latinLnBrk="0" hangingPunct="1">
                        <a:lnSpc>
                          <a:spcPct val="100000"/>
                        </a:lnSpc>
                        <a:spcBef>
                          <a:spcPts val="0"/>
                        </a:spcBef>
                        <a:spcAft>
                          <a:spcPts val="0"/>
                        </a:spcAft>
                        <a:buClrTx/>
                        <a:buSzTx/>
                        <a:buFontTx/>
                        <a:buNone/>
                        <a:tabLst/>
                        <a:defRPr/>
                      </a:pPr>
                      <a:r>
                        <a:rPr lang="en-US" sz="800" b="0" i="0" u="none" strike="noStrike" dirty="0">
                          <a:solidFill>
                            <a:srgbClr val="000000"/>
                          </a:solidFill>
                          <a:effectLst/>
                          <a:latin typeface="+mn-lt"/>
                        </a:rPr>
                        <a:t>±0.3</a:t>
                      </a:r>
                      <a:r>
                        <a:rPr lang="en-US" sz="800" b="0" i="0" u="none" strike="noStrike" baseline="30000" dirty="0">
                          <a:solidFill>
                            <a:srgbClr val="000000"/>
                          </a:solidFill>
                          <a:effectLst/>
                          <a:latin typeface="+mn-lt"/>
                        </a:rPr>
                        <a:t>o</a:t>
                      </a:r>
                      <a:r>
                        <a:rPr lang="en-US" sz="800" b="0" i="0" u="none" strike="noStrike" dirty="0">
                          <a:solidFill>
                            <a:srgbClr val="000000"/>
                          </a:solidFill>
                          <a:effectLst/>
                          <a:latin typeface="+mn-lt"/>
                        </a:rPr>
                        <a:t>C  @ (-55</a:t>
                      </a:r>
                      <a:r>
                        <a:rPr lang="en-US" sz="800" b="0" i="0" u="none" strike="noStrike" baseline="30000" dirty="0">
                          <a:solidFill>
                            <a:srgbClr val="000000"/>
                          </a:solidFill>
                          <a:effectLst/>
                          <a:latin typeface="+mn-lt"/>
                        </a:rPr>
                        <a:t>o</a:t>
                      </a:r>
                      <a:r>
                        <a:rPr lang="en-US" sz="800" b="0" i="0" u="none" strike="noStrike" dirty="0">
                          <a:solidFill>
                            <a:srgbClr val="000000"/>
                          </a:solidFill>
                          <a:effectLst/>
                          <a:latin typeface="+mn-lt"/>
                        </a:rPr>
                        <a:t>C to 150</a:t>
                      </a:r>
                      <a:r>
                        <a:rPr lang="en-US" sz="800" b="0" i="0" u="none" strike="noStrike" baseline="30000" dirty="0">
                          <a:solidFill>
                            <a:srgbClr val="000000"/>
                          </a:solidFill>
                          <a:effectLst/>
                          <a:latin typeface="+mn-lt"/>
                        </a:rPr>
                        <a:t>o</a:t>
                      </a:r>
                      <a:r>
                        <a:rPr lang="en-US" sz="800" b="0" i="0" u="none" strike="noStrike" dirty="0">
                          <a:solidFill>
                            <a:srgbClr val="000000"/>
                          </a:solidFill>
                          <a:effectLst/>
                          <a:latin typeface="+mn-lt"/>
                        </a:rPr>
                        <a:t>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bl>
          </a:graphicData>
        </a:graphic>
      </p:graphicFrame>
      <p:pic>
        <p:nvPicPr>
          <p:cNvPr id="1027" name="Picture 3"/>
          <p:cNvPicPr>
            <a:picLocks noChangeAspect="1" noChangeArrowheads="1"/>
          </p:cNvPicPr>
          <p:nvPr/>
        </p:nvPicPr>
        <p:blipFill>
          <a:blip r:embed="rId9" cstate="print">
            <a:extLst>
              <a:ext uri="{BEBA8EAE-BF5A-486C-A8C5-ECC9F3942E4B}">
                <a14:imgProps xmlns:a14="http://schemas.microsoft.com/office/drawing/2010/main">
                  <a14:imgLayer r:embed="rId10">
                    <a14:imgEffect>
                      <a14:backgroundRemoval t="4717" b="100000" l="1754" r="100000"/>
                    </a14:imgEffect>
                  </a14:imgLayer>
                </a14:imgProps>
              </a:ext>
              <a:ext uri="{28A0092B-C50C-407E-A947-70E740481C1C}">
                <a14:useLocalDpi xmlns:a14="http://schemas.microsoft.com/office/drawing/2010/main" val="0"/>
              </a:ext>
            </a:extLst>
          </a:blip>
          <a:srcRect/>
          <a:stretch>
            <a:fillRect/>
          </a:stretch>
        </p:blipFill>
        <p:spPr bwMode="auto">
          <a:xfrm>
            <a:off x="3470172" y="2568276"/>
            <a:ext cx="493004" cy="3929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5" name="Group 4">
            <a:extLst>
              <a:ext uri="{FF2B5EF4-FFF2-40B4-BE49-F238E27FC236}">
                <a16:creationId xmlns:a16="http://schemas.microsoft.com/office/drawing/2014/main" id="{83D231E2-E668-45B8-A120-3B2A6493630E}"/>
              </a:ext>
            </a:extLst>
          </p:cNvPr>
          <p:cNvGrpSpPr/>
          <p:nvPr/>
        </p:nvGrpSpPr>
        <p:grpSpPr>
          <a:xfrm>
            <a:off x="6166219" y="2711817"/>
            <a:ext cx="2609481" cy="1877851"/>
            <a:chOff x="6166219" y="2625192"/>
            <a:chExt cx="2609481" cy="1877851"/>
          </a:xfrm>
        </p:grpSpPr>
        <p:sp>
          <p:nvSpPr>
            <p:cNvPr id="3" name="Rectangle 2">
              <a:extLst>
                <a:ext uri="{FF2B5EF4-FFF2-40B4-BE49-F238E27FC236}">
                  <a16:creationId xmlns:a16="http://schemas.microsoft.com/office/drawing/2014/main" id="{5D784275-C0A9-42AB-AE62-2EDA78894E0B}"/>
                </a:ext>
              </a:extLst>
            </p:cNvPr>
            <p:cNvSpPr/>
            <p:nvPr/>
          </p:nvSpPr>
          <p:spPr>
            <a:xfrm>
              <a:off x="6564547" y="2716866"/>
              <a:ext cx="2077178" cy="1472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pic>
          <p:nvPicPr>
            <p:cNvPr id="3074" name="Picture 2"/>
            <p:cNvPicPr>
              <a:picLocks noChangeAspect="1" noChangeArrowheads="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66219" y="2625192"/>
              <a:ext cx="2609481" cy="18778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21" name="Slide Number Placeholder 3"/>
          <p:cNvSpPr>
            <a:spLocks noGrp="1"/>
          </p:cNvSpPr>
          <p:nvPr>
            <p:ph type="sldNum" sz="quarter" idx="10"/>
          </p:nvPr>
        </p:nvSpPr>
        <p:spPr>
          <a:xfrm>
            <a:off x="6642100" y="4529137"/>
            <a:ext cx="2133600" cy="154782"/>
          </a:xfrm>
          <a:noFill/>
        </p:spPr>
        <p:txBody>
          <a:bodyPr/>
          <a:lstStyle/>
          <a:p>
            <a:fld id="{66C859B9-A6F5-4CA5-B884-5AD1BEA27C22}" type="slidenum">
              <a:rPr lang="en-US" smtClean="0">
                <a:solidFill>
                  <a:srgbClr val="000000"/>
                </a:solidFill>
              </a:rPr>
              <a:pPr/>
              <a:t>26</a:t>
            </a:fld>
            <a:endParaRPr lang="en-US">
              <a:solidFill>
                <a:srgbClr val="000000"/>
              </a:solidFill>
            </a:endParaRPr>
          </a:p>
        </p:txBody>
      </p:sp>
    </p:spTree>
    <p:extLst>
      <p:ext uri="{BB962C8B-B14F-4D97-AF65-F5344CB8AC3E}">
        <p14:creationId xmlns:p14="http://schemas.microsoft.com/office/powerpoint/2010/main" val="31336387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CEE558CD-F083-4A03-A296-E60D0C56EAA6}"/>
              </a:ext>
            </a:extLst>
          </p:cNvPr>
          <p:cNvSpPr/>
          <p:nvPr/>
        </p:nvSpPr>
        <p:spPr>
          <a:xfrm>
            <a:off x="1" y="690895"/>
            <a:ext cx="9144000" cy="3832137"/>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sp>
        <p:nvSpPr>
          <p:cNvPr id="2" name="Title 1"/>
          <p:cNvSpPr>
            <a:spLocks noGrp="1"/>
          </p:cNvSpPr>
          <p:nvPr>
            <p:ph type="title"/>
          </p:nvPr>
        </p:nvSpPr>
        <p:spPr>
          <a:xfrm>
            <a:off x="120240" y="27623"/>
            <a:ext cx="9144000" cy="610791"/>
          </a:xfrm>
        </p:spPr>
        <p:txBody>
          <a:bodyPr/>
          <a:lstStyle/>
          <a:p>
            <a:r>
              <a:rPr lang="en-US" sz="2300" dirty="0"/>
              <a:t>Full system: </a:t>
            </a:r>
            <a:r>
              <a:rPr lang="en-US" sz="2300" dirty="0">
                <a:solidFill>
                  <a:schemeClr val="tx1"/>
                </a:solidFill>
              </a:rPr>
              <a:t>Multiparameter patient monitor + wireless sensors</a:t>
            </a:r>
            <a:endParaRPr lang="en-US" sz="2300" dirty="0"/>
          </a:p>
        </p:txBody>
      </p:sp>
      <p:cxnSp>
        <p:nvCxnSpPr>
          <p:cNvPr id="7" name="Straight Connector 6">
            <a:extLst>
              <a:ext uri="{FF2B5EF4-FFF2-40B4-BE49-F238E27FC236}">
                <a16:creationId xmlns:a16="http://schemas.microsoft.com/office/drawing/2014/main" id="{C63C4A48-5055-114E-9951-2EE1A54F00DB}"/>
              </a:ext>
            </a:extLst>
          </p:cNvPr>
          <p:cNvCxnSpPr>
            <a:cxnSpLocks/>
            <a:endCxn id="38" idx="1"/>
          </p:cNvCxnSpPr>
          <p:nvPr/>
        </p:nvCxnSpPr>
        <p:spPr>
          <a:xfrm>
            <a:off x="6106788" y="2066221"/>
            <a:ext cx="1766363" cy="0"/>
          </a:xfrm>
          <a:prstGeom prst="line">
            <a:avLst/>
          </a:prstGeom>
          <a:ln w="317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C63C4A48-5055-114E-9951-2EE1A54F00DB}"/>
              </a:ext>
            </a:extLst>
          </p:cNvPr>
          <p:cNvCxnSpPr>
            <a:cxnSpLocks/>
          </p:cNvCxnSpPr>
          <p:nvPr/>
        </p:nvCxnSpPr>
        <p:spPr>
          <a:xfrm>
            <a:off x="2773154" y="1537415"/>
            <a:ext cx="1627396" cy="294835"/>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C63C4A48-5055-114E-9951-2EE1A54F00DB}"/>
              </a:ext>
            </a:extLst>
          </p:cNvPr>
          <p:cNvCxnSpPr>
            <a:cxnSpLocks/>
          </p:cNvCxnSpPr>
          <p:nvPr/>
        </p:nvCxnSpPr>
        <p:spPr>
          <a:xfrm>
            <a:off x="6107963" y="2080029"/>
            <a:ext cx="588017" cy="1806083"/>
          </a:xfrm>
          <a:prstGeom prst="line">
            <a:avLst/>
          </a:prstGeom>
          <a:ln w="317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C63C4A48-5055-114E-9951-2EE1A54F00DB}"/>
              </a:ext>
            </a:extLst>
          </p:cNvPr>
          <p:cNvCxnSpPr>
            <a:cxnSpLocks/>
          </p:cNvCxnSpPr>
          <p:nvPr/>
        </p:nvCxnSpPr>
        <p:spPr>
          <a:xfrm>
            <a:off x="6106788" y="2068163"/>
            <a:ext cx="1892485" cy="943058"/>
          </a:xfrm>
          <a:prstGeom prst="line">
            <a:avLst/>
          </a:prstGeom>
          <a:ln w="317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C63C4A48-5055-114E-9951-2EE1A54F00DB}"/>
              </a:ext>
            </a:extLst>
          </p:cNvPr>
          <p:cNvCxnSpPr>
            <a:cxnSpLocks/>
          </p:cNvCxnSpPr>
          <p:nvPr/>
        </p:nvCxnSpPr>
        <p:spPr>
          <a:xfrm>
            <a:off x="6106788" y="2076623"/>
            <a:ext cx="1694403" cy="1647772"/>
          </a:xfrm>
          <a:prstGeom prst="line">
            <a:avLst/>
          </a:prstGeom>
          <a:ln w="317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22" name="Slide Number Placeholder 3"/>
          <p:cNvSpPr>
            <a:spLocks noGrp="1"/>
          </p:cNvSpPr>
          <p:nvPr>
            <p:ph type="sldNum" sz="quarter" idx="10"/>
          </p:nvPr>
        </p:nvSpPr>
        <p:spPr>
          <a:xfrm>
            <a:off x="6642100" y="4529137"/>
            <a:ext cx="2133600" cy="154782"/>
          </a:xfrm>
          <a:noFill/>
        </p:spPr>
        <p:txBody>
          <a:bodyPr/>
          <a:lstStyle/>
          <a:p>
            <a:fld id="{66C859B9-A6F5-4CA5-B884-5AD1BEA27C22}" type="slidenum">
              <a:rPr lang="en-US" smtClean="0">
                <a:solidFill>
                  <a:srgbClr val="000000"/>
                </a:solidFill>
              </a:rPr>
              <a:pPr/>
              <a:t>27</a:t>
            </a:fld>
            <a:endParaRPr lang="en-US" dirty="0">
              <a:solidFill>
                <a:srgbClr val="000000"/>
              </a:solidFill>
            </a:endParaRP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l="10845" r="17025"/>
          <a:stretch/>
        </p:blipFill>
        <p:spPr>
          <a:xfrm>
            <a:off x="-9500" y="684789"/>
            <a:ext cx="2898418" cy="2260300"/>
          </a:xfrm>
          <a:prstGeom prst="rect">
            <a:avLst/>
          </a:prstGeom>
        </p:spPr>
      </p:pic>
      <p:sp>
        <p:nvSpPr>
          <p:cNvPr id="32" name="Rounded Rectangle 31"/>
          <p:cNvSpPr/>
          <p:nvPr/>
        </p:nvSpPr>
        <p:spPr>
          <a:xfrm>
            <a:off x="6601386" y="3838699"/>
            <a:ext cx="1017878" cy="40430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r>
              <a:rPr lang="en-US" sz="1400" dirty="0">
                <a:solidFill>
                  <a:srgbClr val="FFFFFF"/>
                </a:solidFill>
              </a:rPr>
              <a:t>Patch #1</a:t>
            </a:r>
          </a:p>
        </p:txBody>
      </p:sp>
      <p:sp>
        <p:nvSpPr>
          <p:cNvPr id="36" name="Rounded Rectangle 35"/>
          <p:cNvSpPr/>
          <p:nvPr/>
        </p:nvSpPr>
        <p:spPr>
          <a:xfrm>
            <a:off x="7689119" y="3419678"/>
            <a:ext cx="984348" cy="40430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r>
              <a:rPr lang="en-US" sz="1400" dirty="0">
                <a:solidFill>
                  <a:srgbClr val="FFFFFF"/>
                </a:solidFill>
              </a:rPr>
              <a:t>Patch #2</a:t>
            </a:r>
          </a:p>
        </p:txBody>
      </p:sp>
      <p:sp>
        <p:nvSpPr>
          <p:cNvPr id="37" name="Rounded Rectangle 36"/>
          <p:cNvSpPr/>
          <p:nvPr/>
        </p:nvSpPr>
        <p:spPr>
          <a:xfrm>
            <a:off x="7873151" y="2742935"/>
            <a:ext cx="983682" cy="40430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r>
              <a:rPr lang="en-US" sz="1400" dirty="0">
                <a:solidFill>
                  <a:srgbClr val="FFFFFF"/>
                </a:solidFill>
              </a:rPr>
              <a:t>Patch #3</a:t>
            </a:r>
          </a:p>
        </p:txBody>
      </p:sp>
      <p:sp>
        <p:nvSpPr>
          <p:cNvPr id="38" name="Rounded Rectangle 37"/>
          <p:cNvSpPr/>
          <p:nvPr/>
        </p:nvSpPr>
        <p:spPr>
          <a:xfrm>
            <a:off x="7873151" y="1864067"/>
            <a:ext cx="998178" cy="40430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r>
              <a:rPr lang="en-US" sz="1400" dirty="0">
                <a:solidFill>
                  <a:srgbClr val="FFFFFF"/>
                </a:solidFill>
              </a:rPr>
              <a:t>Patch #4</a:t>
            </a:r>
          </a:p>
        </p:txBody>
      </p:sp>
      <p:pic>
        <p:nvPicPr>
          <p:cNvPr id="4" name="Picture 3"/>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727653" y="798692"/>
            <a:ext cx="2885878" cy="1923320"/>
          </a:xfrm>
          <a:prstGeom prst="rect">
            <a:avLst/>
          </a:prstGeom>
        </p:spPr>
      </p:pic>
      <p:sp>
        <p:nvSpPr>
          <p:cNvPr id="21" name="TextBox 20"/>
          <p:cNvSpPr txBox="1"/>
          <p:nvPr/>
        </p:nvSpPr>
        <p:spPr>
          <a:xfrm>
            <a:off x="-9500" y="2943909"/>
            <a:ext cx="2898418" cy="560153"/>
          </a:xfrm>
          <a:prstGeom prst="rect">
            <a:avLst/>
          </a:prstGeom>
          <a:solidFill>
            <a:schemeClr val="accent3"/>
          </a:solidFill>
        </p:spPr>
        <p:txBody>
          <a:bodyPr wrap="square" rtlCol="0">
            <a:spAutoFit/>
          </a:bodyPr>
          <a:lstStyle/>
          <a:p>
            <a:pPr algn="ctr" defTabSz="914400" fontAlgn="base">
              <a:lnSpc>
                <a:spcPct val="95000"/>
              </a:lnSpc>
              <a:spcBef>
                <a:spcPct val="0"/>
              </a:spcBef>
              <a:spcAft>
                <a:spcPct val="0"/>
              </a:spcAft>
            </a:pPr>
            <a:r>
              <a:rPr lang="en-US" sz="1600" b="1" dirty="0">
                <a:solidFill>
                  <a:srgbClr val="FFFFFF"/>
                </a:solidFill>
              </a:rPr>
              <a:t>Nurse’s station / </a:t>
            </a:r>
            <a:br>
              <a:rPr lang="en-US" sz="1600" b="1" dirty="0">
                <a:solidFill>
                  <a:srgbClr val="FFFFFF"/>
                </a:solidFill>
              </a:rPr>
            </a:br>
            <a:r>
              <a:rPr lang="en-US" sz="1600" b="1" dirty="0">
                <a:solidFill>
                  <a:srgbClr val="FFFFFF"/>
                </a:solidFill>
              </a:rPr>
              <a:t>Doctor’s office</a:t>
            </a:r>
          </a:p>
        </p:txBody>
      </p:sp>
      <p:pic>
        <p:nvPicPr>
          <p:cNvPr id="25" name="Picture 24" descr="A picture containing drawing&#10;&#10;Description automatically generated">
            <a:extLst>
              <a:ext uri="{FF2B5EF4-FFF2-40B4-BE49-F238E27FC236}">
                <a16:creationId xmlns:a16="http://schemas.microsoft.com/office/drawing/2014/main" id="{D919CDD1-526C-48FF-A512-01B3E34CA78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6451" t="22445" r="18667" b="15139"/>
          <a:stretch/>
        </p:blipFill>
        <p:spPr>
          <a:xfrm>
            <a:off x="3016658" y="1469174"/>
            <a:ext cx="1154299" cy="624623"/>
          </a:xfrm>
          <a:prstGeom prst="rect">
            <a:avLst/>
          </a:prstGeom>
        </p:spPr>
      </p:pic>
      <p:grpSp>
        <p:nvGrpSpPr>
          <p:cNvPr id="53" name="Group 52">
            <a:extLst>
              <a:ext uri="{FF2B5EF4-FFF2-40B4-BE49-F238E27FC236}">
                <a16:creationId xmlns:a16="http://schemas.microsoft.com/office/drawing/2014/main" id="{0E3582D0-0542-49F2-B18C-25F1951E9C25}"/>
              </a:ext>
            </a:extLst>
          </p:cNvPr>
          <p:cNvGrpSpPr/>
          <p:nvPr/>
        </p:nvGrpSpPr>
        <p:grpSpPr>
          <a:xfrm>
            <a:off x="6454333" y="1889654"/>
            <a:ext cx="1179229" cy="325901"/>
            <a:chOff x="6454333" y="1889654"/>
            <a:chExt cx="1179229" cy="325901"/>
          </a:xfrm>
        </p:grpSpPr>
        <p:sp>
          <p:nvSpPr>
            <p:cNvPr id="47" name="Rectangle: Rounded Corners 46">
              <a:extLst>
                <a:ext uri="{FF2B5EF4-FFF2-40B4-BE49-F238E27FC236}">
                  <a16:creationId xmlns:a16="http://schemas.microsoft.com/office/drawing/2014/main" id="{40FF676A-8374-4932-9D3C-F02D781AA05A}"/>
                </a:ext>
              </a:extLst>
            </p:cNvPr>
            <p:cNvSpPr/>
            <p:nvPr/>
          </p:nvSpPr>
          <p:spPr>
            <a:xfrm>
              <a:off x="6483186" y="1904033"/>
              <a:ext cx="1127189" cy="307777"/>
            </a:xfrm>
            <a:prstGeom prst="roundRect">
              <a:avLst>
                <a:gd name="adj" fmla="val 3467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pic>
          <p:nvPicPr>
            <p:cNvPr id="27" name="Picture 26" descr="A close up of a logo&#10;&#10;Description automatically generated">
              <a:extLst>
                <a:ext uri="{FF2B5EF4-FFF2-40B4-BE49-F238E27FC236}">
                  <a16:creationId xmlns:a16="http://schemas.microsoft.com/office/drawing/2014/main" id="{E04EFD95-2298-4513-8525-05A2DD81649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24772" b="26096"/>
            <a:stretch/>
          </p:blipFill>
          <p:spPr>
            <a:xfrm>
              <a:off x="6454333" y="1889654"/>
              <a:ext cx="1179229" cy="325901"/>
            </a:xfrm>
            <a:prstGeom prst="rect">
              <a:avLst/>
            </a:prstGeom>
          </p:spPr>
        </p:pic>
      </p:grpSp>
      <p:grpSp>
        <p:nvGrpSpPr>
          <p:cNvPr id="52" name="Group 51">
            <a:extLst>
              <a:ext uri="{FF2B5EF4-FFF2-40B4-BE49-F238E27FC236}">
                <a16:creationId xmlns:a16="http://schemas.microsoft.com/office/drawing/2014/main" id="{4D19566E-18D9-444F-88BD-A86A64778AA5}"/>
              </a:ext>
            </a:extLst>
          </p:cNvPr>
          <p:cNvGrpSpPr/>
          <p:nvPr/>
        </p:nvGrpSpPr>
        <p:grpSpPr>
          <a:xfrm>
            <a:off x="6482787" y="2498128"/>
            <a:ext cx="1179229" cy="325901"/>
            <a:chOff x="6482787" y="2498128"/>
            <a:chExt cx="1179229" cy="325901"/>
          </a:xfrm>
        </p:grpSpPr>
        <p:sp>
          <p:nvSpPr>
            <p:cNvPr id="44" name="Rectangle: Rounded Corners 43">
              <a:extLst>
                <a:ext uri="{FF2B5EF4-FFF2-40B4-BE49-F238E27FC236}">
                  <a16:creationId xmlns:a16="http://schemas.microsoft.com/office/drawing/2014/main" id="{619C204D-3440-48CD-9958-83CC1DDB26BF}"/>
                </a:ext>
              </a:extLst>
            </p:cNvPr>
            <p:cNvSpPr/>
            <p:nvPr/>
          </p:nvSpPr>
          <p:spPr>
            <a:xfrm>
              <a:off x="6508832" y="2511671"/>
              <a:ext cx="1127189" cy="307777"/>
            </a:xfrm>
            <a:prstGeom prst="roundRect">
              <a:avLst>
                <a:gd name="adj" fmla="val 3467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pic>
          <p:nvPicPr>
            <p:cNvPr id="49" name="Picture 48" descr="A close up of a logo&#10;&#10;Description automatically generated">
              <a:extLst>
                <a:ext uri="{FF2B5EF4-FFF2-40B4-BE49-F238E27FC236}">
                  <a16:creationId xmlns:a16="http://schemas.microsoft.com/office/drawing/2014/main" id="{4D455757-B116-4BE5-942F-C7CB9AFE212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24772" b="26096"/>
            <a:stretch/>
          </p:blipFill>
          <p:spPr>
            <a:xfrm>
              <a:off x="6482787" y="2498128"/>
              <a:ext cx="1179229" cy="325901"/>
            </a:xfrm>
            <a:prstGeom prst="rect">
              <a:avLst/>
            </a:prstGeom>
          </p:spPr>
        </p:pic>
      </p:grpSp>
      <p:grpSp>
        <p:nvGrpSpPr>
          <p:cNvPr id="51" name="Group 50">
            <a:extLst>
              <a:ext uri="{FF2B5EF4-FFF2-40B4-BE49-F238E27FC236}">
                <a16:creationId xmlns:a16="http://schemas.microsoft.com/office/drawing/2014/main" id="{93F9436C-2A92-4A43-9386-ABE7F2D6E339}"/>
              </a:ext>
            </a:extLst>
          </p:cNvPr>
          <p:cNvGrpSpPr/>
          <p:nvPr/>
        </p:nvGrpSpPr>
        <p:grpSpPr>
          <a:xfrm>
            <a:off x="5810782" y="3011221"/>
            <a:ext cx="1179229" cy="325901"/>
            <a:chOff x="5810782" y="3011221"/>
            <a:chExt cx="1179229" cy="325901"/>
          </a:xfrm>
        </p:grpSpPr>
        <p:sp>
          <p:nvSpPr>
            <p:cNvPr id="41" name="Rectangle: Rounded Corners 40">
              <a:extLst>
                <a:ext uri="{FF2B5EF4-FFF2-40B4-BE49-F238E27FC236}">
                  <a16:creationId xmlns:a16="http://schemas.microsoft.com/office/drawing/2014/main" id="{2A81BE3B-D6E9-44FF-A9A3-23B2C701C7F5}"/>
                </a:ext>
              </a:extLst>
            </p:cNvPr>
            <p:cNvSpPr/>
            <p:nvPr/>
          </p:nvSpPr>
          <p:spPr>
            <a:xfrm>
              <a:off x="5836803" y="3019872"/>
              <a:ext cx="1127189" cy="307777"/>
            </a:xfrm>
            <a:prstGeom prst="roundRect">
              <a:avLst>
                <a:gd name="adj" fmla="val 3467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pic>
          <p:nvPicPr>
            <p:cNvPr id="50" name="Picture 49" descr="A close up of a logo&#10;&#10;Description automatically generated">
              <a:extLst>
                <a:ext uri="{FF2B5EF4-FFF2-40B4-BE49-F238E27FC236}">
                  <a16:creationId xmlns:a16="http://schemas.microsoft.com/office/drawing/2014/main" id="{A66D7746-9CEB-46EB-8A46-48127CAB4E4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24772" b="26096"/>
            <a:stretch/>
          </p:blipFill>
          <p:spPr>
            <a:xfrm>
              <a:off x="5810782" y="3011221"/>
              <a:ext cx="1179229" cy="325901"/>
            </a:xfrm>
            <a:prstGeom prst="rect">
              <a:avLst/>
            </a:prstGeom>
          </p:spPr>
        </p:pic>
      </p:grpSp>
    </p:spTree>
    <p:extLst>
      <p:ext uri="{BB962C8B-B14F-4D97-AF65-F5344CB8AC3E}">
        <p14:creationId xmlns:p14="http://schemas.microsoft.com/office/powerpoint/2010/main" val="9488661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1538" y="142666"/>
            <a:ext cx="8458200" cy="610791"/>
          </a:xfrm>
        </p:spPr>
        <p:txBody>
          <a:bodyPr/>
          <a:lstStyle/>
          <a:p>
            <a:r>
              <a:rPr lang="en-US" sz="2400" dirty="0"/>
              <a:t>Why TI SimpleLink</a:t>
            </a:r>
            <a:r>
              <a:rPr lang="en-US" sz="2000" baseline="50000" dirty="0"/>
              <a:t>™</a:t>
            </a:r>
            <a:r>
              <a:rPr lang="en-US" sz="2400" baseline="50000" dirty="0"/>
              <a:t> </a:t>
            </a:r>
            <a:r>
              <a:rPr lang="en-US" sz="2400" dirty="0">
                <a:solidFill>
                  <a:schemeClr val="tx1"/>
                </a:solidFill>
              </a:rPr>
              <a:t>for multiparameter patient monitor + sensor patch?</a:t>
            </a:r>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solidFill>
                  <a:srgbClr val="000000"/>
                </a:solidFill>
              </a:rPr>
              <a:pPr>
                <a:defRPr/>
              </a:pPr>
              <a:t>28</a:t>
            </a:fld>
            <a:endParaRPr lang="en-US">
              <a:solidFill>
                <a:srgbClr val="000000"/>
              </a:solidFill>
            </a:endParaRPr>
          </a:p>
        </p:txBody>
      </p:sp>
      <p:sp>
        <p:nvSpPr>
          <p:cNvPr id="8" name="Freeform 7"/>
          <p:cNvSpPr/>
          <p:nvPr/>
        </p:nvSpPr>
        <p:spPr>
          <a:xfrm>
            <a:off x="287020" y="2853632"/>
            <a:ext cx="1978027" cy="1592639"/>
          </a:xfrm>
          <a:custGeom>
            <a:avLst/>
            <a:gdLst>
              <a:gd name="connsiteX0" fmla="*/ 0 w 1621238"/>
              <a:gd name="connsiteY0" fmla="*/ 0 h 1592639"/>
              <a:gd name="connsiteX1" fmla="*/ 1621238 w 1621238"/>
              <a:gd name="connsiteY1" fmla="*/ 0 h 1592639"/>
              <a:gd name="connsiteX2" fmla="*/ 1621238 w 1621238"/>
              <a:gd name="connsiteY2" fmla="*/ 1592639 h 1592639"/>
              <a:gd name="connsiteX3" fmla="*/ 0 w 1621238"/>
              <a:gd name="connsiteY3" fmla="*/ 1592639 h 1592639"/>
              <a:gd name="connsiteX4" fmla="*/ 0 w 1621238"/>
              <a:gd name="connsiteY4" fmla="*/ 0 h 15926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238" h="1592639">
                <a:moveTo>
                  <a:pt x="0" y="0"/>
                </a:moveTo>
                <a:lnTo>
                  <a:pt x="1621238" y="0"/>
                </a:lnTo>
                <a:lnTo>
                  <a:pt x="1621238" y="1592639"/>
                </a:lnTo>
                <a:lnTo>
                  <a:pt x="0" y="159263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3020" tIns="33020" rIns="33020" bIns="33020" numCol="1" spcCol="1270" anchor="t" anchorCtr="0">
            <a:noAutofit/>
          </a:bodyPr>
          <a:lstStyle/>
          <a:p>
            <a:pPr marL="171450" lvl="1" indent="-171450" defTabSz="444500" fontAlgn="base">
              <a:lnSpc>
                <a:spcPct val="90000"/>
              </a:lnSpc>
              <a:spcBef>
                <a:spcPct val="0"/>
              </a:spcBef>
              <a:spcAft>
                <a:spcPct val="15000"/>
              </a:spcAft>
              <a:buFont typeface="Arial" panose="020B0604020202020204" pitchFamily="34" charset="0"/>
              <a:buChar char="•"/>
            </a:pPr>
            <a:r>
              <a:rPr lang="en-US" sz="1400" dirty="0">
                <a:solidFill>
                  <a:srgbClr val="000000">
                    <a:hueOff val="0"/>
                    <a:satOff val="0"/>
                    <a:lumOff val="0"/>
                    <a:alphaOff val="0"/>
                  </a:srgbClr>
                </a:solidFill>
              </a:rPr>
              <a:t>BLE SoC with integrated ultra low power sensor controller </a:t>
            </a:r>
          </a:p>
          <a:p>
            <a:pPr marL="171450" lvl="1" indent="-171450" defTabSz="444500" fontAlgn="base">
              <a:lnSpc>
                <a:spcPct val="90000"/>
              </a:lnSpc>
              <a:spcBef>
                <a:spcPct val="0"/>
              </a:spcBef>
              <a:spcAft>
                <a:spcPct val="15000"/>
              </a:spcAft>
              <a:buFont typeface="Arial" panose="020B0604020202020204" pitchFamily="34" charset="0"/>
              <a:buChar char="•"/>
            </a:pPr>
            <a:r>
              <a:rPr lang="en-US" sz="1400" dirty="0">
                <a:solidFill>
                  <a:srgbClr val="000000">
                    <a:hueOff val="0"/>
                    <a:satOff val="0"/>
                    <a:lumOff val="0"/>
                    <a:alphaOff val="0"/>
                  </a:srgbClr>
                </a:solidFill>
              </a:rPr>
              <a:t>Wi-Fi low power </a:t>
            </a:r>
            <a:r>
              <a:rPr lang="en-US" sz="1400" dirty="0" err="1">
                <a:solidFill>
                  <a:srgbClr val="000000">
                    <a:hueOff val="0"/>
                    <a:satOff val="0"/>
                    <a:lumOff val="0"/>
                    <a:alphaOff val="0"/>
                  </a:srgbClr>
                </a:solidFill>
              </a:rPr>
              <a:t>IoT</a:t>
            </a:r>
            <a:r>
              <a:rPr lang="en-US" sz="1400" dirty="0">
                <a:solidFill>
                  <a:srgbClr val="000000">
                    <a:hueOff val="0"/>
                    <a:satOff val="0"/>
                    <a:lumOff val="0"/>
                    <a:alphaOff val="0"/>
                  </a:srgbClr>
                </a:solidFill>
              </a:rPr>
              <a:t> </a:t>
            </a:r>
          </a:p>
          <a:p>
            <a:pPr marL="171450" lvl="1" indent="-171450" defTabSz="444500" fontAlgn="base">
              <a:lnSpc>
                <a:spcPct val="90000"/>
              </a:lnSpc>
              <a:spcBef>
                <a:spcPct val="0"/>
              </a:spcBef>
              <a:spcAft>
                <a:spcPct val="15000"/>
              </a:spcAft>
              <a:buFont typeface="Arial" panose="020B0604020202020204" pitchFamily="34" charset="0"/>
              <a:buChar char="•"/>
            </a:pPr>
            <a:r>
              <a:rPr lang="en-US" sz="1400" dirty="0">
                <a:solidFill>
                  <a:srgbClr val="000000">
                    <a:hueOff val="0"/>
                    <a:satOff val="0"/>
                    <a:lumOff val="0"/>
                    <a:alphaOff val="0"/>
                  </a:srgbClr>
                </a:solidFill>
              </a:rPr>
              <a:t>Best-in-class standby current</a:t>
            </a:r>
          </a:p>
        </p:txBody>
      </p:sp>
      <p:sp>
        <p:nvSpPr>
          <p:cNvPr id="16" name="Freeform 15"/>
          <p:cNvSpPr/>
          <p:nvPr/>
        </p:nvSpPr>
        <p:spPr>
          <a:xfrm>
            <a:off x="4506760" y="2794497"/>
            <a:ext cx="1621238" cy="1592639"/>
          </a:xfrm>
          <a:custGeom>
            <a:avLst/>
            <a:gdLst>
              <a:gd name="connsiteX0" fmla="*/ 0 w 1621238"/>
              <a:gd name="connsiteY0" fmla="*/ 0 h 1592639"/>
              <a:gd name="connsiteX1" fmla="*/ 1621238 w 1621238"/>
              <a:gd name="connsiteY1" fmla="*/ 0 h 1592639"/>
              <a:gd name="connsiteX2" fmla="*/ 1621238 w 1621238"/>
              <a:gd name="connsiteY2" fmla="*/ 1592639 h 1592639"/>
              <a:gd name="connsiteX3" fmla="*/ 0 w 1621238"/>
              <a:gd name="connsiteY3" fmla="*/ 1592639 h 1592639"/>
              <a:gd name="connsiteX4" fmla="*/ 0 w 1621238"/>
              <a:gd name="connsiteY4" fmla="*/ 0 h 15926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238" h="1592639">
                <a:moveTo>
                  <a:pt x="0" y="0"/>
                </a:moveTo>
                <a:lnTo>
                  <a:pt x="1621238" y="0"/>
                </a:lnTo>
                <a:lnTo>
                  <a:pt x="1621238" y="1592639"/>
                </a:lnTo>
                <a:lnTo>
                  <a:pt x="0" y="159263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3020" tIns="33020" rIns="33020" bIns="33020" numCol="1" spcCol="1270" anchor="t" anchorCtr="0">
            <a:noAutofit/>
          </a:bodyPr>
          <a:lstStyle/>
          <a:p>
            <a:pPr algn="ctr" defTabSz="577850" fontAlgn="base">
              <a:lnSpc>
                <a:spcPct val="90000"/>
              </a:lnSpc>
              <a:spcBef>
                <a:spcPct val="0"/>
              </a:spcBef>
              <a:spcAft>
                <a:spcPct val="35000"/>
              </a:spcAft>
            </a:pPr>
            <a:endParaRPr lang="en-US" sz="1300" dirty="0">
              <a:solidFill>
                <a:srgbClr val="000000">
                  <a:hueOff val="0"/>
                  <a:satOff val="0"/>
                  <a:lumOff val="0"/>
                  <a:alphaOff val="0"/>
                </a:srgbClr>
              </a:solidFill>
            </a:endParaRPr>
          </a:p>
        </p:txBody>
      </p:sp>
      <p:sp>
        <p:nvSpPr>
          <p:cNvPr id="20" name="Rectangle 19"/>
          <p:cNvSpPr/>
          <p:nvPr/>
        </p:nvSpPr>
        <p:spPr>
          <a:xfrm>
            <a:off x="6550005" y="2794497"/>
            <a:ext cx="1621238" cy="159263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22" name="Freeform 21"/>
          <p:cNvSpPr/>
          <p:nvPr/>
        </p:nvSpPr>
        <p:spPr>
          <a:xfrm>
            <a:off x="2410795" y="2864507"/>
            <a:ext cx="2098542" cy="1592639"/>
          </a:xfrm>
          <a:custGeom>
            <a:avLst/>
            <a:gdLst>
              <a:gd name="connsiteX0" fmla="*/ 0 w 1621238"/>
              <a:gd name="connsiteY0" fmla="*/ 0 h 1592639"/>
              <a:gd name="connsiteX1" fmla="*/ 1621238 w 1621238"/>
              <a:gd name="connsiteY1" fmla="*/ 0 h 1592639"/>
              <a:gd name="connsiteX2" fmla="*/ 1621238 w 1621238"/>
              <a:gd name="connsiteY2" fmla="*/ 1592639 h 1592639"/>
              <a:gd name="connsiteX3" fmla="*/ 0 w 1621238"/>
              <a:gd name="connsiteY3" fmla="*/ 1592639 h 1592639"/>
              <a:gd name="connsiteX4" fmla="*/ 0 w 1621238"/>
              <a:gd name="connsiteY4" fmla="*/ 0 h 15926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238" h="1592639">
                <a:moveTo>
                  <a:pt x="0" y="0"/>
                </a:moveTo>
                <a:lnTo>
                  <a:pt x="1621238" y="0"/>
                </a:lnTo>
                <a:lnTo>
                  <a:pt x="1621238" y="1592639"/>
                </a:lnTo>
                <a:lnTo>
                  <a:pt x="0" y="159263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3020" tIns="33020" rIns="33020" bIns="33020" numCol="1" spcCol="1270" anchor="t" anchorCtr="0">
            <a:noAutofit/>
          </a:bodyPr>
          <a:lstStyle/>
          <a:p>
            <a:pPr marL="171450" lvl="1" indent="-171450" defTabSz="444500" fontAlgn="base">
              <a:lnSpc>
                <a:spcPct val="90000"/>
              </a:lnSpc>
              <a:spcBef>
                <a:spcPct val="0"/>
              </a:spcBef>
              <a:spcAft>
                <a:spcPct val="15000"/>
              </a:spcAft>
              <a:buFont typeface="Arial" panose="020B0604020202020204" pitchFamily="34" charset="0"/>
              <a:buChar char="•"/>
            </a:pPr>
            <a:r>
              <a:rPr lang="en-US" sz="1400" dirty="0">
                <a:solidFill>
                  <a:srgbClr val="000000">
                    <a:hueOff val="0"/>
                    <a:satOff val="0"/>
                    <a:lumOff val="0"/>
                    <a:alphaOff val="0"/>
                  </a:srgbClr>
                </a:solidFill>
              </a:rPr>
              <a:t>CC3135/CC3235 Wi-Fi modules</a:t>
            </a:r>
          </a:p>
          <a:p>
            <a:pPr marL="171450" lvl="1" indent="-171450" defTabSz="444500" fontAlgn="base">
              <a:lnSpc>
                <a:spcPct val="90000"/>
              </a:lnSpc>
              <a:spcBef>
                <a:spcPct val="0"/>
              </a:spcBef>
              <a:spcAft>
                <a:spcPct val="15000"/>
              </a:spcAft>
              <a:buFont typeface="Arial" panose="020B0604020202020204" pitchFamily="34" charset="0"/>
              <a:buChar char="•"/>
            </a:pPr>
            <a:r>
              <a:rPr lang="en-US" sz="1400" dirty="0">
                <a:solidFill>
                  <a:srgbClr val="000000">
                    <a:hueOff val="0"/>
                    <a:satOff val="0"/>
                    <a:lumOff val="0"/>
                    <a:alphaOff val="0"/>
                  </a:srgbClr>
                </a:solidFill>
              </a:rPr>
              <a:t>5GHz Wi-Fi to reliably connect to hospital network</a:t>
            </a:r>
          </a:p>
          <a:p>
            <a:pPr marL="171450" lvl="1" indent="-171450" defTabSz="444500" fontAlgn="base">
              <a:lnSpc>
                <a:spcPct val="90000"/>
              </a:lnSpc>
              <a:spcBef>
                <a:spcPct val="0"/>
              </a:spcBef>
              <a:spcAft>
                <a:spcPct val="15000"/>
              </a:spcAft>
              <a:buFont typeface="Arial" panose="020B0604020202020204" pitchFamily="34" charset="0"/>
              <a:buChar char="•"/>
            </a:pPr>
            <a:r>
              <a:rPr lang="en-US" sz="1400" dirty="0">
                <a:solidFill>
                  <a:srgbClr val="000000">
                    <a:hueOff val="0"/>
                    <a:satOff val="0"/>
                    <a:lumOff val="0"/>
                    <a:alphaOff val="0"/>
                  </a:srgbClr>
                </a:solidFill>
              </a:rPr>
              <a:t>BLE multirole support, up to 32 simultaneous connections</a:t>
            </a:r>
            <a:endParaRPr lang="en-US" sz="1200" dirty="0">
              <a:solidFill>
                <a:srgbClr val="000000">
                  <a:hueOff val="0"/>
                  <a:satOff val="0"/>
                  <a:lumOff val="0"/>
                  <a:alphaOff val="0"/>
                </a:srgbClr>
              </a:solidFill>
            </a:endParaRPr>
          </a:p>
        </p:txBody>
      </p:sp>
      <p:sp>
        <p:nvSpPr>
          <p:cNvPr id="23" name="Freeform 22"/>
          <p:cNvSpPr/>
          <p:nvPr/>
        </p:nvSpPr>
        <p:spPr>
          <a:xfrm>
            <a:off x="4679085" y="2853632"/>
            <a:ext cx="1901826" cy="1592639"/>
          </a:xfrm>
          <a:custGeom>
            <a:avLst/>
            <a:gdLst>
              <a:gd name="connsiteX0" fmla="*/ 0 w 1621238"/>
              <a:gd name="connsiteY0" fmla="*/ 0 h 1592639"/>
              <a:gd name="connsiteX1" fmla="*/ 1621238 w 1621238"/>
              <a:gd name="connsiteY1" fmla="*/ 0 h 1592639"/>
              <a:gd name="connsiteX2" fmla="*/ 1621238 w 1621238"/>
              <a:gd name="connsiteY2" fmla="*/ 1592639 h 1592639"/>
              <a:gd name="connsiteX3" fmla="*/ 0 w 1621238"/>
              <a:gd name="connsiteY3" fmla="*/ 1592639 h 1592639"/>
              <a:gd name="connsiteX4" fmla="*/ 0 w 1621238"/>
              <a:gd name="connsiteY4" fmla="*/ 0 h 15926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238" h="1592639">
                <a:moveTo>
                  <a:pt x="0" y="0"/>
                </a:moveTo>
                <a:lnTo>
                  <a:pt x="1621238" y="0"/>
                </a:lnTo>
                <a:lnTo>
                  <a:pt x="1621238" y="1592639"/>
                </a:lnTo>
                <a:lnTo>
                  <a:pt x="0" y="159263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3020" tIns="33020" rIns="33020" bIns="33020" numCol="1" spcCol="1270" anchor="t" anchorCtr="0">
            <a:noAutofit/>
          </a:bodyPr>
          <a:lstStyle/>
          <a:p>
            <a:pPr marL="171450" lvl="1" indent="-171450" defTabSz="444500" fontAlgn="base">
              <a:lnSpc>
                <a:spcPct val="90000"/>
              </a:lnSpc>
              <a:spcBef>
                <a:spcPct val="0"/>
              </a:spcBef>
              <a:spcAft>
                <a:spcPct val="15000"/>
              </a:spcAft>
              <a:buFont typeface="Arial" panose="020B0604020202020204" pitchFamily="34" charset="0"/>
              <a:buChar char="•"/>
            </a:pPr>
            <a:r>
              <a:rPr lang="en-US" sz="1400" dirty="0">
                <a:solidFill>
                  <a:srgbClr val="000000">
                    <a:hueOff val="0"/>
                    <a:satOff val="0"/>
                    <a:lumOff val="0"/>
                    <a:alphaOff val="0"/>
                  </a:srgbClr>
                </a:solidFill>
              </a:rPr>
              <a:t>FIPS 140-Level 1 validation</a:t>
            </a:r>
          </a:p>
          <a:p>
            <a:pPr marL="171450" lvl="1" indent="-171450" defTabSz="444500" fontAlgn="base">
              <a:lnSpc>
                <a:spcPct val="90000"/>
              </a:lnSpc>
              <a:spcBef>
                <a:spcPct val="0"/>
              </a:spcBef>
              <a:spcAft>
                <a:spcPct val="15000"/>
              </a:spcAft>
              <a:buFont typeface="Arial" panose="020B0604020202020204" pitchFamily="34" charset="0"/>
              <a:buChar char="•"/>
            </a:pPr>
            <a:r>
              <a:rPr lang="en-US" sz="1400" dirty="0">
                <a:solidFill>
                  <a:srgbClr val="000000">
                    <a:hueOff val="0"/>
                    <a:satOff val="0"/>
                    <a:lumOff val="0"/>
                    <a:alphaOff val="0"/>
                  </a:srgbClr>
                </a:solidFill>
              </a:rPr>
              <a:t>Offload CPU bandwidth – HW crypto accelerators </a:t>
            </a:r>
          </a:p>
          <a:p>
            <a:pPr marL="171450" lvl="1" indent="-171450" defTabSz="444500" fontAlgn="base">
              <a:lnSpc>
                <a:spcPct val="90000"/>
              </a:lnSpc>
              <a:spcBef>
                <a:spcPct val="0"/>
              </a:spcBef>
              <a:spcAft>
                <a:spcPct val="15000"/>
              </a:spcAft>
              <a:buFont typeface="Arial" panose="020B0604020202020204" pitchFamily="34" charset="0"/>
              <a:buChar char="•"/>
            </a:pPr>
            <a:r>
              <a:rPr lang="en-US" sz="1400" dirty="0">
                <a:solidFill>
                  <a:srgbClr val="000000">
                    <a:hueOff val="0"/>
                    <a:satOff val="0"/>
                    <a:lumOff val="0"/>
                    <a:alphaOff val="0"/>
                  </a:srgbClr>
                </a:solidFill>
              </a:rPr>
              <a:t>Secure boot </a:t>
            </a:r>
          </a:p>
        </p:txBody>
      </p:sp>
      <p:sp>
        <p:nvSpPr>
          <p:cNvPr id="24" name="Freeform 23"/>
          <p:cNvSpPr/>
          <p:nvPr/>
        </p:nvSpPr>
        <p:spPr>
          <a:xfrm>
            <a:off x="6880936" y="2853632"/>
            <a:ext cx="2157703" cy="1592639"/>
          </a:xfrm>
          <a:custGeom>
            <a:avLst/>
            <a:gdLst>
              <a:gd name="connsiteX0" fmla="*/ 0 w 1621238"/>
              <a:gd name="connsiteY0" fmla="*/ 0 h 1592639"/>
              <a:gd name="connsiteX1" fmla="*/ 1621238 w 1621238"/>
              <a:gd name="connsiteY1" fmla="*/ 0 h 1592639"/>
              <a:gd name="connsiteX2" fmla="*/ 1621238 w 1621238"/>
              <a:gd name="connsiteY2" fmla="*/ 1592639 h 1592639"/>
              <a:gd name="connsiteX3" fmla="*/ 0 w 1621238"/>
              <a:gd name="connsiteY3" fmla="*/ 1592639 h 1592639"/>
              <a:gd name="connsiteX4" fmla="*/ 0 w 1621238"/>
              <a:gd name="connsiteY4" fmla="*/ 0 h 15926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238" h="1592639">
                <a:moveTo>
                  <a:pt x="0" y="0"/>
                </a:moveTo>
                <a:lnTo>
                  <a:pt x="1621238" y="0"/>
                </a:lnTo>
                <a:lnTo>
                  <a:pt x="1621238" y="1592639"/>
                </a:lnTo>
                <a:lnTo>
                  <a:pt x="0" y="159263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3020" tIns="33020" rIns="33020" bIns="33020" numCol="1" spcCol="1270" anchor="t" anchorCtr="0">
            <a:noAutofit/>
          </a:bodyPr>
          <a:lstStyle/>
          <a:p>
            <a:pPr marL="171450" lvl="1" indent="-171450" defTabSz="444500" fontAlgn="base">
              <a:lnSpc>
                <a:spcPct val="90000"/>
              </a:lnSpc>
              <a:spcBef>
                <a:spcPct val="0"/>
              </a:spcBef>
              <a:spcAft>
                <a:spcPct val="15000"/>
              </a:spcAft>
              <a:buFont typeface="Arial" panose="020B0604020202020204" pitchFamily="34" charset="0"/>
              <a:buChar char="•"/>
            </a:pPr>
            <a:r>
              <a:rPr lang="en-US" sz="1400" dirty="0">
                <a:solidFill>
                  <a:srgbClr val="000000">
                    <a:hueOff val="0"/>
                    <a:satOff val="0"/>
                    <a:lumOff val="0"/>
                    <a:alphaOff val="0"/>
                  </a:srgbClr>
                </a:solidFill>
              </a:rPr>
              <a:t>BAW: first crystal-less wireless BLE SoC – 12% area savings in reference design  </a:t>
            </a:r>
          </a:p>
          <a:p>
            <a:pPr marL="171450" lvl="1" indent="-171450" defTabSz="444500" fontAlgn="base">
              <a:lnSpc>
                <a:spcPct val="90000"/>
              </a:lnSpc>
              <a:spcBef>
                <a:spcPct val="0"/>
              </a:spcBef>
              <a:spcAft>
                <a:spcPct val="15000"/>
              </a:spcAft>
              <a:buFont typeface="Arial" panose="020B0604020202020204" pitchFamily="34" charset="0"/>
              <a:buChar char="•"/>
            </a:pPr>
            <a:r>
              <a:rPr lang="en-US" sz="1400" dirty="0">
                <a:solidFill>
                  <a:srgbClr val="000000">
                    <a:hueOff val="0"/>
                    <a:satOff val="0"/>
                    <a:lumOff val="0"/>
                    <a:alphaOff val="0"/>
                  </a:srgbClr>
                </a:solidFill>
              </a:rPr>
              <a:t>Tiny BLE SoC: CC2640R2F – 2.7mm </a:t>
            </a:r>
            <a:br>
              <a:rPr lang="en-US" sz="1400" dirty="0">
                <a:solidFill>
                  <a:srgbClr val="000000">
                    <a:hueOff val="0"/>
                    <a:satOff val="0"/>
                    <a:lumOff val="0"/>
                    <a:alphaOff val="0"/>
                  </a:srgbClr>
                </a:solidFill>
              </a:rPr>
            </a:br>
            <a:r>
              <a:rPr lang="en-US" sz="1400" dirty="0">
                <a:solidFill>
                  <a:srgbClr val="000000">
                    <a:hueOff val="0"/>
                    <a:satOff val="0"/>
                    <a:lumOff val="0"/>
                    <a:alphaOff val="0"/>
                  </a:srgbClr>
                </a:solidFill>
              </a:rPr>
              <a:t>x 2.7mm DSBGA </a:t>
            </a:r>
            <a:endParaRPr lang="en-US" sz="1200" dirty="0">
              <a:solidFill>
                <a:srgbClr val="000000">
                  <a:hueOff val="0"/>
                  <a:satOff val="0"/>
                  <a:lumOff val="0"/>
                  <a:alphaOff val="0"/>
                </a:srgbClr>
              </a:solidFill>
            </a:endParaRPr>
          </a:p>
        </p:txBody>
      </p:sp>
      <p:sp>
        <p:nvSpPr>
          <p:cNvPr id="29" name="Rectangle 28">
            <a:extLst>
              <a:ext uri="{FF2B5EF4-FFF2-40B4-BE49-F238E27FC236}">
                <a16:creationId xmlns:a16="http://schemas.microsoft.com/office/drawing/2014/main" id="{21DA54EB-F6E0-46AD-AC30-0556B09A7E69}"/>
              </a:ext>
            </a:extLst>
          </p:cNvPr>
          <p:cNvSpPr/>
          <p:nvPr/>
        </p:nvSpPr>
        <p:spPr>
          <a:xfrm>
            <a:off x="4590513" y="925420"/>
            <a:ext cx="2217766" cy="27473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91402" tIns="320040" rIns="91402" bIns="102870" rtlCol="0" anchor="t"/>
          <a:lstStyle/>
          <a:p>
            <a:pPr algn="ctr" defTabSz="456962" fontAlgn="base">
              <a:lnSpc>
                <a:spcPct val="90000"/>
              </a:lnSpc>
              <a:spcBef>
                <a:spcPct val="0"/>
              </a:spcBef>
              <a:spcAft>
                <a:spcPct val="0"/>
              </a:spcAft>
            </a:pPr>
            <a:r>
              <a:rPr lang="en-US" sz="1600" dirty="0">
                <a:solidFill>
                  <a:srgbClr val="117788"/>
                </a:solidFill>
                <a:cs typeface="Arial"/>
              </a:rPr>
              <a:t>Secure </a:t>
            </a:r>
          </a:p>
        </p:txBody>
      </p:sp>
      <p:sp>
        <p:nvSpPr>
          <p:cNvPr id="30" name="Rectangle 29">
            <a:extLst>
              <a:ext uri="{FF2B5EF4-FFF2-40B4-BE49-F238E27FC236}">
                <a16:creationId xmlns:a16="http://schemas.microsoft.com/office/drawing/2014/main" id="{7CF4B6E2-228B-470F-B87E-EF1D7378663F}"/>
              </a:ext>
            </a:extLst>
          </p:cNvPr>
          <p:cNvSpPr/>
          <p:nvPr/>
        </p:nvSpPr>
        <p:spPr>
          <a:xfrm>
            <a:off x="7094159" y="925420"/>
            <a:ext cx="1568829" cy="27473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91402" tIns="320040" rIns="91402" bIns="102870" rtlCol="0" anchor="t"/>
          <a:lstStyle/>
          <a:p>
            <a:pPr algn="ctr" defTabSz="456962" fontAlgn="base">
              <a:lnSpc>
                <a:spcPct val="90000"/>
              </a:lnSpc>
              <a:spcBef>
                <a:spcPct val="0"/>
              </a:spcBef>
              <a:spcAft>
                <a:spcPct val="0"/>
              </a:spcAft>
            </a:pPr>
            <a:r>
              <a:rPr lang="en-US" sz="1600" dirty="0">
                <a:solidFill>
                  <a:srgbClr val="404040"/>
                </a:solidFill>
                <a:cs typeface="Arial"/>
              </a:rPr>
              <a:t>Small size</a:t>
            </a:r>
          </a:p>
        </p:txBody>
      </p:sp>
      <p:sp>
        <p:nvSpPr>
          <p:cNvPr id="31" name="Rectangle 30">
            <a:extLst>
              <a:ext uri="{FF2B5EF4-FFF2-40B4-BE49-F238E27FC236}">
                <a16:creationId xmlns:a16="http://schemas.microsoft.com/office/drawing/2014/main" id="{6086545C-DEB4-4856-B5E6-670BBA25D9AD}"/>
              </a:ext>
            </a:extLst>
          </p:cNvPr>
          <p:cNvSpPr/>
          <p:nvPr/>
        </p:nvSpPr>
        <p:spPr>
          <a:xfrm>
            <a:off x="2660935" y="925419"/>
            <a:ext cx="1568829" cy="274731"/>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91402" tIns="320040" rIns="91402" bIns="102870" rtlCol="0" anchor="t"/>
          <a:lstStyle/>
          <a:p>
            <a:pPr algn="ctr" defTabSz="456962" fontAlgn="base">
              <a:lnSpc>
                <a:spcPct val="90000"/>
              </a:lnSpc>
              <a:spcBef>
                <a:spcPct val="0"/>
              </a:spcBef>
              <a:spcAft>
                <a:spcPct val="0"/>
              </a:spcAft>
            </a:pPr>
            <a:r>
              <a:rPr lang="en-US" sz="1600" dirty="0">
                <a:solidFill>
                  <a:srgbClr val="DE0000"/>
                </a:solidFill>
                <a:cs typeface="Arial"/>
              </a:rPr>
              <a:t>Ease of use</a:t>
            </a:r>
          </a:p>
        </p:txBody>
      </p:sp>
      <p:sp>
        <p:nvSpPr>
          <p:cNvPr id="32" name="Rectangle 31">
            <a:extLst>
              <a:ext uri="{FF2B5EF4-FFF2-40B4-BE49-F238E27FC236}">
                <a16:creationId xmlns:a16="http://schemas.microsoft.com/office/drawing/2014/main" id="{08D5B487-9EE5-48CC-ACBA-D30AFA38B3F1}"/>
              </a:ext>
            </a:extLst>
          </p:cNvPr>
          <p:cNvSpPr/>
          <p:nvPr/>
        </p:nvSpPr>
        <p:spPr>
          <a:xfrm>
            <a:off x="104775" y="925418"/>
            <a:ext cx="2267103" cy="274731"/>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91402" tIns="320040" rIns="91402" bIns="102870" rtlCol="0" anchor="t"/>
          <a:lstStyle/>
          <a:p>
            <a:pPr algn="ctr" defTabSz="456962" fontAlgn="base">
              <a:lnSpc>
                <a:spcPct val="90000"/>
              </a:lnSpc>
              <a:spcBef>
                <a:spcPct val="0"/>
              </a:spcBef>
              <a:spcAft>
                <a:spcPct val="0"/>
              </a:spcAft>
            </a:pPr>
            <a:r>
              <a:rPr lang="en-US" sz="1600" dirty="0">
                <a:solidFill>
                  <a:srgbClr val="4ABED4">
                    <a:lumMod val="75000"/>
                  </a:srgbClr>
                </a:solidFill>
                <a:cs typeface="Arial"/>
              </a:rPr>
              <a:t>Low power</a:t>
            </a:r>
          </a:p>
        </p:txBody>
      </p:sp>
      <p:cxnSp>
        <p:nvCxnSpPr>
          <p:cNvPr id="33" name="Straight Connector 32">
            <a:extLst>
              <a:ext uri="{FF2B5EF4-FFF2-40B4-BE49-F238E27FC236}">
                <a16:creationId xmlns:a16="http://schemas.microsoft.com/office/drawing/2014/main" id="{2C08C815-D80C-44B5-B8EC-B300D719E4C8}"/>
              </a:ext>
            </a:extLst>
          </p:cNvPr>
          <p:cNvCxnSpPr>
            <a:cxnSpLocks/>
          </p:cNvCxnSpPr>
          <p:nvPr/>
        </p:nvCxnSpPr>
        <p:spPr>
          <a:xfrm>
            <a:off x="294418" y="931000"/>
            <a:ext cx="1901200"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D1957A8B-1B06-4BA5-9A9E-1E261BC12692}"/>
              </a:ext>
            </a:extLst>
          </p:cNvPr>
          <p:cNvCxnSpPr>
            <a:cxnSpLocks/>
          </p:cNvCxnSpPr>
          <p:nvPr/>
        </p:nvCxnSpPr>
        <p:spPr>
          <a:xfrm>
            <a:off x="2473126" y="931000"/>
            <a:ext cx="1940241"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8DB7EA9B-318D-4BD5-BB1C-A733EEECDB8B}"/>
              </a:ext>
            </a:extLst>
          </p:cNvPr>
          <p:cNvCxnSpPr>
            <a:cxnSpLocks/>
          </p:cNvCxnSpPr>
          <p:nvPr/>
        </p:nvCxnSpPr>
        <p:spPr>
          <a:xfrm>
            <a:off x="4709142" y="931000"/>
            <a:ext cx="1931796"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305A39AA-D1FA-4034-81C7-32F2695C6DC0}"/>
              </a:ext>
            </a:extLst>
          </p:cNvPr>
          <p:cNvCxnSpPr>
            <a:cxnSpLocks/>
          </p:cNvCxnSpPr>
          <p:nvPr/>
        </p:nvCxnSpPr>
        <p:spPr>
          <a:xfrm>
            <a:off x="6947611" y="931000"/>
            <a:ext cx="1891589"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37" name="Group 36">
            <a:extLst>
              <a:ext uri="{FF2B5EF4-FFF2-40B4-BE49-F238E27FC236}">
                <a16:creationId xmlns:a16="http://schemas.microsoft.com/office/drawing/2014/main" id="{85D60DD0-9BB4-4D11-885E-18E0567A93CC}"/>
              </a:ext>
            </a:extLst>
          </p:cNvPr>
          <p:cNvGrpSpPr/>
          <p:nvPr/>
        </p:nvGrpSpPr>
        <p:grpSpPr>
          <a:xfrm>
            <a:off x="2330750" y="1047285"/>
            <a:ext cx="4478715" cy="3443911"/>
            <a:chOff x="2643734" y="1083733"/>
            <a:chExt cx="4577276" cy="3686250"/>
          </a:xfrm>
        </p:grpSpPr>
        <p:cxnSp>
          <p:nvCxnSpPr>
            <p:cNvPr id="38" name="Straight Connector 37">
              <a:extLst>
                <a:ext uri="{FF2B5EF4-FFF2-40B4-BE49-F238E27FC236}">
                  <a16:creationId xmlns:a16="http://schemas.microsoft.com/office/drawing/2014/main" id="{7B407658-3929-455C-94E1-0FE0824E7AE5}"/>
                </a:ext>
              </a:extLst>
            </p:cNvPr>
            <p:cNvCxnSpPr/>
            <p:nvPr/>
          </p:nvCxnSpPr>
          <p:spPr>
            <a:xfrm flipV="1">
              <a:off x="2643734" y="1083733"/>
              <a:ext cx="0" cy="368625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E52C0955-13F0-46BD-9119-FD1BD41950A9}"/>
                </a:ext>
              </a:extLst>
            </p:cNvPr>
            <p:cNvCxnSpPr/>
            <p:nvPr/>
          </p:nvCxnSpPr>
          <p:spPr>
            <a:xfrm flipV="1">
              <a:off x="4931765" y="1083733"/>
              <a:ext cx="0" cy="368625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01806F5C-8070-4D8C-A894-1EE242003DD4}"/>
                </a:ext>
              </a:extLst>
            </p:cNvPr>
            <p:cNvCxnSpPr/>
            <p:nvPr/>
          </p:nvCxnSpPr>
          <p:spPr>
            <a:xfrm flipV="1">
              <a:off x="7221010" y="1083733"/>
              <a:ext cx="0" cy="368625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57" name="Picture 56">
            <a:extLst>
              <a:ext uri="{FF2B5EF4-FFF2-40B4-BE49-F238E27FC236}">
                <a16:creationId xmlns:a16="http://schemas.microsoft.com/office/drawing/2014/main" id="{E6319CC5-89F1-47DF-AD64-CA8E9CE8ECC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08276" y="1695449"/>
            <a:ext cx="765823" cy="767119"/>
          </a:xfrm>
          <a:prstGeom prst="rect">
            <a:avLst/>
          </a:prstGeom>
        </p:spPr>
      </p:pic>
      <p:grpSp>
        <p:nvGrpSpPr>
          <p:cNvPr id="58" name="Group 57">
            <a:extLst>
              <a:ext uri="{FF2B5EF4-FFF2-40B4-BE49-F238E27FC236}">
                <a16:creationId xmlns:a16="http://schemas.microsoft.com/office/drawing/2014/main" id="{CB30B68E-00E7-418A-9F62-43D155F75A4C}"/>
              </a:ext>
            </a:extLst>
          </p:cNvPr>
          <p:cNvGrpSpPr/>
          <p:nvPr/>
        </p:nvGrpSpPr>
        <p:grpSpPr>
          <a:xfrm>
            <a:off x="5400489" y="1587549"/>
            <a:ext cx="638339" cy="846434"/>
            <a:chOff x="4073485" y="3427413"/>
            <a:chExt cx="735091" cy="974727"/>
          </a:xfrm>
        </p:grpSpPr>
        <p:sp>
          <p:nvSpPr>
            <p:cNvPr id="59" name="Freeform 41">
              <a:extLst>
                <a:ext uri="{FF2B5EF4-FFF2-40B4-BE49-F238E27FC236}">
                  <a16:creationId xmlns:a16="http://schemas.microsoft.com/office/drawing/2014/main" id="{61F04895-BD4E-460E-8F47-832075860C00}"/>
                </a:ext>
              </a:extLst>
            </p:cNvPr>
            <p:cNvSpPr>
              <a:spLocks/>
            </p:cNvSpPr>
            <p:nvPr/>
          </p:nvSpPr>
          <p:spPr bwMode="auto">
            <a:xfrm>
              <a:off x="4198938" y="3427413"/>
              <a:ext cx="461963" cy="306388"/>
            </a:xfrm>
            <a:custGeom>
              <a:avLst/>
              <a:gdLst>
                <a:gd name="T0" fmla="*/ 400 w 400"/>
                <a:gd name="T1" fmla="*/ 267 h 267"/>
                <a:gd name="T2" fmla="*/ 400 w 400"/>
                <a:gd name="T3" fmla="*/ 204 h 267"/>
                <a:gd name="T4" fmla="*/ 200 w 400"/>
                <a:gd name="T5" fmla="*/ 0 h 267"/>
                <a:gd name="T6" fmla="*/ 0 w 400"/>
                <a:gd name="T7" fmla="*/ 204 h 267"/>
                <a:gd name="T8" fmla="*/ 0 w 400"/>
                <a:gd name="T9" fmla="*/ 267 h 267"/>
              </a:gdLst>
              <a:ahLst/>
              <a:cxnLst>
                <a:cxn ang="0">
                  <a:pos x="T0" y="T1"/>
                </a:cxn>
                <a:cxn ang="0">
                  <a:pos x="T2" y="T3"/>
                </a:cxn>
                <a:cxn ang="0">
                  <a:pos x="T4" y="T5"/>
                </a:cxn>
                <a:cxn ang="0">
                  <a:pos x="T6" y="T7"/>
                </a:cxn>
                <a:cxn ang="0">
                  <a:pos x="T8" y="T9"/>
                </a:cxn>
              </a:cxnLst>
              <a:rect l="0" t="0" r="r" b="b"/>
              <a:pathLst>
                <a:path w="400" h="267">
                  <a:moveTo>
                    <a:pt x="400" y="267"/>
                  </a:moveTo>
                  <a:cubicBezTo>
                    <a:pt x="400" y="204"/>
                    <a:pt x="400" y="204"/>
                    <a:pt x="400" y="204"/>
                  </a:cubicBezTo>
                  <a:cubicBezTo>
                    <a:pt x="400" y="91"/>
                    <a:pt x="313" y="0"/>
                    <a:pt x="200" y="0"/>
                  </a:cubicBezTo>
                  <a:cubicBezTo>
                    <a:pt x="87" y="0"/>
                    <a:pt x="0" y="91"/>
                    <a:pt x="0" y="204"/>
                  </a:cubicBezTo>
                  <a:cubicBezTo>
                    <a:pt x="0" y="267"/>
                    <a:pt x="0" y="267"/>
                    <a:pt x="0" y="267"/>
                  </a:cubicBezTo>
                </a:path>
              </a:pathLst>
            </a:custGeom>
            <a:noFill/>
            <a:ln w="19050" cap="flat">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60" name="Freeform 42">
              <a:extLst>
                <a:ext uri="{FF2B5EF4-FFF2-40B4-BE49-F238E27FC236}">
                  <a16:creationId xmlns:a16="http://schemas.microsoft.com/office/drawing/2014/main" id="{C348F39C-08DC-429F-B0A7-E030189D9913}"/>
                </a:ext>
              </a:extLst>
            </p:cNvPr>
            <p:cNvSpPr>
              <a:spLocks/>
            </p:cNvSpPr>
            <p:nvPr/>
          </p:nvSpPr>
          <p:spPr bwMode="auto">
            <a:xfrm>
              <a:off x="4368800" y="3932238"/>
              <a:ext cx="144463" cy="246063"/>
            </a:xfrm>
            <a:custGeom>
              <a:avLst/>
              <a:gdLst>
                <a:gd name="T0" fmla="*/ 126 w 126"/>
                <a:gd name="T1" fmla="*/ 63 h 214"/>
                <a:gd name="T2" fmla="*/ 63 w 126"/>
                <a:gd name="T3" fmla="*/ 0 h 214"/>
                <a:gd name="T4" fmla="*/ 0 w 126"/>
                <a:gd name="T5" fmla="*/ 63 h 214"/>
                <a:gd name="T6" fmla="*/ 25 w 126"/>
                <a:gd name="T7" fmla="*/ 116 h 214"/>
                <a:gd name="T8" fmla="*/ 28 w 126"/>
                <a:gd name="T9" fmla="*/ 123 h 214"/>
                <a:gd name="T10" fmla="*/ 23 w 126"/>
                <a:gd name="T11" fmla="*/ 205 h 214"/>
                <a:gd name="T12" fmla="*/ 31 w 126"/>
                <a:gd name="T13" fmla="*/ 214 h 214"/>
                <a:gd name="T14" fmla="*/ 94 w 126"/>
                <a:gd name="T15" fmla="*/ 214 h 214"/>
                <a:gd name="T16" fmla="*/ 102 w 126"/>
                <a:gd name="T17" fmla="*/ 205 h 214"/>
                <a:gd name="T18" fmla="*/ 97 w 126"/>
                <a:gd name="T19" fmla="*/ 123 h 214"/>
                <a:gd name="T20" fmla="*/ 100 w 126"/>
                <a:gd name="T21" fmla="*/ 116 h 214"/>
                <a:gd name="T22" fmla="*/ 126 w 126"/>
                <a:gd name="T23" fmla="*/ 63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 h="214">
                  <a:moveTo>
                    <a:pt x="126" y="63"/>
                  </a:moveTo>
                  <a:cubicBezTo>
                    <a:pt x="126" y="28"/>
                    <a:pt x="98" y="0"/>
                    <a:pt x="63" y="0"/>
                  </a:cubicBezTo>
                  <a:cubicBezTo>
                    <a:pt x="28" y="0"/>
                    <a:pt x="0" y="28"/>
                    <a:pt x="0" y="63"/>
                  </a:cubicBezTo>
                  <a:cubicBezTo>
                    <a:pt x="0" y="84"/>
                    <a:pt x="10" y="104"/>
                    <a:pt x="25" y="116"/>
                  </a:cubicBezTo>
                  <a:cubicBezTo>
                    <a:pt x="27" y="118"/>
                    <a:pt x="28" y="120"/>
                    <a:pt x="28" y="123"/>
                  </a:cubicBezTo>
                  <a:cubicBezTo>
                    <a:pt x="23" y="205"/>
                    <a:pt x="23" y="205"/>
                    <a:pt x="23" y="205"/>
                  </a:cubicBezTo>
                  <a:cubicBezTo>
                    <a:pt x="23" y="210"/>
                    <a:pt x="26" y="214"/>
                    <a:pt x="31" y="214"/>
                  </a:cubicBezTo>
                  <a:cubicBezTo>
                    <a:pt x="94" y="214"/>
                    <a:pt x="94" y="214"/>
                    <a:pt x="94" y="214"/>
                  </a:cubicBezTo>
                  <a:cubicBezTo>
                    <a:pt x="99" y="214"/>
                    <a:pt x="102" y="210"/>
                    <a:pt x="102" y="205"/>
                  </a:cubicBezTo>
                  <a:cubicBezTo>
                    <a:pt x="97" y="123"/>
                    <a:pt x="97" y="123"/>
                    <a:pt x="97" y="123"/>
                  </a:cubicBezTo>
                  <a:cubicBezTo>
                    <a:pt x="96" y="121"/>
                    <a:pt x="98" y="118"/>
                    <a:pt x="100" y="116"/>
                  </a:cubicBezTo>
                  <a:cubicBezTo>
                    <a:pt x="116" y="105"/>
                    <a:pt x="126" y="84"/>
                    <a:pt x="126" y="63"/>
                  </a:cubicBezTo>
                  <a:close/>
                </a:path>
              </a:pathLst>
            </a:custGeom>
            <a:solidFill>
              <a:schemeClr val="bg1"/>
            </a:solidFill>
            <a:ln w="19050">
              <a:solidFill>
                <a:schemeClr val="accent3"/>
              </a:solidFill>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61" name="Rectangle: Rounded Corners 60">
              <a:extLst>
                <a:ext uri="{FF2B5EF4-FFF2-40B4-BE49-F238E27FC236}">
                  <a16:creationId xmlns:a16="http://schemas.microsoft.com/office/drawing/2014/main" id="{6E23764C-A8EE-4546-98F5-FD3D626DE262}"/>
                </a:ext>
              </a:extLst>
            </p:cNvPr>
            <p:cNvSpPr/>
            <p:nvPr/>
          </p:nvSpPr>
          <p:spPr>
            <a:xfrm>
              <a:off x="4073485" y="3733801"/>
              <a:ext cx="735091" cy="668339"/>
            </a:xfrm>
            <a:prstGeom prst="roundRect">
              <a:avLst>
                <a:gd name="adj" fmla="val 14630"/>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grpSp>
      <p:grpSp>
        <p:nvGrpSpPr>
          <p:cNvPr id="62" name="Group 61">
            <a:extLst>
              <a:ext uri="{FF2B5EF4-FFF2-40B4-BE49-F238E27FC236}">
                <a16:creationId xmlns:a16="http://schemas.microsoft.com/office/drawing/2014/main" id="{283C43D3-5672-4AB5-B5CF-4DB1DCA280D1}"/>
              </a:ext>
            </a:extLst>
          </p:cNvPr>
          <p:cNvGrpSpPr/>
          <p:nvPr/>
        </p:nvGrpSpPr>
        <p:grpSpPr>
          <a:xfrm>
            <a:off x="812751" y="1727444"/>
            <a:ext cx="866269" cy="442295"/>
            <a:chOff x="6438900" y="3749675"/>
            <a:chExt cx="525463" cy="268288"/>
          </a:xfrm>
        </p:grpSpPr>
        <p:sp>
          <p:nvSpPr>
            <p:cNvPr id="63" name="Freeform 5">
              <a:extLst>
                <a:ext uri="{FF2B5EF4-FFF2-40B4-BE49-F238E27FC236}">
                  <a16:creationId xmlns:a16="http://schemas.microsoft.com/office/drawing/2014/main" id="{58CC1F1D-1C18-4F2C-9700-65DCC6E8C268}"/>
                </a:ext>
              </a:extLst>
            </p:cNvPr>
            <p:cNvSpPr>
              <a:spLocks/>
            </p:cNvSpPr>
            <p:nvPr/>
          </p:nvSpPr>
          <p:spPr bwMode="auto">
            <a:xfrm>
              <a:off x="6438900" y="3749675"/>
              <a:ext cx="482600" cy="268288"/>
            </a:xfrm>
            <a:custGeom>
              <a:avLst/>
              <a:gdLst>
                <a:gd name="T0" fmla="*/ 0 w 919"/>
                <a:gd name="T1" fmla="*/ 488 h 508"/>
                <a:gd name="T2" fmla="*/ 0 w 919"/>
                <a:gd name="T3" fmla="*/ 20 h 508"/>
                <a:gd name="T4" fmla="*/ 19 w 919"/>
                <a:gd name="T5" fmla="*/ 0 h 508"/>
                <a:gd name="T6" fmla="*/ 900 w 919"/>
                <a:gd name="T7" fmla="*/ 0 h 508"/>
                <a:gd name="T8" fmla="*/ 919 w 919"/>
                <a:gd name="T9" fmla="*/ 20 h 508"/>
                <a:gd name="T10" fmla="*/ 919 w 919"/>
                <a:gd name="T11" fmla="*/ 488 h 508"/>
                <a:gd name="T12" fmla="*/ 900 w 919"/>
                <a:gd name="T13" fmla="*/ 508 h 508"/>
                <a:gd name="T14" fmla="*/ 19 w 919"/>
                <a:gd name="T15" fmla="*/ 508 h 508"/>
                <a:gd name="T16" fmla="*/ 0 w 919"/>
                <a:gd name="T17" fmla="*/ 488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9" h="508">
                  <a:moveTo>
                    <a:pt x="0" y="488"/>
                  </a:moveTo>
                  <a:cubicBezTo>
                    <a:pt x="0" y="20"/>
                    <a:pt x="0" y="20"/>
                    <a:pt x="0" y="20"/>
                  </a:cubicBezTo>
                  <a:cubicBezTo>
                    <a:pt x="0" y="9"/>
                    <a:pt x="9" y="0"/>
                    <a:pt x="19" y="0"/>
                  </a:cubicBezTo>
                  <a:cubicBezTo>
                    <a:pt x="900" y="0"/>
                    <a:pt x="900" y="0"/>
                    <a:pt x="900" y="0"/>
                  </a:cubicBezTo>
                  <a:cubicBezTo>
                    <a:pt x="910" y="0"/>
                    <a:pt x="919" y="9"/>
                    <a:pt x="919" y="20"/>
                  </a:cubicBezTo>
                  <a:cubicBezTo>
                    <a:pt x="919" y="488"/>
                    <a:pt x="919" y="488"/>
                    <a:pt x="919" y="488"/>
                  </a:cubicBezTo>
                  <a:cubicBezTo>
                    <a:pt x="919" y="499"/>
                    <a:pt x="910" y="508"/>
                    <a:pt x="900" y="508"/>
                  </a:cubicBezTo>
                  <a:cubicBezTo>
                    <a:pt x="19" y="508"/>
                    <a:pt x="19" y="508"/>
                    <a:pt x="19" y="508"/>
                  </a:cubicBezTo>
                  <a:cubicBezTo>
                    <a:pt x="9" y="508"/>
                    <a:pt x="0" y="499"/>
                    <a:pt x="0" y="488"/>
                  </a:cubicBezTo>
                  <a:close/>
                </a:path>
              </a:pathLst>
            </a:custGeom>
            <a:noFill/>
            <a:ln w="19050" cap="rnd">
              <a:solidFill>
                <a:schemeClr val="accent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64" name="Freeform 6">
              <a:extLst>
                <a:ext uri="{FF2B5EF4-FFF2-40B4-BE49-F238E27FC236}">
                  <a16:creationId xmlns:a16="http://schemas.microsoft.com/office/drawing/2014/main" id="{8DD141B6-7AF1-4156-81D9-D77EB9C885A9}"/>
                </a:ext>
              </a:extLst>
            </p:cNvPr>
            <p:cNvSpPr>
              <a:spLocks/>
            </p:cNvSpPr>
            <p:nvPr/>
          </p:nvSpPr>
          <p:spPr bwMode="auto">
            <a:xfrm>
              <a:off x="6923088" y="3836988"/>
              <a:ext cx="41275" cy="93663"/>
            </a:xfrm>
            <a:custGeom>
              <a:avLst/>
              <a:gdLst>
                <a:gd name="T0" fmla="*/ 0 w 26"/>
                <a:gd name="T1" fmla="*/ 0 h 59"/>
                <a:gd name="T2" fmla="*/ 26 w 26"/>
                <a:gd name="T3" fmla="*/ 0 h 59"/>
                <a:gd name="T4" fmla="*/ 26 w 26"/>
                <a:gd name="T5" fmla="*/ 59 h 59"/>
                <a:gd name="T6" fmla="*/ 1 w 26"/>
                <a:gd name="T7" fmla="*/ 59 h 59"/>
              </a:gdLst>
              <a:ahLst/>
              <a:cxnLst>
                <a:cxn ang="0">
                  <a:pos x="T0" y="T1"/>
                </a:cxn>
                <a:cxn ang="0">
                  <a:pos x="T2" y="T3"/>
                </a:cxn>
                <a:cxn ang="0">
                  <a:pos x="T4" y="T5"/>
                </a:cxn>
                <a:cxn ang="0">
                  <a:pos x="T6" y="T7"/>
                </a:cxn>
              </a:cxnLst>
              <a:rect l="0" t="0" r="r" b="b"/>
              <a:pathLst>
                <a:path w="26" h="59">
                  <a:moveTo>
                    <a:pt x="0" y="0"/>
                  </a:moveTo>
                  <a:lnTo>
                    <a:pt x="26" y="0"/>
                  </a:lnTo>
                  <a:lnTo>
                    <a:pt x="26" y="59"/>
                  </a:lnTo>
                  <a:lnTo>
                    <a:pt x="1" y="59"/>
                  </a:lnTo>
                </a:path>
              </a:pathLst>
            </a:custGeom>
            <a:noFill/>
            <a:ln w="19050" cap="rnd">
              <a:solidFill>
                <a:schemeClr val="accent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65" name="Line 7">
              <a:extLst>
                <a:ext uri="{FF2B5EF4-FFF2-40B4-BE49-F238E27FC236}">
                  <a16:creationId xmlns:a16="http://schemas.microsoft.com/office/drawing/2014/main" id="{85CA2BC1-0A87-4C59-BDAC-19FD1AEC8A51}"/>
                </a:ext>
              </a:extLst>
            </p:cNvPr>
            <p:cNvSpPr>
              <a:spLocks noChangeShapeType="1"/>
            </p:cNvSpPr>
            <p:nvPr/>
          </p:nvSpPr>
          <p:spPr bwMode="auto">
            <a:xfrm flipV="1">
              <a:off x="6850063" y="3754438"/>
              <a:ext cx="0" cy="258763"/>
            </a:xfrm>
            <a:prstGeom prst="line">
              <a:avLst/>
            </a:prstGeom>
            <a:noFill/>
            <a:ln w="19050" cap="rnd">
              <a:solidFill>
                <a:schemeClr val="accent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66" name="Freeform 8">
              <a:extLst>
                <a:ext uri="{FF2B5EF4-FFF2-40B4-BE49-F238E27FC236}">
                  <a16:creationId xmlns:a16="http://schemas.microsoft.com/office/drawing/2014/main" id="{95A49B89-2518-4725-88BE-27E9E1184BCB}"/>
                </a:ext>
              </a:extLst>
            </p:cNvPr>
            <p:cNvSpPr>
              <a:spLocks/>
            </p:cNvSpPr>
            <p:nvPr/>
          </p:nvSpPr>
          <p:spPr bwMode="auto">
            <a:xfrm>
              <a:off x="6608763" y="3789363"/>
              <a:ext cx="107950" cy="195263"/>
            </a:xfrm>
            <a:custGeom>
              <a:avLst/>
              <a:gdLst>
                <a:gd name="T0" fmla="*/ 91 w 206"/>
                <a:gd name="T1" fmla="*/ 213 h 373"/>
                <a:gd name="T2" fmla="*/ 56 w 206"/>
                <a:gd name="T3" fmla="*/ 373 h 373"/>
                <a:gd name="T4" fmla="*/ 206 w 206"/>
                <a:gd name="T5" fmla="*/ 163 h 373"/>
                <a:gd name="T6" fmla="*/ 126 w 206"/>
                <a:gd name="T7" fmla="*/ 163 h 373"/>
                <a:gd name="T8" fmla="*/ 151 w 206"/>
                <a:gd name="T9" fmla="*/ 0 h 373"/>
                <a:gd name="T10" fmla="*/ 0 w 206"/>
                <a:gd name="T11" fmla="*/ 212 h 373"/>
                <a:gd name="T12" fmla="*/ 91 w 206"/>
                <a:gd name="T13" fmla="*/ 212 h 373"/>
              </a:gdLst>
              <a:ahLst/>
              <a:cxnLst>
                <a:cxn ang="0">
                  <a:pos x="T0" y="T1"/>
                </a:cxn>
                <a:cxn ang="0">
                  <a:pos x="T2" y="T3"/>
                </a:cxn>
                <a:cxn ang="0">
                  <a:pos x="T4" y="T5"/>
                </a:cxn>
                <a:cxn ang="0">
                  <a:pos x="T6" y="T7"/>
                </a:cxn>
                <a:cxn ang="0">
                  <a:pos x="T8" y="T9"/>
                </a:cxn>
                <a:cxn ang="0">
                  <a:pos x="T10" y="T11"/>
                </a:cxn>
                <a:cxn ang="0">
                  <a:pos x="T12" y="T13"/>
                </a:cxn>
              </a:cxnLst>
              <a:rect l="0" t="0" r="r" b="b"/>
              <a:pathLst>
                <a:path w="206" h="373">
                  <a:moveTo>
                    <a:pt x="91" y="213"/>
                  </a:moveTo>
                  <a:cubicBezTo>
                    <a:pt x="56" y="373"/>
                    <a:pt x="56" y="373"/>
                    <a:pt x="56" y="373"/>
                  </a:cubicBezTo>
                  <a:cubicBezTo>
                    <a:pt x="206" y="163"/>
                    <a:pt x="206" y="163"/>
                    <a:pt x="206" y="163"/>
                  </a:cubicBezTo>
                  <a:cubicBezTo>
                    <a:pt x="126" y="163"/>
                    <a:pt x="126" y="163"/>
                    <a:pt x="126" y="163"/>
                  </a:cubicBezTo>
                  <a:cubicBezTo>
                    <a:pt x="151" y="0"/>
                    <a:pt x="151" y="0"/>
                    <a:pt x="151" y="0"/>
                  </a:cubicBezTo>
                  <a:cubicBezTo>
                    <a:pt x="0" y="212"/>
                    <a:pt x="0" y="212"/>
                    <a:pt x="0" y="212"/>
                  </a:cubicBezTo>
                  <a:cubicBezTo>
                    <a:pt x="0" y="212"/>
                    <a:pt x="90" y="212"/>
                    <a:pt x="91" y="212"/>
                  </a:cubicBezTo>
                </a:path>
              </a:pathLst>
            </a:custGeom>
            <a:solidFill>
              <a:srgbClr val="333333"/>
            </a:solidFill>
            <a:ln w="19050" cap="rnd">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67" name="Freeform 9">
              <a:extLst>
                <a:ext uri="{FF2B5EF4-FFF2-40B4-BE49-F238E27FC236}">
                  <a16:creationId xmlns:a16="http://schemas.microsoft.com/office/drawing/2014/main" id="{A4C072D9-2405-4222-9491-D4FBCECFBAFE}"/>
                </a:ext>
              </a:extLst>
            </p:cNvPr>
            <p:cNvSpPr>
              <a:spLocks/>
            </p:cNvSpPr>
            <p:nvPr/>
          </p:nvSpPr>
          <p:spPr bwMode="auto">
            <a:xfrm>
              <a:off x="6608763" y="3789363"/>
              <a:ext cx="107950" cy="195263"/>
            </a:xfrm>
            <a:custGeom>
              <a:avLst/>
              <a:gdLst>
                <a:gd name="T0" fmla="*/ 91 w 206"/>
                <a:gd name="T1" fmla="*/ 213 h 373"/>
                <a:gd name="T2" fmla="*/ 56 w 206"/>
                <a:gd name="T3" fmla="*/ 373 h 373"/>
                <a:gd name="T4" fmla="*/ 206 w 206"/>
                <a:gd name="T5" fmla="*/ 163 h 373"/>
                <a:gd name="T6" fmla="*/ 126 w 206"/>
                <a:gd name="T7" fmla="*/ 163 h 373"/>
                <a:gd name="T8" fmla="*/ 151 w 206"/>
                <a:gd name="T9" fmla="*/ 0 h 373"/>
                <a:gd name="T10" fmla="*/ 0 w 206"/>
                <a:gd name="T11" fmla="*/ 212 h 373"/>
                <a:gd name="T12" fmla="*/ 91 w 206"/>
                <a:gd name="T13" fmla="*/ 212 h 373"/>
              </a:gdLst>
              <a:ahLst/>
              <a:cxnLst>
                <a:cxn ang="0">
                  <a:pos x="T0" y="T1"/>
                </a:cxn>
                <a:cxn ang="0">
                  <a:pos x="T2" y="T3"/>
                </a:cxn>
                <a:cxn ang="0">
                  <a:pos x="T4" y="T5"/>
                </a:cxn>
                <a:cxn ang="0">
                  <a:pos x="T6" y="T7"/>
                </a:cxn>
                <a:cxn ang="0">
                  <a:pos x="T8" y="T9"/>
                </a:cxn>
                <a:cxn ang="0">
                  <a:pos x="T10" y="T11"/>
                </a:cxn>
                <a:cxn ang="0">
                  <a:pos x="T12" y="T13"/>
                </a:cxn>
              </a:cxnLst>
              <a:rect l="0" t="0" r="r" b="b"/>
              <a:pathLst>
                <a:path w="206" h="373">
                  <a:moveTo>
                    <a:pt x="91" y="213"/>
                  </a:moveTo>
                  <a:cubicBezTo>
                    <a:pt x="56" y="373"/>
                    <a:pt x="56" y="373"/>
                    <a:pt x="56" y="373"/>
                  </a:cubicBezTo>
                  <a:cubicBezTo>
                    <a:pt x="206" y="163"/>
                    <a:pt x="206" y="163"/>
                    <a:pt x="206" y="163"/>
                  </a:cubicBezTo>
                  <a:cubicBezTo>
                    <a:pt x="126" y="163"/>
                    <a:pt x="126" y="163"/>
                    <a:pt x="126" y="163"/>
                  </a:cubicBezTo>
                  <a:cubicBezTo>
                    <a:pt x="151" y="0"/>
                    <a:pt x="151" y="0"/>
                    <a:pt x="151" y="0"/>
                  </a:cubicBezTo>
                  <a:cubicBezTo>
                    <a:pt x="0" y="212"/>
                    <a:pt x="0" y="212"/>
                    <a:pt x="0" y="212"/>
                  </a:cubicBezTo>
                  <a:cubicBezTo>
                    <a:pt x="0" y="212"/>
                    <a:pt x="90" y="212"/>
                    <a:pt x="91" y="212"/>
                  </a:cubicBezTo>
                </a:path>
              </a:pathLst>
            </a:custGeom>
            <a:solidFill>
              <a:schemeClr val="accent5"/>
            </a:solidFill>
            <a:ln w="19050" cap="rnd">
              <a:noFill/>
              <a:prstDash val="solid"/>
              <a:round/>
              <a:headEnd/>
              <a:tailEnd/>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grpSp>
      <p:grpSp>
        <p:nvGrpSpPr>
          <p:cNvPr id="68" name="Group 67">
            <a:extLst>
              <a:ext uri="{FF2B5EF4-FFF2-40B4-BE49-F238E27FC236}">
                <a16:creationId xmlns:a16="http://schemas.microsoft.com/office/drawing/2014/main" id="{9E9B707B-D8CA-4288-8D27-4CC02BCAC53C}"/>
              </a:ext>
            </a:extLst>
          </p:cNvPr>
          <p:cNvGrpSpPr/>
          <p:nvPr/>
        </p:nvGrpSpPr>
        <p:grpSpPr>
          <a:xfrm>
            <a:off x="3032588" y="1677317"/>
            <a:ext cx="888043" cy="696962"/>
            <a:chOff x="3897313" y="2439988"/>
            <a:chExt cx="1025525" cy="804862"/>
          </a:xfrm>
        </p:grpSpPr>
        <p:sp>
          <p:nvSpPr>
            <p:cNvPr id="69" name="Freeform 5">
              <a:extLst>
                <a:ext uri="{FF2B5EF4-FFF2-40B4-BE49-F238E27FC236}">
                  <a16:creationId xmlns:a16="http://schemas.microsoft.com/office/drawing/2014/main" id="{D8941CA1-768D-4DB9-97C4-1792D1E36856}"/>
                </a:ext>
              </a:extLst>
            </p:cNvPr>
            <p:cNvSpPr>
              <a:spLocks/>
            </p:cNvSpPr>
            <p:nvPr/>
          </p:nvSpPr>
          <p:spPr bwMode="auto">
            <a:xfrm>
              <a:off x="4198938" y="2570163"/>
              <a:ext cx="120650" cy="150812"/>
            </a:xfrm>
            <a:custGeom>
              <a:avLst/>
              <a:gdLst>
                <a:gd name="T0" fmla="*/ 34 w 126"/>
                <a:gd name="T1" fmla="*/ 116 h 156"/>
                <a:gd name="T2" fmla="*/ 42 w 126"/>
                <a:gd name="T3" fmla="*/ 125 h 156"/>
                <a:gd name="T4" fmla="*/ 52 w 126"/>
                <a:gd name="T5" fmla="*/ 129 h 156"/>
                <a:gd name="T6" fmla="*/ 65 w 126"/>
                <a:gd name="T7" fmla="*/ 131 h 156"/>
                <a:gd name="T8" fmla="*/ 74 w 126"/>
                <a:gd name="T9" fmla="*/ 130 h 156"/>
                <a:gd name="T10" fmla="*/ 83 w 126"/>
                <a:gd name="T11" fmla="*/ 127 h 156"/>
                <a:gd name="T12" fmla="*/ 91 w 126"/>
                <a:gd name="T13" fmla="*/ 122 h 156"/>
                <a:gd name="T14" fmla="*/ 94 w 126"/>
                <a:gd name="T15" fmla="*/ 112 h 156"/>
                <a:gd name="T16" fmla="*/ 90 w 126"/>
                <a:gd name="T17" fmla="*/ 103 h 156"/>
                <a:gd name="T18" fmla="*/ 80 w 126"/>
                <a:gd name="T19" fmla="*/ 96 h 156"/>
                <a:gd name="T20" fmla="*/ 65 w 126"/>
                <a:gd name="T21" fmla="*/ 92 h 156"/>
                <a:gd name="T22" fmla="*/ 49 w 126"/>
                <a:gd name="T23" fmla="*/ 88 h 156"/>
                <a:gd name="T24" fmla="*/ 33 w 126"/>
                <a:gd name="T25" fmla="*/ 83 h 156"/>
                <a:gd name="T26" fmla="*/ 19 w 126"/>
                <a:gd name="T27" fmla="*/ 75 h 156"/>
                <a:gd name="T28" fmla="*/ 9 w 126"/>
                <a:gd name="T29" fmla="*/ 63 h 156"/>
                <a:gd name="T30" fmla="*/ 5 w 126"/>
                <a:gd name="T31" fmla="*/ 45 h 156"/>
                <a:gd name="T32" fmla="*/ 10 w 126"/>
                <a:gd name="T33" fmla="*/ 25 h 156"/>
                <a:gd name="T34" fmla="*/ 23 w 126"/>
                <a:gd name="T35" fmla="*/ 11 h 156"/>
                <a:gd name="T36" fmla="*/ 41 w 126"/>
                <a:gd name="T37" fmla="*/ 3 h 156"/>
                <a:gd name="T38" fmla="*/ 61 w 126"/>
                <a:gd name="T39" fmla="*/ 0 h 156"/>
                <a:gd name="T40" fmla="*/ 83 w 126"/>
                <a:gd name="T41" fmla="*/ 3 h 156"/>
                <a:gd name="T42" fmla="*/ 102 w 126"/>
                <a:gd name="T43" fmla="*/ 11 h 156"/>
                <a:gd name="T44" fmla="*/ 116 w 126"/>
                <a:gd name="T45" fmla="*/ 26 h 156"/>
                <a:gd name="T46" fmla="*/ 121 w 126"/>
                <a:gd name="T47" fmla="*/ 48 h 156"/>
                <a:gd name="T48" fmla="*/ 89 w 126"/>
                <a:gd name="T49" fmla="*/ 48 h 156"/>
                <a:gd name="T50" fmla="*/ 86 w 126"/>
                <a:gd name="T51" fmla="*/ 37 h 156"/>
                <a:gd name="T52" fmla="*/ 80 w 126"/>
                <a:gd name="T53" fmla="*/ 30 h 156"/>
                <a:gd name="T54" fmla="*/ 70 w 126"/>
                <a:gd name="T55" fmla="*/ 27 h 156"/>
                <a:gd name="T56" fmla="*/ 59 w 126"/>
                <a:gd name="T57" fmla="*/ 25 h 156"/>
                <a:gd name="T58" fmla="*/ 51 w 126"/>
                <a:gd name="T59" fmla="*/ 26 h 156"/>
                <a:gd name="T60" fmla="*/ 44 w 126"/>
                <a:gd name="T61" fmla="*/ 29 h 156"/>
                <a:gd name="T62" fmla="*/ 39 w 126"/>
                <a:gd name="T63" fmla="*/ 34 h 156"/>
                <a:gd name="T64" fmla="*/ 37 w 126"/>
                <a:gd name="T65" fmla="*/ 42 h 156"/>
                <a:gd name="T66" fmla="*/ 38 w 126"/>
                <a:gd name="T67" fmla="*/ 50 h 156"/>
                <a:gd name="T68" fmla="*/ 45 w 126"/>
                <a:gd name="T69" fmla="*/ 55 h 156"/>
                <a:gd name="T70" fmla="*/ 58 w 126"/>
                <a:gd name="T71" fmla="*/ 59 h 156"/>
                <a:gd name="T72" fmla="*/ 81 w 126"/>
                <a:gd name="T73" fmla="*/ 65 h 156"/>
                <a:gd name="T74" fmla="*/ 93 w 126"/>
                <a:gd name="T75" fmla="*/ 68 h 156"/>
                <a:gd name="T76" fmla="*/ 108 w 126"/>
                <a:gd name="T77" fmla="*/ 75 h 156"/>
                <a:gd name="T78" fmla="*/ 120 w 126"/>
                <a:gd name="T79" fmla="*/ 88 h 156"/>
                <a:gd name="T80" fmla="*/ 126 w 126"/>
                <a:gd name="T81" fmla="*/ 109 h 156"/>
                <a:gd name="T82" fmla="*/ 122 w 126"/>
                <a:gd name="T83" fmla="*/ 128 h 156"/>
                <a:gd name="T84" fmla="*/ 110 w 126"/>
                <a:gd name="T85" fmla="*/ 143 h 156"/>
                <a:gd name="T86" fmla="*/ 90 w 126"/>
                <a:gd name="T87" fmla="*/ 153 h 156"/>
                <a:gd name="T88" fmla="*/ 63 w 126"/>
                <a:gd name="T89" fmla="*/ 156 h 156"/>
                <a:gd name="T90" fmla="*/ 39 w 126"/>
                <a:gd name="T91" fmla="*/ 153 h 156"/>
                <a:gd name="T92" fmla="*/ 19 w 126"/>
                <a:gd name="T93" fmla="*/ 144 h 156"/>
                <a:gd name="T94" fmla="*/ 5 w 126"/>
                <a:gd name="T95" fmla="*/ 127 h 156"/>
                <a:gd name="T96" fmla="*/ 0 w 126"/>
                <a:gd name="T97" fmla="*/ 103 h 156"/>
                <a:gd name="T98" fmla="*/ 32 w 126"/>
                <a:gd name="T99" fmla="*/ 103 h 156"/>
                <a:gd name="T100" fmla="*/ 34 w 126"/>
                <a:gd name="T101" fmla="*/ 11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6" h="156">
                  <a:moveTo>
                    <a:pt x="34" y="116"/>
                  </a:moveTo>
                  <a:cubicBezTo>
                    <a:pt x="36" y="120"/>
                    <a:pt x="39" y="122"/>
                    <a:pt x="42" y="125"/>
                  </a:cubicBezTo>
                  <a:cubicBezTo>
                    <a:pt x="45" y="127"/>
                    <a:pt x="48" y="128"/>
                    <a:pt x="52" y="129"/>
                  </a:cubicBezTo>
                  <a:cubicBezTo>
                    <a:pt x="56" y="131"/>
                    <a:pt x="60" y="131"/>
                    <a:pt x="65" y="131"/>
                  </a:cubicBezTo>
                  <a:cubicBezTo>
                    <a:pt x="68" y="131"/>
                    <a:pt x="71" y="131"/>
                    <a:pt x="74" y="130"/>
                  </a:cubicBezTo>
                  <a:cubicBezTo>
                    <a:pt x="77" y="130"/>
                    <a:pt x="81" y="129"/>
                    <a:pt x="83" y="127"/>
                  </a:cubicBezTo>
                  <a:cubicBezTo>
                    <a:pt x="86" y="126"/>
                    <a:pt x="89" y="124"/>
                    <a:pt x="91" y="122"/>
                  </a:cubicBezTo>
                  <a:cubicBezTo>
                    <a:pt x="93" y="119"/>
                    <a:pt x="94" y="116"/>
                    <a:pt x="94" y="112"/>
                  </a:cubicBezTo>
                  <a:cubicBezTo>
                    <a:pt x="94" y="108"/>
                    <a:pt x="92" y="105"/>
                    <a:pt x="90" y="103"/>
                  </a:cubicBezTo>
                  <a:cubicBezTo>
                    <a:pt x="87" y="100"/>
                    <a:pt x="84" y="98"/>
                    <a:pt x="80" y="96"/>
                  </a:cubicBezTo>
                  <a:cubicBezTo>
                    <a:pt x="76" y="95"/>
                    <a:pt x="71" y="93"/>
                    <a:pt x="65" y="92"/>
                  </a:cubicBezTo>
                  <a:cubicBezTo>
                    <a:pt x="60" y="91"/>
                    <a:pt x="55" y="89"/>
                    <a:pt x="49" y="88"/>
                  </a:cubicBezTo>
                  <a:cubicBezTo>
                    <a:pt x="44" y="86"/>
                    <a:pt x="38" y="85"/>
                    <a:pt x="33" y="83"/>
                  </a:cubicBezTo>
                  <a:cubicBezTo>
                    <a:pt x="28" y="81"/>
                    <a:pt x="23" y="78"/>
                    <a:pt x="19" y="75"/>
                  </a:cubicBezTo>
                  <a:cubicBezTo>
                    <a:pt x="15" y="71"/>
                    <a:pt x="11" y="67"/>
                    <a:pt x="9" y="63"/>
                  </a:cubicBezTo>
                  <a:cubicBezTo>
                    <a:pt x="6" y="58"/>
                    <a:pt x="5" y="52"/>
                    <a:pt x="5" y="45"/>
                  </a:cubicBezTo>
                  <a:cubicBezTo>
                    <a:pt x="5" y="37"/>
                    <a:pt x="6" y="31"/>
                    <a:pt x="10" y="25"/>
                  </a:cubicBezTo>
                  <a:cubicBezTo>
                    <a:pt x="13" y="20"/>
                    <a:pt x="17" y="15"/>
                    <a:pt x="23" y="11"/>
                  </a:cubicBezTo>
                  <a:cubicBezTo>
                    <a:pt x="28" y="7"/>
                    <a:pt x="34" y="4"/>
                    <a:pt x="41" y="3"/>
                  </a:cubicBezTo>
                  <a:cubicBezTo>
                    <a:pt x="47" y="1"/>
                    <a:pt x="54" y="0"/>
                    <a:pt x="61" y="0"/>
                  </a:cubicBezTo>
                  <a:cubicBezTo>
                    <a:pt x="68" y="0"/>
                    <a:pt x="76" y="1"/>
                    <a:pt x="83" y="3"/>
                  </a:cubicBezTo>
                  <a:cubicBezTo>
                    <a:pt x="90" y="4"/>
                    <a:pt x="97" y="7"/>
                    <a:pt x="102" y="11"/>
                  </a:cubicBezTo>
                  <a:cubicBezTo>
                    <a:pt x="108" y="15"/>
                    <a:pt x="112" y="20"/>
                    <a:pt x="116" y="26"/>
                  </a:cubicBezTo>
                  <a:cubicBezTo>
                    <a:pt x="119" y="32"/>
                    <a:pt x="121" y="39"/>
                    <a:pt x="121" y="48"/>
                  </a:cubicBezTo>
                  <a:cubicBezTo>
                    <a:pt x="89" y="48"/>
                    <a:pt x="89" y="48"/>
                    <a:pt x="89" y="48"/>
                  </a:cubicBezTo>
                  <a:cubicBezTo>
                    <a:pt x="88" y="44"/>
                    <a:pt x="88" y="40"/>
                    <a:pt x="86" y="37"/>
                  </a:cubicBezTo>
                  <a:cubicBezTo>
                    <a:pt x="84" y="34"/>
                    <a:pt x="82" y="32"/>
                    <a:pt x="80" y="30"/>
                  </a:cubicBezTo>
                  <a:cubicBezTo>
                    <a:pt x="77" y="28"/>
                    <a:pt x="74" y="27"/>
                    <a:pt x="70" y="27"/>
                  </a:cubicBezTo>
                  <a:cubicBezTo>
                    <a:pt x="67" y="26"/>
                    <a:pt x="63" y="25"/>
                    <a:pt x="59" y="25"/>
                  </a:cubicBezTo>
                  <a:cubicBezTo>
                    <a:pt x="57" y="25"/>
                    <a:pt x="54" y="26"/>
                    <a:pt x="51" y="26"/>
                  </a:cubicBezTo>
                  <a:cubicBezTo>
                    <a:pt x="49" y="27"/>
                    <a:pt x="46" y="28"/>
                    <a:pt x="44" y="29"/>
                  </a:cubicBezTo>
                  <a:cubicBezTo>
                    <a:pt x="42" y="31"/>
                    <a:pt x="40" y="32"/>
                    <a:pt x="39" y="34"/>
                  </a:cubicBezTo>
                  <a:cubicBezTo>
                    <a:pt x="37" y="37"/>
                    <a:pt x="37" y="39"/>
                    <a:pt x="37" y="42"/>
                  </a:cubicBezTo>
                  <a:cubicBezTo>
                    <a:pt x="37" y="45"/>
                    <a:pt x="37" y="48"/>
                    <a:pt x="38" y="50"/>
                  </a:cubicBezTo>
                  <a:cubicBezTo>
                    <a:pt x="39" y="51"/>
                    <a:pt x="42" y="53"/>
                    <a:pt x="45" y="55"/>
                  </a:cubicBezTo>
                  <a:cubicBezTo>
                    <a:pt x="48" y="56"/>
                    <a:pt x="53" y="58"/>
                    <a:pt x="58" y="59"/>
                  </a:cubicBezTo>
                  <a:cubicBezTo>
                    <a:pt x="64" y="61"/>
                    <a:pt x="72" y="63"/>
                    <a:pt x="81" y="65"/>
                  </a:cubicBezTo>
                  <a:cubicBezTo>
                    <a:pt x="84" y="66"/>
                    <a:pt x="88" y="67"/>
                    <a:pt x="93" y="68"/>
                  </a:cubicBezTo>
                  <a:cubicBezTo>
                    <a:pt x="98" y="70"/>
                    <a:pt x="103" y="72"/>
                    <a:pt x="108" y="75"/>
                  </a:cubicBezTo>
                  <a:cubicBezTo>
                    <a:pt x="112" y="78"/>
                    <a:pt x="117" y="83"/>
                    <a:pt x="120" y="88"/>
                  </a:cubicBezTo>
                  <a:cubicBezTo>
                    <a:pt x="124" y="93"/>
                    <a:pt x="126" y="100"/>
                    <a:pt x="126" y="109"/>
                  </a:cubicBezTo>
                  <a:cubicBezTo>
                    <a:pt x="126" y="115"/>
                    <a:pt x="124" y="122"/>
                    <a:pt x="122" y="128"/>
                  </a:cubicBezTo>
                  <a:cubicBezTo>
                    <a:pt x="119" y="134"/>
                    <a:pt x="115" y="139"/>
                    <a:pt x="110" y="143"/>
                  </a:cubicBezTo>
                  <a:cubicBezTo>
                    <a:pt x="105" y="147"/>
                    <a:pt x="98" y="150"/>
                    <a:pt x="90" y="153"/>
                  </a:cubicBezTo>
                  <a:cubicBezTo>
                    <a:pt x="83" y="155"/>
                    <a:pt x="74" y="156"/>
                    <a:pt x="63" y="156"/>
                  </a:cubicBezTo>
                  <a:cubicBezTo>
                    <a:pt x="55" y="156"/>
                    <a:pt x="47" y="155"/>
                    <a:pt x="39" y="153"/>
                  </a:cubicBezTo>
                  <a:cubicBezTo>
                    <a:pt x="32" y="151"/>
                    <a:pt x="25" y="148"/>
                    <a:pt x="19" y="144"/>
                  </a:cubicBezTo>
                  <a:cubicBezTo>
                    <a:pt x="13" y="139"/>
                    <a:pt x="8" y="134"/>
                    <a:pt x="5" y="127"/>
                  </a:cubicBezTo>
                  <a:cubicBezTo>
                    <a:pt x="1" y="121"/>
                    <a:pt x="0" y="113"/>
                    <a:pt x="0" y="103"/>
                  </a:cubicBezTo>
                  <a:cubicBezTo>
                    <a:pt x="32" y="103"/>
                    <a:pt x="32" y="103"/>
                    <a:pt x="32" y="103"/>
                  </a:cubicBezTo>
                  <a:cubicBezTo>
                    <a:pt x="32" y="108"/>
                    <a:pt x="32" y="113"/>
                    <a:pt x="34" y="116"/>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70" name="Freeform 6">
              <a:extLst>
                <a:ext uri="{FF2B5EF4-FFF2-40B4-BE49-F238E27FC236}">
                  <a16:creationId xmlns:a16="http://schemas.microsoft.com/office/drawing/2014/main" id="{AD4FAC2F-1DDB-4679-BE68-9400D783C4F4}"/>
                </a:ext>
              </a:extLst>
            </p:cNvPr>
            <p:cNvSpPr>
              <a:spLocks noEditPoints="1"/>
            </p:cNvSpPr>
            <p:nvPr/>
          </p:nvSpPr>
          <p:spPr bwMode="auto">
            <a:xfrm>
              <a:off x="4340225" y="2573338"/>
              <a:ext cx="128588" cy="144462"/>
            </a:xfrm>
            <a:custGeom>
              <a:avLst/>
              <a:gdLst>
                <a:gd name="T0" fmla="*/ 65 w 133"/>
                <a:gd name="T1" fmla="*/ 0 h 150"/>
                <a:gd name="T2" fmla="*/ 92 w 133"/>
                <a:gd name="T3" fmla="*/ 5 h 150"/>
                <a:gd name="T4" fmla="*/ 113 w 133"/>
                <a:gd name="T5" fmla="*/ 19 h 150"/>
                <a:gd name="T6" fmla="*/ 127 w 133"/>
                <a:gd name="T7" fmla="*/ 42 h 150"/>
                <a:gd name="T8" fmla="*/ 133 w 133"/>
                <a:gd name="T9" fmla="*/ 74 h 150"/>
                <a:gd name="T10" fmla="*/ 128 w 133"/>
                <a:gd name="T11" fmla="*/ 105 h 150"/>
                <a:gd name="T12" fmla="*/ 116 w 133"/>
                <a:gd name="T13" fmla="*/ 128 h 150"/>
                <a:gd name="T14" fmla="*/ 95 w 133"/>
                <a:gd name="T15" fmla="*/ 144 h 150"/>
                <a:gd name="T16" fmla="*/ 65 w 133"/>
                <a:gd name="T17" fmla="*/ 150 h 150"/>
                <a:gd name="T18" fmla="*/ 0 w 133"/>
                <a:gd name="T19" fmla="*/ 150 h 150"/>
                <a:gd name="T20" fmla="*/ 0 w 133"/>
                <a:gd name="T21" fmla="*/ 0 h 150"/>
                <a:gd name="T22" fmla="*/ 65 w 133"/>
                <a:gd name="T23" fmla="*/ 0 h 150"/>
                <a:gd name="T24" fmla="*/ 62 w 133"/>
                <a:gd name="T25" fmla="*/ 122 h 150"/>
                <a:gd name="T26" fmla="*/ 76 w 133"/>
                <a:gd name="T27" fmla="*/ 120 h 150"/>
                <a:gd name="T28" fmla="*/ 88 w 133"/>
                <a:gd name="T29" fmla="*/ 112 h 150"/>
                <a:gd name="T30" fmla="*/ 97 w 133"/>
                <a:gd name="T31" fmla="*/ 99 h 150"/>
                <a:gd name="T32" fmla="*/ 100 w 133"/>
                <a:gd name="T33" fmla="*/ 78 h 150"/>
                <a:gd name="T34" fmla="*/ 97 w 133"/>
                <a:gd name="T35" fmla="*/ 57 h 150"/>
                <a:gd name="T36" fmla="*/ 90 w 133"/>
                <a:gd name="T37" fmla="*/ 42 h 150"/>
                <a:gd name="T38" fmla="*/ 77 w 133"/>
                <a:gd name="T39" fmla="*/ 32 h 150"/>
                <a:gd name="T40" fmla="*/ 57 w 133"/>
                <a:gd name="T41" fmla="*/ 28 h 150"/>
                <a:gd name="T42" fmla="*/ 33 w 133"/>
                <a:gd name="T43" fmla="*/ 28 h 150"/>
                <a:gd name="T44" fmla="*/ 33 w 133"/>
                <a:gd name="T45" fmla="*/ 122 h 150"/>
                <a:gd name="T46" fmla="*/ 62 w 133"/>
                <a:gd name="T47" fmla="*/ 12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3" h="150">
                  <a:moveTo>
                    <a:pt x="65" y="0"/>
                  </a:moveTo>
                  <a:cubicBezTo>
                    <a:pt x="74" y="0"/>
                    <a:pt x="83" y="2"/>
                    <a:pt x="92" y="5"/>
                  </a:cubicBezTo>
                  <a:cubicBezTo>
                    <a:pt x="100" y="8"/>
                    <a:pt x="107" y="13"/>
                    <a:pt x="113" y="19"/>
                  </a:cubicBezTo>
                  <a:cubicBezTo>
                    <a:pt x="119" y="25"/>
                    <a:pt x="124" y="33"/>
                    <a:pt x="127" y="42"/>
                  </a:cubicBezTo>
                  <a:cubicBezTo>
                    <a:pt x="131" y="51"/>
                    <a:pt x="133" y="62"/>
                    <a:pt x="133" y="74"/>
                  </a:cubicBezTo>
                  <a:cubicBezTo>
                    <a:pt x="133" y="85"/>
                    <a:pt x="131" y="95"/>
                    <a:pt x="128" y="105"/>
                  </a:cubicBezTo>
                  <a:cubicBezTo>
                    <a:pt x="126" y="114"/>
                    <a:pt x="121" y="122"/>
                    <a:pt x="116" y="128"/>
                  </a:cubicBezTo>
                  <a:cubicBezTo>
                    <a:pt x="110" y="135"/>
                    <a:pt x="103" y="140"/>
                    <a:pt x="95" y="144"/>
                  </a:cubicBezTo>
                  <a:cubicBezTo>
                    <a:pt x="86" y="148"/>
                    <a:pt x="76" y="150"/>
                    <a:pt x="65" y="150"/>
                  </a:cubicBezTo>
                  <a:cubicBezTo>
                    <a:pt x="0" y="150"/>
                    <a:pt x="0" y="150"/>
                    <a:pt x="0" y="150"/>
                  </a:cubicBezTo>
                  <a:cubicBezTo>
                    <a:pt x="0" y="0"/>
                    <a:pt x="0" y="0"/>
                    <a:pt x="0" y="0"/>
                  </a:cubicBezTo>
                  <a:lnTo>
                    <a:pt x="65" y="0"/>
                  </a:lnTo>
                  <a:close/>
                  <a:moveTo>
                    <a:pt x="62" y="122"/>
                  </a:moveTo>
                  <a:cubicBezTo>
                    <a:pt x="67" y="122"/>
                    <a:pt x="72" y="122"/>
                    <a:pt x="76" y="120"/>
                  </a:cubicBezTo>
                  <a:cubicBezTo>
                    <a:pt x="81" y="119"/>
                    <a:pt x="85" y="116"/>
                    <a:pt x="88" y="112"/>
                  </a:cubicBezTo>
                  <a:cubicBezTo>
                    <a:pt x="92" y="109"/>
                    <a:pt x="94" y="104"/>
                    <a:pt x="97" y="99"/>
                  </a:cubicBezTo>
                  <a:cubicBezTo>
                    <a:pt x="99" y="93"/>
                    <a:pt x="100" y="86"/>
                    <a:pt x="100" y="78"/>
                  </a:cubicBezTo>
                  <a:cubicBezTo>
                    <a:pt x="100" y="70"/>
                    <a:pt x="99" y="63"/>
                    <a:pt x="97" y="57"/>
                  </a:cubicBezTo>
                  <a:cubicBezTo>
                    <a:pt x="96" y="51"/>
                    <a:pt x="94" y="46"/>
                    <a:pt x="90" y="42"/>
                  </a:cubicBezTo>
                  <a:cubicBezTo>
                    <a:pt x="87" y="37"/>
                    <a:pt x="82" y="34"/>
                    <a:pt x="77" y="32"/>
                  </a:cubicBezTo>
                  <a:cubicBezTo>
                    <a:pt x="71" y="29"/>
                    <a:pt x="65" y="28"/>
                    <a:pt x="57" y="28"/>
                  </a:cubicBezTo>
                  <a:cubicBezTo>
                    <a:pt x="33" y="28"/>
                    <a:pt x="33" y="28"/>
                    <a:pt x="33" y="28"/>
                  </a:cubicBezTo>
                  <a:cubicBezTo>
                    <a:pt x="33" y="122"/>
                    <a:pt x="33" y="122"/>
                    <a:pt x="33" y="122"/>
                  </a:cubicBezTo>
                  <a:lnTo>
                    <a:pt x="62" y="122"/>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71" name="Freeform 7">
              <a:extLst>
                <a:ext uri="{FF2B5EF4-FFF2-40B4-BE49-F238E27FC236}">
                  <a16:creationId xmlns:a16="http://schemas.microsoft.com/office/drawing/2014/main" id="{C5873BF0-9243-48EC-9AA2-B14183B2A40E}"/>
                </a:ext>
              </a:extLst>
            </p:cNvPr>
            <p:cNvSpPr>
              <a:spLocks/>
            </p:cNvSpPr>
            <p:nvPr/>
          </p:nvSpPr>
          <p:spPr bwMode="auto">
            <a:xfrm>
              <a:off x="4492625" y="2573338"/>
              <a:ext cx="133350" cy="144462"/>
            </a:xfrm>
            <a:custGeom>
              <a:avLst/>
              <a:gdLst>
                <a:gd name="T0" fmla="*/ 20 w 84"/>
                <a:gd name="T1" fmla="*/ 0 h 91"/>
                <a:gd name="T2" fmla="*/ 20 w 84"/>
                <a:gd name="T3" fmla="*/ 37 h 91"/>
                <a:gd name="T4" fmla="*/ 56 w 84"/>
                <a:gd name="T5" fmla="*/ 0 h 91"/>
                <a:gd name="T6" fmla="*/ 80 w 84"/>
                <a:gd name="T7" fmla="*/ 0 h 91"/>
                <a:gd name="T8" fmla="*/ 45 w 84"/>
                <a:gd name="T9" fmla="*/ 36 h 91"/>
                <a:gd name="T10" fmla="*/ 84 w 84"/>
                <a:gd name="T11" fmla="*/ 91 h 91"/>
                <a:gd name="T12" fmla="*/ 59 w 84"/>
                <a:gd name="T13" fmla="*/ 91 h 91"/>
                <a:gd name="T14" fmla="*/ 31 w 84"/>
                <a:gd name="T15" fmla="*/ 50 h 91"/>
                <a:gd name="T16" fmla="*/ 20 w 84"/>
                <a:gd name="T17" fmla="*/ 62 h 91"/>
                <a:gd name="T18" fmla="*/ 20 w 84"/>
                <a:gd name="T19" fmla="*/ 91 h 91"/>
                <a:gd name="T20" fmla="*/ 0 w 84"/>
                <a:gd name="T21" fmla="*/ 91 h 91"/>
                <a:gd name="T22" fmla="*/ 0 w 84"/>
                <a:gd name="T23" fmla="*/ 0 h 91"/>
                <a:gd name="T24" fmla="*/ 20 w 84"/>
                <a:gd name="T25"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 h="91">
                  <a:moveTo>
                    <a:pt x="20" y="0"/>
                  </a:moveTo>
                  <a:lnTo>
                    <a:pt x="20" y="37"/>
                  </a:lnTo>
                  <a:lnTo>
                    <a:pt x="56" y="0"/>
                  </a:lnTo>
                  <a:lnTo>
                    <a:pt x="80" y="0"/>
                  </a:lnTo>
                  <a:lnTo>
                    <a:pt x="45" y="36"/>
                  </a:lnTo>
                  <a:lnTo>
                    <a:pt x="84" y="91"/>
                  </a:lnTo>
                  <a:lnTo>
                    <a:pt x="59" y="91"/>
                  </a:lnTo>
                  <a:lnTo>
                    <a:pt x="31" y="50"/>
                  </a:lnTo>
                  <a:lnTo>
                    <a:pt x="20" y="62"/>
                  </a:lnTo>
                  <a:lnTo>
                    <a:pt x="20" y="91"/>
                  </a:lnTo>
                  <a:lnTo>
                    <a:pt x="0" y="91"/>
                  </a:lnTo>
                  <a:lnTo>
                    <a:pt x="0" y="0"/>
                  </a:lnTo>
                  <a:lnTo>
                    <a:pt x="20" y="0"/>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72" name="Freeform 8">
              <a:extLst>
                <a:ext uri="{FF2B5EF4-FFF2-40B4-BE49-F238E27FC236}">
                  <a16:creationId xmlns:a16="http://schemas.microsoft.com/office/drawing/2014/main" id="{3B4A6FBD-E108-4107-A078-9342446D36DF}"/>
                </a:ext>
              </a:extLst>
            </p:cNvPr>
            <p:cNvSpPr>
              <a:spLocks/>
            </p:cNvSpPr>
            <p:nvPr/>
          </p:nvSpPr>
          <p:spPr bwMode="auto">
            <a:xfrm>
              <a:off x="4037013" y="2439988"/>
              <a:ext cx="746125" cy="341312"/>
            </a:xfrm>
            <a:custGeom>
              <a:avLst/>
              <a:gdLst>
                <a:gd name="T0" fmla="*/ 0 w 773"/>
                <a:gd name="T1" fmla="*/ 352 h 352"/>
                <a:gd name="T2" fmla="*/ 0 w 773"/>
                <a:gd name="T3" fmla="*/ 89 h 352"/>
                <a:gd name="T4" fmla="*/ 89 w 773"/>
                <a:gd name="T5" fmla="*/ 0 h 352"/>
                <a:gd name="T6" fmla="*/ 683 w 773"/>
                <a:gd name="T7" fmla="*/ 0 h 352"/>
                <a:gd name="T8" fmla="*/ 773 w 773"/>
                <a:gd name="T9" fmla="*/ 89 h 352"/>
                <a:gd name="T10" fmla="*/ 773 w 773"/>
                <a:gd name="T11" fmla="*/ 352 h 352"/>
              </a:gdLst>
              <a:ahLst/>
              <a:cxnLst>
                <a:cxn ang="0">
                  <a:pos x="T0" y="T1"/>
                </a:cxn>
                <a:cxn ang="0">
                  <a:pos x="T2" y="T3"/>
                </a:cxn>
                <a:cxn ang="0">
                  <a:pos x="T4" y="T5"/>
                </a:cxn>
                <a:cxn ang="0">
                  <a:pos x="T6" y="T7"/>
                </a:cxn>
                <a:cxn ang="0">
                  <a:pos x="T8" y="T9"/>
                </a:cxn>
                <a:cxn ang="0">
                  <a:pos x="T10" y="T11"/>
                </a:cxn>
              </a:cxnLst>
              <a:rect l="0" t="0" r="r" b="b"/>
              <a:pathLst>
                <a:path w="773" h="352">
                  <a:moveTo>
                    <a:pt x="0" y="352"/>
                  </a:moveTo>
                  <a:cubicBezTo>
                    <a:pt x="0" y="89"/>
                    <a:pt x="0" y="89"/>
                    <a:pt x="0" y="89"/>
                  </a:cubicBezTo>
                  <a:cubicBezTo>
                    <a:pt x="0" y="40"/>
                    <a:pt x="40" y="0"/>
                    <a:pt x="89" y="0"/>
                  </a:cubicBezTo>
                  <a:cubicBezTo>
                    <a:pt x="683" y="0"/>
                    <a:pt x="683" y="0"/>
                    <a:pt x="683" y="0"/>
                  </a:cubicBezTo>
                  <a:cubicBezTo>
                    <a:pt x="732" y="0"/>
                    <a:pt x="773" y="40"/>
                    <a:pt x="773" y="89"/>
                  </a:cubicBezTo>
                  <a:cubicBezTo>
                    <a:pt x="773" y="352"/>
                    <a:pt x="773" y="352"/>
                    <a:pt x="773" y="352"/>
                  </a:cubicBezTo>
                </a:path>
              </a:pathLst>
            </a:custGeom>
            <a:noFill/>
            <a:ln w="19050"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73" name="Freeform 9">
              <a:extLst>
                <a:ext uri="{FF2B5EF4-FFF2-40B4-BE49-F238E27FC236}">
                  <a16:creationId xmlns:a16="http://schemas.microsoft.com/office/drawing/2014/main" id="{C7FCA803-44BB-4033-86CB-34DA5887D16B}"/>
                </a:ext>
              </a:extLst>
            </p:cNvPr>
            <p:cNvSpPr>
              <a:spLocks/>
            </p:cNvSpPr>
            <p:nvPr/>
          </p:nvSpPr>
          <p:spPr bwMode="auto">
            <a:xfrm>
              <a:off x="4411663" y="2881313"/>
              <a:ext cx="371475" cy="363537"/>
            </a:xfrm>
            <a:custGeom>
              <a:avLst/>
              <a:gdLst>
                <a:gd name="T0" fmla="*/ 234 w 234"/>
                <a:gd name="T1" fmla="*/ 0 h 229"/>
                <a:gd name="T2" fmla="*/ 234 w 234"/>
                <a:gd name="T3" fmla="*/ 144 h 229"/>
                <a:gd name="T4" fmla="*/ 0 w 234"/>
                <a:gd name="T5" fmla="*/ 229 h 229"/>
                <a:gd name="T6" fmla="*/ 0 w 234"/>
                <a:gd name="T7" fmla="*/ 22 h 229"/>
              </a:gdLst>
              <a:ahLst/>
              <a:cxnLst>
                <a:cxn ang="0">
                  <a:pos x="T0" y="T1"/>
                </a:cxn>
                <a:cxn ang="0">
                  <a:pos x="T2" y="T3"/>
                </a:cxn>
                <a:cxn ang="0">
                  <a:pos x="T4" y="T5"/>
                </a:cxn>
                <a:cxn ang="0">
                  <a:pos x="T6" y="T7"/>
                </a:cxn>
              </a:cxnLst>
              <a:rect l="0" t="0" r="r" b="b"/>
              <a:pathLst>
                <a:path w="234" h="229">
                  <a:moveTo>
                    <a:pt x="234" y="0"/>
                  </a:moveTo>
                  <a:lnTo>
                    <a:pt x="234" y="144"/>
                  </a:lnTo>
                  <a:lnTo>
                    <a:pt x="0" y="229"/>
                  </a:lnTo>
                  <a:lnTo>
                    <a:pt x="0" y="22"/>
                  </a:lnTo>
                </a:path>
              </a:pathLst>
            </a:custGeom>
            <a:noFill/>
            <a:ln w="19050"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74" name="Freeform 10">
              <a:extLst>
                <a:ext uri="{FF2B5EF4-FFF2-40B4-BE49-F238E27FC236}">
                  <a16:creationId xmlns:a16="http://schemas.microsoft.com/office/drawing/2014/main" id="{11B92123-870F-4CF0-8AD9-755184E69447}"/>
                </a:ext>
              </a:extLst>
            </p:cNvPr>
            <p:cNvSpPr>
              <a:spLocks/>
            </p:cNvSpPr>
            <p:nvPr/>
          </p:nvSpPr>
          <p:spPr bwMode="auto">
            <a:xfrm>
              <a:off x="4037013" y="2881313"/>
              <a:ext cx="371475" cy="363537"/>
            </a:xfrm>
            <a:custGeom>
              <a:avLst/>
              <a:gdLst>
                <a:gd name="T0" fmla="*/ 0 w 234"/>
                <a:gd name="T1" fmla="*/ 0 h 229"/>
                <a:gd name="T2" fmla="*/ 0 w 234"/>
                <a:gd name="T3" fmla="*/ 144 h 229"/>
                <a:gd name="T4" fmla="*/ 234 w 234"/>
                <a:gd name="T5" fmla="*/ 229 h 229"/>
                <a:gd name="T6" fmla="*/ 234 w 234"/>
                <a:gd name="T7" fmla="*/ 22 h 229"/>
              </a:gdLst>
              <a:ahLst/>
              <a:cxnLst>
                <a:cxn ang="0">
                  <a:pos x="T0" y="T1"/>
                </a:cxn>
                <a:cxn ang="0">
                  <a:pos x="T2" y="T3"/>
                </a:cxn>
                <a:cxn ang="0">
                  <a:pos x="T4" y="T5"/>
                </a:cxn>
                <a:cxn ang="0">
                  <a:pos x="T6" y="T7"/>
                </a:cxn>
              </a:cxnLst>
              <a:rect l="0" t="0" r="r" b="b"/>
              <a:pathLst>
                <a:path w="234" h="229">
                  <a:moveTo>
                    <a:pt x="0" y="0"/>
                  </a:moveTo>
                  <a:lnTo>
                    <a:pt x="0" y="144"/>
                  </a:lnTo>
                  <a:lnTo>
                    <a:pt x="234" y="229"/>
                  </a:lnTo>
                  <a:lnTo>
                    <a:pt x="234" y="22"/>
                  </a:lnTo>
                </a:path>
              </a:pathLst>
            </a:custGeom>
            <a:noFill/>
            <a:ln w="19050"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75" name="Freeform 11">
              <a:extLst>
                <a:ext uri="{FF2B5EF4-FFF2-40B4-BE49-F238E27FC236}">
                  <a16:creationId xmlns:a16="http://schemas.microsoft.com/office/drawing/2014/main" id="{458750D3-507E-409A-8C35-09C7EEBEB6A3}"/>
                </a:ext>
              </a:extLst>
            </p:cNvPr>
            <p:cNvSpPr>
              <a:spLocks/>
            </p:cNvSpPr>
            <p:nvPr/>
          </p:nvSpPr>
          <p:spPr bwMode="auto">
            <a:xfrm>
              <a:off x="3897313" y="2781300"/>
              <a:ext cx="514350" cy="188912"/>
            </a:xfrm>
            <a:custGeom>
              <a:avLst/>
              <a:gdLst>
                <a:gd name="T0" fmla="*/ 88 w 324"/>
                <a:gd name="T1" fmla="*/ 0 h 119"/>
                <a:gd name="T2" fmla="*/ 0 w 324"/>
                <a:gd name="T3" fmla="*/ 30 h 119"/>
                <a:gd name="T4" fmla="*/ 235 w 324"/>
                <a:gd name="T5" fmla="*/ 119 h 119"/>
                <a:gd name="T6" fmla="*/ 324 w 324"/>
                <a:gd name="T7" fmla="*/ 85 h 119"/>
                <a:gd name="T8" fmla="*/ 88 w 324"/>
                <a:gd name="T9" fmla="*/ 0 h 119"/>
              </a:gdLst>
              <a:ahLst/>
              <a:cxnLst>
                <a:cxn ang="0">
                  <a:pos x="T0" y="T1"/>
                </a:cxn>
                <a:cxn ang="0">
                  <a:pos x="T2" y="T3"/>
                </a:cxn>
                <a:cxn ang="0">
                  <a:pos x="T4" y="T5"/>
                </a:cxn>
                <a:cxn ang="0">
                  <a:pos x="T6" y="T7"/>
                </a:cxn>
                <a:cxn ang="0">
                  <a:pos x="T8" y="T9"/>
                </a:cxn>
              </a:cxnLst>
              <a:rect l="0" t="0" r="r" b="b"/>
              <a:pathLst>
                <a:path w="324" h="119">
                  <a:moveTo>
                    <a:pt x="88" y="0"/>
                  </a:moveTo>
                  <a:lnTo>
                    <a:pt x="0" y="30"/>
                  </a:lnTo>
                  <a:lnTo>
                    <a:pt x="235" y="119"/>
                  </a:lnTo>
                  <a:lnTo>
                    <a:pt x="324" y="85"/>
                  </a:lnTo>
                  <a:lnTo>
                    <a:pt x="88" y="0"/>
                  </a:lnTo>
                  <a:close/>
                </a:path>
              </a:pathLst>
            </a:custGeom>
            <a:noFill/>
            <a:ln w="19050"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76" name="Freeform 12">
              <a:extLst>
                <a:ext uri="{FF2B5EF4-FFF2-40B4-BE49-F238E27FC236}">
                  <a16:creationId xmlns:a16="http://schemas.microsoft.com/office/drawing/2014/main" id="{5D667C99-5F83-4E90-90AA-A84B1BA9D451}"/>
                </a:ext>
              </a:extLst>
            </p:cNvPr>
            <p:cNvSpPr>
              <a:spLocks/>
            </p:cNvSpPr>
            <p:nvPr/>
          </p:nvSpPr>
          <p:spPr bwMode="auto">
            <a:xfrm>
              <a:off x="4408488" y="2781300"/>
              <a:ext cx="514350" cy="188912"/>
            </a:xfrm>
            <a:custGeom>
              <a:avLst/>
              <a:gdLst>
                <a:gd name="T0" fmla="*/ 236 w 324"/>
                <a:gd name="T1" fmla="*/ 0 h 119"/>
                <a:gd name="T2" fmla="*/ 324 w 324"/>
                <a:gd name="T3" fmla="*/ 30 h 119"/>
                <a:gd name="T4" fmla="*/ 89 w 324"/>
                <a:gd name="T5" fmla="*/ 119 h 119"/>
                <a:gd name="T6" fmla="*/ 0 w 324"/>
                <a:gd name="T7" fmla="*/ 85 h 119"/>
                <a:gd name="T8" fmla="*/ 236 w 324"/>
                <a:gd name="T9" fmla="*/ 0 h 119"/>
              </a:gdLst>
              <a:ahLst/>
              <a:cxnLst>
                <a:cxn ang="0">
                  <a:pos x="T0" y="T1"/>
                </a:cxn>
                <a:cxn ang="0">
                  <a:pos x="T2" y="T3"/>
                </a:cxn>
                <a:cxn ang="0">
                  <a:pos x="T4" y="T5"/>
                </a:cxn>
                <a:cxn ang="0">
                  <a:pos x="T6" y="T7"/>
                </a:cxn>
                <a:cxn ang="0">
                  <a:pos x="T8" y="T9"/>
                </a:cxn>
              </a:cxnLst>
              <a:rect l="0" t="0" r="r" b="b"/>
              <a:pathLst>
                <a:path w="324" h="119">
                  <a:moveTo>
                    <a:pt x="236" y="0"/>
                  </a:moveTo>
                  <a:lnTo>
                    <a:pt x="324" y="30"/>
                  </a:lnTo>
                  <a:lnTo>
                    <a:pt x="89" y="119"/>
                  </a:lnTo>
                  <a:lnTo>
                    <a:pt x="0" y="85"/>
                  </a:lnTo>
                  <a:lnTo>
                    <a:pt x="236" y="0"/>
                  </a:lnTo>
                  <a:close/>
                </a:path>
              </a:pathLst>
            </a:custGeom>
            <a:noFill/>
            <a:ln w="19050"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grpSp>
    </p:spTree>
    <p:extLst>
      <p:ext uri="{BB962C8B-B14F-4D97-AF65-F5344CB8AC3E}">
        <p14:creationId xmlns:p14="http://schemas.microsoft.com/office/powerpoint/2010/main" val="13160947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Invest once, reuse effortlessly</a:t>
            </a:r>
          </a:p>
        </p:txBody>
      </p:sp>
      <p:sp>
        <p:nvSpPr>
          <p:cNvPr id="2" name="Slide Number Placeholder 1"/>
          <p:cNvSpPr>
            <a:spLocks noGrp="1"/>
          </p:cNvSpPr>
          <p:nvPr>
            <p:ph type="sldNum" sz="quarter" idx="10"/>
          </p:nvPr>
        </p:nvSpPr>
        <p:spPr/>
        <p:txBody>
          <a:bodyPr/>
          <a:lstStyle/>
          <a:p>
            <a:pPr>
              <a:defRPr/>
            </a:pPr>
            <a:fld id="{ED430B41-3034-4777-B6DE-71856D985697}" type="slidenum">
              <a:rPr lang="en-US" smtClean="0">
                <a:solidFill>
                  <a:srgbClr val="000000"/>
                </a:solidFill>
              </a:rPr>
              <a:pPr>
                <a:defRPr/>
              </a:pPr>
              <a:t>29</a:t>
            </a:fld>
            <a:endParaRPr lang="en-US">
              <a:solidFill>
                <a:srgbClr val="000000"/>
              </a:solidFill>
            </a:endParaRPr>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786358"/>
            <a:ext cx="3632200" cy="34772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1" name="Straight Connector 10"/>
          <p:cNvCxnSpPr>
            <a:cxnSpLocks/>
          </p:cNvCxnSpPr>
          <p:nvPr/>
        </p:nvCxnSpPr>
        <p:spPr>
          <a:xfrm flipH="1">
            <a:off x="315899" y="4354275"/>
            <a:ext cx="7829472" cy="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cxnSpLocks/>
          </p:cNvCxnSpPr>
          <p:nvPr/>
        </p:nvCxnSpPr>
        <p:spPr>
          <a:xfrm flipV="1">
            <a:off x="8689975" y="514350"/>
            <a:ext cx="0" cy="3382726"/>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5899" y="1000077"/>
            <a:ext cx="4318455" cy="2276709"/>
          </a:xfrm>
          <a:prstGeom prst="rect">
            <a:avLst/>
          </a:prstGeom>
          <a:ln/>
        </p:spPr>
        <p:style>
          <a:lnRef idx="2">
            <a:schemeClr val="accent4"/>
          </a:lnRef>
          <a:fillRef idx="1">
            <a:schemeClr val="lt1"/>
          </a:fillRef>
          <a:effectRef idx="0">
            <a:schemeClr val="accent4"/>
          </a:effectRef>
          <a:fontRef idx="minor">
            <a:schemeClr val="dk1"/>
          </a:fontRef>
        </p:style>
      </p:pic>
      <p:sp>
        <p:nvSpPr>
          <p:cNvPr id="3" name="TextBox 2"/>
          <p:cNvSpPr txBox="1"/>
          <p:nvPr/>
        </p:nvSpPr>
        <p:spPr>
          <a:xfrm>
            <a:off x="454025" y="3400168"/>
            <a:ext cx="4498975" cy="954107"/>
          </a:xfrm>
          <a:prstGeom prst="rect">
            <a:avLst/>
          </a:prstGeom>
          <a:noFill/>
        </p:spPr>
        <p:txBody>
          <a:bodyPr wrap="square" rtlCol="0">
            <a:spAutoFit/>
          </a:bodyPr>
          <a:lstStyle/>
          <a:p>
            <a:pPr marL="228600" indent="-228600" defTabSz="914400" fontAlgn="base">
              <a:spcBef>
                <a:spcPct val="0"/>
              </a:spcBef>
              <a:spcAft>
                <a:spcPct val="0"/>
              </a:spcAft>
              <a:buFont typeface="Arial" panose="020B0604020202020204" pitchFamily="34" charset="0"/>
              <a:buChar char="•"/>
            </a:pPr>
            <a:r>
              <a:rPr lang="en-US" sz="1100" dirty="0">
                <a:solidFill>
                  <a:srgbClr val="000000"/>
                </a:solidFill>
                <a:hlinkClick r:id="rId4"/>
              </a:rPr>
              <a:t>Learn more about SimpleLink code portability</a:t>
            </a:r>
            <a:endParaRPr lang="en-US" sz="1100" dirty="0">
              <a:solidFill>
                <a:srgbClr val="000000"/>
              </a:solidFill>
            </a:endParaRPr>
          </a:p>
          <a:p>
            <a:pPr marL="228600" indent="-228600" defTabSz="914400" fontAlgn="base">
              <a:spcBef>
                <a:spcPct val="0"/>
              </a:spcBef>
              <a:spcAft>
                <a:spcPct val="0"/>
              </a:spcAft>
              <a:buFont typeface="Arial" panose="020B0604020202020204" pitchFamily="34" charset="0"/>
              <a:buChar char="•"/>
            </a:pPr>
            <a:r>
              <a:rPr lang="en-US" sz="1100" u="sng" dirty="0">
                <a:solidFill>
                  <a:srgbClr val="000000"/>
                </a:solidFill>
                <a:hlinkClick r:id="" action="ppaction://noaction"/>
              </a:rPr>
              <a:t>SimpleLink medical resources</a:t>
            </a:r>
          </a:p>
          <a:p>
            <a:pPr marL="228600" indent="-228600" defTabSz="914400" fontAlgn="base">
              <a:spcBef>
                <a:spcPct val="0"/>
              </a:spcBef>
              <a:spcAft>
                <a:spcPct val="0"/>
              </a:spcAft>
              <a:buFont typeface="Arial" panose="020B0604020202020204" pitchFamily="34" charset="0"/>
              <a:buChar char="•"/>
            </a:pPr>
            <a:r>
              <a:rPr lang="en-US" sz="1100" u="sng" dirty="0">
                <a:solidFill>
                  <a:srgbClr val="000000"/>
                </a:solidFill>
                <a:hlinkClick r:id="" action="ppaction://noaction"/>
              </a:rPr>
              <a:t>CC2640R2F: How do I design an accurate and thermally efficient wearable temperature monitoring system?</a:t>
            </a:r>
            <a:endParaRPr lang="en-US" sz="1100" u="sng" dirty="0">
              <a:solidFill>
                <a:srgbClr val="000000"/>
              </a:solidFill>
              <a:hlinkClick r:id="rId5"/>
            </a:endParaRPr>
          </a:p>
          <a:p>
            <a:pPr defTabSz="914400" fontAlgn="base">
              <a:spcBef>
                <a:spcPct val="0"/>
              </a:spcBef>
              <a:spcAft>
                <a:spcPct val="0"/>
              </a:spcAft>
            </a:pPr>
            <a:endParaRPr lang="en-US" sz="1200" dirty="0">
              <a:solidFill>
                <a:srgbClr val="000000"/>
              </a:solidFill>
            </a:endParaRPr>
          </a:p>
        </p:txBody>
      </p:sp>
      <p:sp>
        <p:nvSpPr>
          <p:cNvPr id="13" name="TextBox 12"/>
          <p:cNvSpPr txBox="1"/>
          <p:nvPr/>
        </p:nvSpPr>
        <p:spPr>
          <a:xfrm>
            <a:off x="5562406" y="447803"/>
            <a:ext cx="2858675" cy="338554"/>
          </a:xfrm>
          <a:prstGeom prst="rect">
            <a:avLst/>
          </a:prstGeom>
          <a:noFill/>
        </p:spPr>
        <p:txBody>
          <a:bodyPr wrap="square" rtlCol="0" anchor="ctr">
            <a:spAutoFit/>
          </a:bodyPr>
          <a:lstStyle/>
          <a:p>
            <a:pPr algn="ctr" defTabSz="914400" fontAlgn="base">
              <a:spcBef>
                <a:spcPct val="0"/>
              </a:spcBef>
              <a:spcAft>
                <a:spcPct val="0"/>
              </a:spcAft>
            </a:pPr>
            <a:r>
              <a:rPr lang="en-US" sz="1600" b="1" dirty="0">
                <a:solidFill>
                  <a:srgbClr val="000000"/>
                </a:solidFill>
              </a:rPr>
              <a:t>100% code reuse</a:t>
            </a:r>
          </a:p>
        </p:txBody>
      </p:sp>
      <p:sp>
        <p:nvSpPr>
          <p:cNvPr id="14" name="TextBox 13"/>
          <p:cNvSpPr txBox="1"/>
          <p:nvPr/>
        </p:nvSpPr>
        <p:spPr>
          <a:xfrm>
            <a:off x="5562504" y="4366796"/>
            <a:ext cx="2858479" cy="338554"/>
          </a:xfrm>
          <a:prstGeom prst="rect">
            <a:avLst/>
          </a:prstGeom>
          <a:noFill/>
        </p:spPr>
        <p:txBody>
          <a:bodyPr wrap="square" rtlCol="0" anchor="ctr">
            <a:spAutoFit/>
          </a:bodyPr>
          <a:lstStyle/>
          <a:p>
            <a:pPr algn="ctr" defTabSz="914400" fontAlgn="base">
              <a:spcBef>
                <a:spcPct val="0"/>
              </a:spcBef>
              <a:spcAft>
                <a:spcPct val="0"/>
              </a:spcAft>
            </a:pPr>
            <a:r>
              <a:rPr lang="en-US" sz="1600" b="1" dirty="0">
                <a:solidFill>
                  <a:srgbClr val="DE0000"/>
                </a:solidFill>
              </a:rPr>
              <a:t>Common software</a:t>
            </a:r>
          </a:p>
        </p:txBody>
      </p:sp>
      <p:grpSp>
        <p:nvGrpSpPr>
          <p:cNvPr id="8" name="Group 7">
            <a:extLst>
              <a:ext uri="{FF2B5EF4-FFF2-40B4-BE49-F238E27FC236}">
                <a16:creationId xmlns:a16="http://schemas.microsoft.com/office/drawing/2014/main" id="{E1747609-85D4-4239-8E3E-3D940C7F2A6D}"/>
              </a:ext>
            </a:extLst>
          </p:cNvPr>
          <p:cNvGrpSpPr/>
          <p:nvPr/>
        </p:nvGrpSpPr>
        <p:grpSpPr>
          <a:xfrm>
            <a:off x="8212686" y="3984445"/>
            <a:ext cx="888043" cy="696962"/>
            <a:chOff x="9200428" y="3276786"/>
            <a:chExt cx="888043" cy="696962"/>
          </a:xfrm>
        </p:grpSpPr>
        <p:sp>
          <p:nvSpPr>
            <p:cNvPr id="7" name="Rectangle 6">
              <a:extLst>
                <a:ext uri="{FF2B5EF4-FFF2-40B4-BE49-F238E27FC236}">
                  <a16:creationId xmlns:a16="http://schemas.microsoft.com/office/drawing/2014/main" id="{2C6498EC-0F60-4BBB-B270-8436BF3DEA8A}"/>
                </a:ext>
              </a:extLst>
            </p:cNvPr>
            <p:cNvSpPr/>
            <p:nvPr/>
          </p:nvSpPr>
          <p:spPr>
            <a:xfrm>
              <a:off x="9328700" y="3454806"/>
              <a:ext cx="632966" cy="2302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grpSp>
          <p:nvGrpSpPr>
            <p:cNvPr id="15" name="Group 14">
              <a:extLst>
                <a:ext uri="{FF2B5EF4-FFF2-40B4-BE49-F238E27FC236}">
                  <a16:creationId xmlns:a16="http://schemas.microsoft.com/office/drawing/2014/main" id="{41471548-89F2-477B-8136-184278E0BF8A}"/>
                </a:ext>
              </a:extLst>
            </p:cNvPr>
            <p:cNvGrpSpPr/>
            <p:nvPr/>
          </p:nvGrpSpPr>
          <p:grpSpPr>
            <a:xfrm>
              <a:off x="9200428" y="3276786"/>
              <a:ext cx="888043" cy="696962"/>
              <a:chOff x="3897313" y="2439988"/>
              <a:chExt cx="1025525" cy="804862"/>
            </a:xfrm>
          </p:grpSpPr>
          <p:sp>
            <p:nvSpPr>
              <p:cNvPr id="19" name="Freeform 8">
                <a:extLst>
                  <a:ext uri="{FF2B5EF4-FFF2-40B4-BE49-F238E27FC236}">
                    <a16:creationId xmlns:a16="http://schemas.microsoft.com/office/drawing/2014/main" id="{43565984-ABEF-4BC5-92D0-CDA9822B5C8D}"/>
                  </a:ext>
                </a:extLst>
              </p:cNvPr>
              <p:cNvSpPr>
                <a:spLocks/>
              </p:cNvSpPr>
              <p:nvPr/>
            </p:nvSpPr>
            <p:spPr bwMode="auto">
              <a:xfrm>
                <a:off x="4037013" y="2439988"/>
                <a:ext cx="746125" cy="341312"/>
              </a:xfrm>
              <a:custGeom>
                <a:avLst/>
                <a:gdLst>
                  <a:gd name="T0" fmla="*/ 0 w 773"/>
                  <a:gd name="T1" fmla="*/ 352 h 352"/>
                  <a:gd name="T2" fmla="*/ 0 w 773"/>
                  <a:gd name="T3" fmla="*/ 89 h 352"/>
                  <a:gd name="T4" fmla="*/ 89 w 773"/>
                  <a:gd name="T5" fmla="*/ 0 h 352"/>
                  <a:gd name="T6" fmla="*/ 683 w 773"/>
                  <a:gd name="T7" fmla="*/ 0 h 352"/>
                  <a:gd name="T8" fmla="*/ 773 w 773"/>
                  <a:gd name="T9" fmla="*/ 89 h 352"/>
                  <a:gd name="T10" fmla="*/ 773 w 773"/>
                  <a:gd name="T11" fmla="*/ 352 h 352"/>
                </a:gdLst>
                <a:ahLst/>
                <a:cxnLst>
                  <a:cxn ang="0">
                    <a:pos x="T0" y="T1"/>
                  </a:cxn>
                  <a:cxn ang="0">
                    <a:pos x="T2" y="T3"/>
                  </a:cxn>
                  <a:cxn ang="0">
                    <a:pos x="T4" y="T5"/>
                  </a:cxn>
                  <a:cxn ang="0">
                    <a:pos x="T6" y="T7"/>
                  </a:cxn>
                  <a:cxn ang="0">
                    <a:pos x="T8" y="T9"/>
                  </a:cxn>
                  <a:cxn ang="0">
                    <a:pos x="T10" y="T11"/>
                  </a:cxn>
                </a:cxnLst>
                <a:rect l="0" t="0" r="r" b="b"/>
                <a:pathLst>
                  <a:path w="773" h="352">
                    <a:moveTo>
                      <a:pt x="0" y="352"/>
                    </a:moveTo>
                    <a:cubicBezTo>
                      <a:pt x="0" y="89"/>
                      <a:pt x="0" y="89"/>
                      <a:pt x="0" y="89"/>
                    </a:cubicBezTo>
                    <a:cubicBezTo>
                      <a:pt x="0" y="40"/>
                      <a:pt x="40" y="0"/>
                      <a:pt x="89" y="0"/>
                    </a:cubicBezTo>
                    <a:cubicBezTo>
                      <a:pt x="683" y="0"/>
                      <a:pt x="683" y="0"/>
                      <a:pt x="683" y="0"/>
                    </a:cubicBezTo>
                    <a:cubicBezTo>
                      <a:pt x="732" y="0"/>
                      <a:pt x="773" y="40"/>
                      <a:pt x="773" y="89"/>
                    </a:cubicBezTo>
                    <a:cubicBezTo>
                      <a:pt x="773" y="352"/>
                      <a:pt x="773" y="352"/>
                      <a:pt x="773" y="352"/>
                    </a:cubicBezTo>
                  </a:path>
                </a:pathLst>
              </a:custGeom>
              <a:solidFill>
                <a:srgbClr val="FFFFFF"/>
              </a:solidFill>
              <a:ln w="19050" cap="rnd">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16" name="Freeform 5">
                <a:extLst>
                  <a:ext uri="{FF2B5EF4-FFF2-40B4-BE49-F238E27FC236}">
                    <a16:creationId xmlns:a16="http://schemas.microsoft.com/office/drawing/2014/main" id="{07C2F2D9-5A54-4A43-AAC7-33C7F1402CA1}"/>
                  </a:ext>
                </a:extLst>
              </p:cNvPr>
              <p:cNvSpPr>
                <a:spLocks/>
              </p:cNvSpPr>
              <p:nvPr/>
            </p:nvSpPr>
            <p:spPr bwMode="auto">
              <a:xfrm>
                <a:off x="4198938" y="2570163"/>
                <a:ext cx="120650" cy="150812"/>
              </a:xfrm>
              <a:custGeom>
                <a:avLst/>
                <a:gdLst>
                  <a:gd name="T0" fmla="*/ 34 w 126"/>
                  <a:gd name="T1" fmla="*/ 116 h 156"/>
                  <a:gd name="T2" fmla="*/ 42 w 126"/>
                  <a:gd name="T3" fmla="*/ 125 h 156"/>
                  <a:gd name="T4" fmla="*/ 52 w 126"/>
                  <a:gd name="T5" fmla="*/ 129 h 156"/>
                  <a:gd name="T6" fmla="*/ 65 w 126"/>
                  <a:gd name="T7" fmla="*/ 131 h 156"/>
                  <a:gd name="T8" fmla="*/ 74 w 126"/>
                  <a:gd name="T9" fmla="*/ 130 h 156"/>
                  <a:gd name="T10" fmla="*/ 83 w 126"/>
                  <a:gd name="T11" fmla="*/ 127 h 156"/>
                  <a:gd name="T12" fmla="*/ 91 w 126"/>
                  <a:gd name="T13" fmla="*/ 122 h 156"/>
                  <a:gd name="T14" fmla="*/ 94 w 126"/>
                  <a:gd name="T15" fmla="*/ 112 h 156"/>
                  <a:gd name="T16" fmla="*/ 90 w 126"/>
                  <a:gd name="T17" fmla="*/ 103 h 156"/>
                  <a:gd name="T18" fmla="*/ 80 w 126"/>
                  <a:gd name="T19" fmla="*/ 96 h 156"/>
                  <a:gd name="T20" fmla="*/ 65 w 126"/>
                  <a:gd name="T21" fmla="*/ 92 h 156"/>
                  <a:gd name="T22" fmla="*/ 49 w 126"/>
                  <a:gd name="T23" fmla="*/ 88 h 156"/>
                  <a:gd name="T24" fmla="*/ 33 w 126"/>
                  <a:gd name="T25" fmla="*/ 83 h 156"/>
                  <a:gd name="T26" fmla="*/ 19 w 126"/>
                  <a:gd name="T27" fmla="*/ 75 h 156"/>
                  <a:gd name="T28" fmla="*/ 9 w 126"/>
                  <a:gd name="T29" fmla="*/ 63 h 156"/>
                  <a:gd name="T30" fmla="*/ 5 w 126"/>
                  <a:gd name="T31" fmla="*/ 45 h 156"/>
                  <a:gd name="T32" fmla="*/ 10 w 126"/>
                  <a:gd name="T33" fmla="*/ 25 h 156"/>
                  <a:gd name="T34" fmla="*/ 23 w 126"/>
                  <a:gd name="T35" fmla="*/ 11 h 156"/>
                  <a:gd name="T36" fmla="*/ 41 w 126"/>
                  <a:gd name="T37" fmla="*/ 3 h 156"/>
                  <a:gd name="T38" fmla="*/ 61 w 126"/>
                  <a:gd name="T39" fmla="*/ 0 h 156"/>
                  <a:gd name="T40" fmla="*/ 83 w 126"/>
                  <a:gd name="T41" fmla="*/ 3 h 156"/>
                  <a:gd name="T42" fmla="*/ 102 w 126"/>
                  <a:gd name="T43" fmla="*/ 11 h 156"/>
                  <a:gd name="T44" fmla="*/ 116 w 126"/>
                  <a:gd name="T45" fmla="*/ 26 h 156"/>
                  <a:gd name="T46" fmla="*/ 121 w 126"/>
                  <a:gd name="T47" fmla="*/ 48 h 156"/>
                  <a:gd name="T48" fmla="*/ 89 w 126"/>
                  <a:gd name="T49" fmla="*/ 48 h 156"/>
                  <a:gd name="T50" fmla="*/ 86 w 126"/>
                  <a:gd name="T51" fmla="*/ 37 h 156"/>
                  <a:gd name="T52" fmla="*/ 80 w 126"/>
                  <a:gd name="T53" fmla="*/ 30 h 156"/>
                  <a:gd name="T54" fmla="*/ 70 w 126"/>
                  <a:gd name="T55" fmla="*/ 27 h 156"/>
                  <a:gd name="T56" fmla="*/ 59 w 126"/>
                  <a:gd name="T57" fmla="*/ 25 h 156"/>
                  <a:gd name="T58" fmla="*/ 51 w 126"/>
                  <a:gd name="T59" fmla="*/ 26 h 156"/>
                  <a:gd name="T60" fmla="*/ 44 w 126"/>
                  <a:gd name="T61" fmla="*/ 29 h 156"/>
                  <a:gd name="T62" fmla="*/ 39 w 126"/>
                  <a:gd name="T63" fmla="*/ 34 h 156"/>
                  <a:gd name="T64" fmla="*/ 37 w 126"/>
                  <a:gd name="T65" fmla="*/ 42 h 156"/>
                  <a:gd name="T66" fmla="*/ 38 w 126"/>
                  <a:gd name="T67" fmla="*/ 50 h 156"/>
                  <a:gd name="T68" fmla="*/ 45 w 126"/>
                  <a:gd name="T69" fmla="*/ 55 h 156"/>
                  <a:gd name="T70" fmla="*/ 58 w 126"/>
                  <a:gd name="T71" fmla="*/ 59 h 156"/>
                  <a:gd name="T72" fmla="*/ 81 w 126"/>
                  <a:gd name="T73" fmla="*/ 65 h 156"/>
                  <a:gd name="T74" fmla="*/ 93 w 126"/>
                  <a:gd name="T75" fmla="*/ 68 h 156"/>
                  <a:gd name="T76" fmla="*/ 108 w 126"/>
                  <a:gd name="T77" fmla="*/ 75 h 156"/>
                  <a:gd name="T78" fmla="*/ 120 w 126"/>
                  <a:gd name="T79" fmla="*/ 88 h 156"/>
                  <a:gd name="T80" fmla="*/ 126 w 126"/>
                  <a:gd name="T81" fmla="*/ 109 h 156"/>
                  <a:gd name="T82" fmla="*/ 122 w 126"/>
                  <a:gd name="T83" fmla="*/ 128 h 156"/>
                  <a:gd name="T84" fmla="*/ 110 w 126"/>
                  <a:gd name="T85" fmla="*/ 143 h 156"/>
                  <a:gd name="T86" fmla="*/ 90 w 126"/>
                  <a:gd name="T87" fmla="*/ 153 h 156"/>
                  <a:gd name="T88" fmla="*/ 63 w 126"/>
                  <a:gd name="T89" fmla="*/ 156 h 156"/>
                  <a:gd name="T90" fmla="*/ 39 w 126"/>
                  <a:gd name="T91" fmla="*/ 153 h 156"/>
                  <a:gd name="T92" fmla="*/ 19 w 126"/>
                  <a:gd name="T93" fmla="*/ 144 h 156"/>
                  <a:gd name="T94" fmla="*/ 5 w 126"/>
                  <a:gd name="T95" fmla="*/ 127 h 156"/>
                  <a:gd name="T96" fmla="*/ 0 w 126"/>
                  <a:gd name="T97" fmla="*/ 103 h 156"/>
                  <a:gd name="T98" fmla="*/ 32 w 126"/>
                  <a:gd name="T99" fmla="*/ 103 h 156"/>
                  <a:gd name="T100" fmla="*/ 34 w 126"/>
                  <a:gd name="T101" fmla="*/ 11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6" h="156">
                    <a:moveTo>
                      <a:pt x="34" y="116"/>
                    </a:moveTo>
                    <a:cubicBezTo>
                      <a:pt x="36" y="120"/>
                      <a:pt x="39" y="122"/>
                      <a:pt x="42" y="125"/>
                    </a:cubicBezTo>
                    <a:cubicBezTo>
                      <a:pt x="45" y="127"/>
                      <a:pt x="48" y="128"/>
                      <a:pt x="52" y="129"/>
                    </a:cubicBezTo>
                    <a:cubicBezTo>
                      <a:pt x="56" y="131"/>
                      <a:pt x="60" y="131"/>
                      <a:pt x="65" y="131"/>
                    </a:cubicBezTo>
                    <a:cubicBezTo>
                      <a:pt x="68" y="131"/>
                      <a:pt x="71" y="131"/>
                      <a:pt x="74" y="130"/>
                    </a:cubicBezTo>
                    <a:cubicBezTo>
                      <a:pt x="77" y="130"/>
                      <a:pt x="81" y="129"/>
                      <a:pt x="83" y="127"/>
                    </a:cubicBezTo>
                    <a:cubicBezTo>
                      <a:pt x="86" y="126"/>
                      <a:pt x="89" y="124"/>
                      <a:pt x="91" y="122"/>
                    </a:cubicBezTo>
                    <a:cubicBezTo>
                      <a:pt x="93" y="119"/>
                      <a:pt x="94" y="116"/>
                      <a:pt x="94" y="112"/>
                    </a:cubicBezTo>
                    <a:cubicBezTo>
                      <a:pt x="94" y="108"/>
                      <a:pt x="92" y="105"/>
                      <a:pt x="90" y="103"/>
                    </a:cubicBezTo>
                    <a:cubicBezTo>
                      <a:pt x="87" y="100"/>
                      <a:pt x="84" y="98"/>
                      <a:pt x="80" y="96"/>
                    </a:cubicBezTo>
                    <a:cubicBezTo>
                      <a:pt x="76" y="95"/>
                      <a:pt x="71" y="93"/>
                      <a:pt x="65" y="92"/>
                    </a:cubicBezTo>
                    <a:cubicBezTo>
                      <a:pt x="60" y="91"/>
                      <a:pt x="55" y="89"/>
                      <a:pt x="49" y="88"/>
                    </a:cubicBezTo>
                    <a:cubicBezTo>
                      <a:pt x="44" y="86"/>
                      <a:pt x="38" y="85"/>
                      <a:pt x="33" y="83"/>
                    </a:cubicBezTo>
                    <a:cubicBezTo>
                      <a:pt x="28" y="81"/>
                      <a:pt x="23" y="78"/>
                      <a:pt x="19" y="75"/>
                    </a:cubicBezTo>
                    <a:cubicBezTo>
                      <a:pt x="15" y="71"/>
                      <a:pt x="11" y="67"/>
                      <a:pt x="9" y="63"/>
                    </a:cubicBezTo>
                    <a:cubicBezTo>
                      <a:pt x="6" y="58"/>
                      <a:pt x="5" y="52"/>
                      <a:pt x="5" y="45"/>
                    </a:cubicBezTo>
                    <a:cubicBezTo>
                      <a:pt x="5" y="37"/>
                      <a:pt x="6" y="31"/>
                      <a:pt x="10" y="25"/>
                    </a:cubicBezTo>
                    <a:cubicBezTo>
                      <a:pt x="13" y="20"/>
                      <a:pt x="17" y="15"/>
                      <a:pt x="23" y="11"/>
                    </a:cubicBezTo>
                    <a:cubicBezTo>
                      <a:pt x="28" y="7"/>
                      <a:pt x="34" y="4"/>
                      <a:pt x="41" y="3"/>
                    </a:cubicBezTo>
                    <a:cubicBezTo>
                      <a:pt x="47" y="1"/>
                      <a:pt x="54" y="0"/>
                      <a:pt x="61" y="0"/>
                    </a:cubicBezTo>
                    <a:cubicBezTo>
                      <a:pt x="68" y="0"/>
                      <a:pt x="76" y="1"/>
                      <a:pt x="83" y="3"/>
                    </a:cubicBezTo>
                    <a:cubicBezTo>
                      <a:pt x="90" y="4"/>
                      <a:pt x="97" y="7"/>
                      <a:pt x="102" y="11"/>
                    </a:cubicBezTo>
                    <a:cubicBezTo>
                      <a:pt x="108" y="15"/>
                      <a:pt x="112" y="20"/>
                      <a:pt x="116" y="26"/>
                    </a:cubicBezTo>
                    <a:cubicBezTo>
                      <a:pt x="119" y="32"/>
                      <a:pt x="121" y="39"/>
                      <a:pt x="121" y="48"/>
                    </a:cubicBezTo>
                    <a:cubicBezTo>
                      <a:pt x="89" y="48"/>
                      <a:pt x="89" y="48"/>
                      <a:pt x="89" y="48"/>
                    </a:cubicBezTo>
                    <a:cubicBezTo>
                      <a:pt x="88" y="44"/>
                      <a:pt x="88" y="40"/>
                      <a:pt x="86" y="37"/>
                    </a:cubicBezTo>
                    <a:cubicBezTo>
                      <a:pt x="84" y="34"/>
                      <a:pt x="82" y="32"/>
                      <a:pt x="80" y="30"/>
                    </a:cubicBezTo>
                    <a:cubicBezTo>
                      <a:pt x="77" y="28"/>
                      <a:pt x="74" y="27"/>
                      <a:pt x="70" y="27"/>
                    </a:cubicBezTo>
                    <a:cubicBezTo>
                      <a:pt x="67" y="26"/>
                      <a:pt x="63" y="25"/>
                      <a:pt x="59" y="25"/>
                    </a:cubicBezTo>
                    <a:cubicBezTo>
                      <a:pt x="57" y="25"/>
                      <a:pt x="54" y="26"/>
                      <a:pt x="51" y="26"/>
                    </a:cubicBezTo>
                    <a:cubicBezTo>
                      <a:pt x="49" y="27"/>
                      <a:pt x="46" y="28"/>
                      <a:pt x="44" y="29"/>
                    </a:cubicBezTo>
                    <a:cubicBezTo>
                      <a:pt x="42" y="31"/>
                      <a:pt x="40" y="32"/>
                      <a:pt x="39" y="34"/>
                    </a:cubicBezTo>
                    <a:cubicBezTo>
                      <a:pt x="37" y="37"/>
                      <a:pt x="37" y="39"/>
                      <a:pt x="37" y="42"/>
                    </a:cubicBezTo>
                    <a:cubicBezTo>
                      <a:pt x="37" y="45"/>
                      <a:pt x="37" y="48"/>
                      <a:pt x="38" y="50"/>
                    </a:cubicBezTo>
                    <a:cubicBezTo>
                      <a:pt x="39" y="51"/>
                      <a:pt x="42" y="53"/>
                      <a:pt x="45" y="55"/>
                    </a:cubicBezTo>
                    <a:cubicBezTo>
                      <a:pt x="48" y="56"/>
                      <a:pt x="53" y="58"/>
                      <a:pt x="58" y="59"/>
                    </a:cubicBezTo>
                    <a:cubicBezTo>
                      <a:pt x="64" y="61"/>
                      <a:pt x="72" y="63"/>
                      <a:pt x="81" y="65"/>
                    </a:cubicBezTo>
                    <a:cubicBezTo>
                      <a:pt x="84" y="66"/>
                      <a:pt x="88" y="67"/>
                      <a:pt x="93" y="68"/>
                    </a:cubicBezTo>
                    <a:cubicBezTo>
                      <a:pt x="98" y="70"/>
                      <a:pt x="103" y="72"/>
                      <a:pt x="108" y="75"/>
                    </a:cubicBezTo>
                    <a:cubicBezTo>
                      <a:pt x="112" y="78"/>
                      <a:pt x="117" y="83"/>
                      <a:pt x="120" y="88"/>
                    </a:cubicBezTo>
                    <a:cubicBezTo>
                      <a:pt x="124" y="93"/>
                      <a:pt x="126" y="100"/>
                      <a:pt x="126" y="109"/>
                    </a:cubicBezTo>
                    <a:cubicBezTo>
                      <a:pt x="126" y="115"/>
                      <a:pt x="124" y="122"/>
                      <a:pt x="122" y="128"/>
                    </a:cubicBezTo>
                    <a:cubicBezTo>
                      <a:pt x="119" y="134"/>
                      <a:pt x="115" y="139"/>
                      <a:pt x="110" y="143"/>
                    </a:cubicBezTo>
                    <a:cubicBezTo>
                      <a:pt x="105" y="147"/>
                      <a:pt x="98" y="150"/>
                      <a:pt x="90" y="153"/>
                    </a:cubicBezTo>
                    <a:cubicBezTo>
                      <a:pt x="83" y="155"/>
                      <a:pt x="74" y="156"/>
                      <a:pt x="63" y="156"/>
                    </a:cubicBezTo>
                    <a:cubicBezTo>
                      <a:pt x="55" y="156"/>
                      <a:pt x="47" y="155"/>
                      <a:pt x="39" y="153"/>
                    </a:cubicBezTo>
                    <a:cubicBezTo>
                      <a:pt x="32" y="151"/>
                      <a:pt x="25" y="148"/>
                      <a:pt x="19" y="144"/>
                    </a:cubicBezTo>
                    <a:cubicBezTo>
                      <a:pt x="13" y="139"/>
                      <a:pt x="8" y="134"/>
                      <a:pt x="5" y="127"/>
                    </a:cubicBezTo>
                    <a:cubicBezTo>
                      <a:pt x="1" y="121"/>
                      <a:pt x="0" y="113"/>
                      <a:pt x="0" y="103"/>
                    </a:cubicBezTo>
                    <a:cubicBezTo>
                      <a:pt x="32" y="103"/>
                      <a:pt x="32" y="103"/>
                      <a:pt x="32" y="103"/>
                    </a:cubicBezTo>
                    <a:cubicBezTo>
                      <a:pt x="32" y="108"/>
                      <a:pt x="32" y="113"/>
                      <a:pt x="34" y="116"/>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17" name="Freeform 6">
                <a:extLst>
                  <a:ext uri="{FF2B5EF4-FFF2-40B4-BE49-F238E27FC236}">
                    <a16:creationId xmlns:a16="http://schemas.microsoft.com/office/drawing/2014/main" id="{D06F75AF-6351-49B0-BF74-9B95263120C7}"/>
                  </a:ext>
                </a:extLst>
              </p:cNvPr>
              <p:cNvSpPr>
                <a:spLocks noEditPoints="1"/>
              </p:cNvSpPr>
              <p:nvPr/>
            </p:nvSpPr>
            <p:spPr bwMode="auto">
              <a:xfrm>
                <a:off x="4340225" y="2573338"/>
                <a:ext cx="128588" cy="144462"/>
              </a:xfrm>
              <a:custGeom>
                <a:avLst/>
                <a:gdLst>
                  <a:gd name="T0" fmla="*/ 65 w 133"/>
                  <a:gd name="T1" fmla="*/ 0 h 150"/>
                  <a:gd name="T2" fmla="*/ 92 w 133"/>
                  <a:gd name="T3" fmla="*/ 5 h 150"/>
                  <a:gd name="T4" fmla="*/ 113 w 133"/>
                  <a:gd name="T5" fmla="*/ 19 h 150"/>
                  <a:gd name="T6" fmla="*/ 127 w 133"/>
                  <a:gd name="T7" fmla="*/ 42 h 150"/>
                  <a:gd name="T8" fmla="*/ 133 w 133"/>
                  <a:gd name="T9" fmla="*/ 74 h 150"/>
                  <a:gd name="T10" fmla="*/ 128 w 133"/>
                  <a:gd name="T11" fmla="*/ 105 h 150"/>
                  <a:gd name="T12" fmla="*/ 116 w 133"/>
                  <a:gd name="T13" fmla="*/ 128 h 150"/>
                  <a:gd name="T14" fmla="*/ 95 w 133"/>
                  <a:gd name="T15" fmla="*/ 144 h 150"/>
                  <a:gd name="T16" fmla="*/ 65 w 133"/>
                  <a:gd name="T17" fmla="*/ 150 h 150"/>
                  <a:gd name="T18" fmla="*/ 0 w 133"/>
                  <a:gd name="T19" fmla="*/ 150 h 150"/>
                  <a:gd name="T20" fmla="*/ 0 w 133"/>
                  <a:gd name="T21" fmla="*/ 0 h 150"/>
                  <a:gd name="T22" fmla="*/ 65 w 133"/>
                  <a:gd name="T23" fmla="*/ 0 h 150"/>
                  <a:gd name="T24" fmla="*/ 62 w 133"/>
                  <a:gd name="T25" fmla="*/ 122 h 150"/>
                  <a:gd name="T26" fmla="*/ 76 w 133"/>
                  <a:gd name="T27" fmla="*/ 120 h 150"/>
                  <a:gd name="T28" fmla="*/ 88 w 133"/>
                  <a:gd name="T29" fmla="*/ 112 h 150"/>
                  <a:gd name="T30" fmla="*/ 97 w 133"/>
                  <a:gd name="T31" fmla="*/ 99 h 150"/>
                  <a:gd name="T32" fmla="*/ 100 w 133"/>
                  <a:gd name="T33" fmla="*/ 78 h 150"/>
                  <a:gd name="T34" fmla="*/ 97 w 133"/>
                  <a:gd name="T35" fmla="*/ 57 h 150"/>
                  <a:gd name="T36" fmla="*/ 90 w 133"/>
                  <a:gd name="T37" fmla="*/ 42 h 150"/>
                  <a:gd name="T38" fmla="*/ 77 w 133"/>
                  <a:gd name="T39" fmla="*/ 32 h 150"/>
                  <a:gd name="T40" fmla="*/ 57 w 133"/>
                  <a:gd name="T41" fmla="*/ 28 h 150"/>
                  <a:gd name="T42" fmla="*/ 33 w 133"/>
                  <a:gd name="T43" fmla="*/ 28 h 150"/>
                  <a:gd name="T44" fmla="*/ 33 w 133"/>
                  <a:gd name="T45" fmla="*/ 122 h 150"/>
                  <a:gd name="T46" fmla="*/ 62 w 133"/>
                  <a:gd name="T47" fmla="*/ 12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3" h="150">
                    <a:moveTo>
                      <a:pt x="65" y="0"/>
                    </a:moveTo>
                    <a:cubicBezTo>
                      <a:pt x="74" y="0"/>
                      <a:pt x="83" y="2"/>
                      <a:pt x="92" y="5"/>
                    </a:cubicBezTo>
                    <a:cubicBezTo>
                      <a:pt x="100" y="8"/>
                      <a:pt x="107" y="13"/>
                      <a:pt x="113" y="19"/>
                    </a:cubicBezTo>
                    <a:cubicBezTo>
                      <a:pt x="119" y="25"/>
                      <a:pt x="124" y="33"/>
                      <a:pt x="127" y="42"/>
                    </a:cubicBezTo>
                    <a:cubicBezTo>
                      <a:pt x="131" y="51"/>
                      <a:pt x="133" y="62"/>
                      <a:pt x="133" y="74"/>
                    </a:cubicBezTo>
                    <a:cubicBezTo>
                      <a:pt x="133" y="85"/>
                      <a:pt x="131" y="95"/>
                      <a:pt x="128" y="105"/>
                    </a:cubicBezTo>
                    <a:cubicBezTo>
                      <a:pt x="126" y="114"/>
                      <a:pt x="121" y="122"/>
                      <a:pt x="116" y="128"/>
                    </a:cubicBezTo>
                    <a:cubicBezTo>
                      <a:pt x="110" y="135"/>
                      <a:pt x="103" y="140"/>
                      <a:pt x="95" y="144"/>
                    </a:cubicBezTo>
                    <a:cubicBezTo>
                      <a:pt x="86" y="148"/>
                      <a:pt x="76" y="150"/>
                      <a:pt x="65" y="150"/>
                    </a:cubicBezTo>
                    <a:cubicBezTo>
                      <a:pt x="0" y="150"/>
                      <a:pt x="0" y="150"/>
                      <a:pt x="0" y="150"/>
                    </a:cubicBezTo>
                    <a:cubicBezTo>
                      <a:pt x="0" y="0"/>
                      <a:pt x="0" y="0"/>
                      <a:pt x="0" y="0"/>
                    </a:cubicBezTo>
                    <a:lnTo>
                      <a:pt x="65" y="0"/>
                    </a:lnTo>
                    <a:close/>
                    <a:moveTo>
                      <a:pt x="62" y="122"/>
                    </a:moveTo>
                    <a:cubicBezTo>
                      <a:pt x="67" y="122"/>
                      <a:pt x="72" y="122"/>
                      <a:pt x="76" y="120"/>
                    </a:cubicBezTo>
                    <a:cubicBezTo>
                      <a:pt x="81" y="119"/>
                      <a:pt x="85" y="116"/>
                      <a:pt x="88" y="112"/>
                    </a:cubicBezTo>
                    <a:cubicBezTo>
                      <a:pt x="92" y="109"/>
                      <a:pt x="94" y="104"/>
                      <a:pt x="97" y="99"/>
                    </a:cubicBezTo>
                    <a:cubicBezTo>
                      <a:pt x="99" y="93"/>
                      <a:pt x="100" y="86"/>
                      <a:pt x="100" y="78"/>
                    </a:cubicBezTo>
                    <a:cubicBezTo>
                      <a:pt x="100" y="70"/>
                      <a:pt x="99" y="63"/>
                      <a:pt x="97" y="57"/>
                    </a:cubicBezTo>
                    <a:cubicBezTo>
                      <a:pt x="96" y="51"/>
                      <a:pt x="94" y="46"/>
                      <a:pt x="90" y="42"/>
                    </a:cubicBezTo>
                    <a:cubicBezTo>
                      <a:pt x="87" y="37"/>
                      <a:pt x="82" y="34"/>
                      <a:pt x="77" y="32"/>
                    </a:cubicBezTo>
                    <a:cubicBezTo>
                      <a:pt x="71" y="29"/>
                      <a:pt x="65" y="28"/>
                      <a:pt x="57" y="28"/>
                    </a:cubicBezTo>
                    <a:cubicBezTo>
                      <a:pt x="33" y="28"/>
                      <a:pt x="33" y="28"/>
                      <a:pt x="33" y="28"/>
                    </a:cubicBezTo>
                    <a:cubicBezTo>
                      <a:pt x="33" y="122"/>
                      <a:pt x="33" y="122"/>
                      <a:pt x="33" y="122"/>
                    </a:cubicBezTo>
                    <a:lnTo>
                      <a:pt x="62" y="122"/>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18" name="Freeform 7">
                <a:extLst>
                  <a:ext uri="{FF2B5EF4-FFF2-40B4-BE49-F238E27FC236}">
                    <a16:creationId xmlns:a16="http://schemas.microsoft.com/office/drawing/2014/main" id="{94B6E054-8121-4699-BF6B-043F3E3AE605}"/>
                  </a:ext>
                </a:extLst>
              </p:cNvPr>
              <p:cNvSpPr>
                <a:spLocks/>
              </p:cNvSpPr>
              <p:nvPr/>
            </p:nvSpPr>
            <p:spPr bwMode="auto">
              <a:xfrm>
                <a:off x="4492625" y="2573338"/>
                <a:ext cx="133350" cy="144462"/>
              </a:xfrm>
              <a:custGeom>
                <a:avLst/>
                <a:gdLst>
                  <a:gd name="T0" fmla="*/ 20 w 84"/>
                  <a:gd name="T1" fmla="*/ 0 h 91"/>
                  <a:gd name="T2" fmla="*/ 20 w 84"/>
                  <a:gd name="T3" fmla="*/ 37 h 91"/>
                  <a:gd name="T4" fmla="*/ 56 w 84"/>
                  <a:gd name="T5" fmla="*/ 0 h 91"/>
                  <a:gd name="T6" fmla="*/ 80 w 84"/>
                  <a:gd name="T7" fmla="*/ 0 h 91"/>
                  <a:gd name="T8" fmla="*/ 45 w 84"/>
                  <a:gd name="T9" fmla="*/ 36 h 91"/>
                  <a:gd name="T10" fmla="*/ 84 w 84"/>
                  <a:gd name="T11" fmla="*/ 91 h 91"/>
                  <a:gd name="T12" fmla="*/ 59 w 84"/>
                  <a:gd name="T13" fmla="*/ 91 h 91"/>
                  <a:gd name="T14" fmla="*/ 31 w 84"/>
                  <a:gd name="T15" fmla="*/ 50 h 91"/>
                  <a:gd name="T16" fmla="*/ 20 w 84"/>
                  <a:gd name="T17" fmla="*/ 62 h 91"/>
                  <a:gd name="T18" fmla="*/ 20 w 84"/>
                  <a:gd name="T19" fmla="*/ 91 h 91"/>
                  <a:gd name="T20" fmla="*/ 0 w 84"/>
                  <a:gd name="T21" fmla="*/ 91 h 91"/>
                  <a:gd name="T22" fmla="*/ 0 w 84"/>
                  <a:gd name="T23" fmla="*/ 0 h 91"/>
                  <a:gd name="T24" fmla="*/ 20 w 84"/>
                  <a:gd name="T25"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 h="91">
                    <a:moveTo>
                      <a:pt x="20" y="0"/>
                    </a:moveTo>
                    <a:lnTo>
                      <a:pt x="20" y="37"/>
                    </a:lnTo>
                    <a:lnTo>
                      <a:pt x="56" y="0"/>
                    </a:lnTo>
                    <a:lnTo>
                      <a:pt x="80" y="0"/>
                    </a:lnTo>
                    <a:lnTo>
                      <a:pt x="45" y="36"/>
                    </a:lnTo>
                    <a:lnTo>
                      <a:pt x="84" y="91"/>
                    </a:lnTo>
                    <a:lnTo>
                      <a:pt x="59" y="91"/>
                    </a:lnTo>
                    <a:lnTo>
                      <a:pt x="31" y="50"/>
                    </a:lnTo>
                    <a:lnTo>
                      <a:pt x="20" y="62"/>
                    </a:lnTo>
                    <a:lnTo>
                      <a:pt x="20" y="91"/>
                    </a:lnTo>
                    <a:lnTo>
                      <a:pt x="0" y="91"/>
                    </a:lnTo>
                    <a:lnTo>
                      <a:pt x="0" y="0"/>
                    </a:lnTo>
                    <a:lnTo>
                      <a:pt x="20" y="0"/>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20" name="Freeform 9">
                <a:extLst>
                  <a:ext uri="{FF2B5EF4-FFF2-40B4-BE49-F238E27FC236}">
                    <a16:creationId xmlns:a16="http://schemas.microsoft.com/office/drawing/2014/main" id="{F5A417F7-ECEE-4961-9F3F-0AF16C167A5C}"/>
                  </a:ext>
                </a:extLst>
              </p:cNvPr>
              <p:cNvSpPr>
                <a:spLocks/>
              </p:cNvSpPr>
              <p:nvPr/>
            </p:nvSpPr>
            <p:spPr bwMode="auto">
              <a:xfrm>
                <a:off x="4411663" y="2881313"/>
                <a:ext cx="371475" cy="363537"/>
              </a:xfrm>
              <a:custGeom>
                <a:avLst/>
                <a:gdLst>
                  <a:gd name="T0" fmla="*/ 234 w 234"/>
                  <a:gd name="T1" fmla="*/ 0 h 229"/>
                  <a:gd name="T2" fmla="*/ 234 w 234"/>
                  <a:gd name="T3" fmla="*/ 144 h 229"/>
                  <a:gd name="T4" fmla="*/ 0 w 234"/>
                  <a:gd name="T5" fmla="*/ 229 h 229"/>
                  <a:gd name="T6" fmla="*/ 0 w 234"/>
                  <a:gd name="T7" fmla="*/ 22 h 229"/>
                </a:gdLst>
                <a:ahLst/>
                <a:cxnLst>
                  <a:cxn ang="0">
                    <a:pos x="T0" y="T1"/>
                  </a:cxn>
                  <a:cxn ang="0">
                    <a:pos x="T2" y="T3"/>
                  </a:cxn>
                  <a:cxn ang="0">
                    <a:pos x="T4" y="T5"/>
                  </a:cxn>
                  <a:cxn ang="0">
                    <a:pos x="T6" y="T7"/>
                  </a:cxn>
                </a:cxnLst>
                <a:rect l="0" t="0" r="r" b="b"/>
                <a:pathLst>
                  <a:path w="234" h="229">
                    <a:moveTo>
                      <a:pt x="234" y="0"/>
                    </a:moveTo>
                    <a:lnTo>
                      <a:pt x="234" y="144"/>
                    </a:lnTo>
                    <a:lnTo>
                      <a:pt x="0" y="229"/>
                    </a:lnTo>
                    <a:lnTo>
                      <a:pt x="0" y="22"/>
                    </a:lnTo>
                  </a:path>
                </a:pathLst>
              </a:custGeom>
              <a:solidFill>
                <a:srgbClr val="FFFFFF"/>
              </a:solidFill>
              <a:ln w="19050" cap="rnd">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21" name="Freeform 10">
                <a:extLst>
                  <a:ext uri="{FF2B5EF4-FFF2-40B4-BE49-F238E27FC236}">
                    <a16:creationId xmlns:a16="http://schemas.microsoft.com/office/drawing/2014/main" id="{B591243D-2F39-48E2-9358-F8785D3228DE}"/>
                  </a:ext>
                </a:extLst>
              </p:cNvPr>
              <p:cNvSpPr>
                <a:spLocks/>
              </p:cNvSpPr>
              <p:nvPr/>
            </p:nvSpPr>
            <p:spPr bwMode="auto">
              <a:xfrm>
                <a:off x="4037013" y="2881313"/>
                <a:ext cx="371475" cy="363537"/>
              </a:xfrm>
              <a:custGeom>
                <a:avLst/>
                <a:gdLst>
                  <a:gd name="T0" fmla="*/ 0 w 234"/>
                  <a:gd name="T1" fmla="*/ 0 h 229"/>
                  <a:gd name="T2" fmla="*/ 0 w 234"/>
                  <a:gd name="T3" fmla="*/ 144 h 229"/>
                  <a:gd name="T4" fmla="*/ 234 w 234"/>
                  <a:gd name="T5" fmla="*/ 229 h 229"/>
                  <a:gd name="T6" fmla="*/ 234 w 234"/>
                  <a:gd name="T7" fmla="*/ 22 h 229"/>
                </a:gdLst>
                <a:ahLst/>
                <a:cxnLst>
                  <a:cxn ang="0">
                    <a:pos x="T0" y="T1"/>
                  </a:cxn>
                  <a:cxn ang="0">
                    <a:pos x="T2" y="T3"/>
                  </a:cxn>
                  <a:cxn ang="0">
                    <a:pos x="T4" y="T5"/>
                  </a:cxn>
                  <a:cxn ang="0">
                    <a:pos x="T6" y="T7"/>
                  </a:cxn>
                </a:cxnLst>
                <a:rect l="0" t="0" r="r" b="b"/>
                <a:pathLst>
                  <a:path w="234" h="229">
                    <a:moveTo>
                      <a:pt x="0" y="0"/>
                    </a:moveTo>
                    <a:lnTo>
                      <a:pt x="0" y="144"/>
                    </a:lnTo>
                    <a:lnTo>
                      <a:pt x="234" y="229"/>
                    </a:lnTo>
                    <a:lnTo>
                      <a:pt x="234" y="22"/>
                    </a:lnTo>
                  </a:path>
                </a:pathLst>
              </a:custGeom>
              <a:solidFill>
                <a:srgbClr val="FFFFFF"/>
              </a:solidFill>
              <a:ln w="19050" cap="rnd">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22" name="Freeform 11">
                <a:extLst>
                  <a:ext uri="{FF2B5EF4-FFF2-40B4-BE49-F238E27FC236}">
                    <a16:creationId xmlns:a16="http://schemas.microsoft.com/office/drawing/2014/main" id="{0DFA7157-A664-402E-8D71-F8C8F2DC04E2}"/>
                  </a:ext>
                </a:extLst>
              </p:cNvPr>
              <p:cNvSpPr>
                <a:spLocks/>
              </p:cNvSpPr>
              <p:nvPr/>
            </p:nvSpPr>
            <p:spPr bwMode="auto">
              <a:xfrm>
                <a:off x="3897313" y="2781300"/>
                <a:ext cx="514350" cy="188912"/>
              </a:xfrm>
              <a:custGeom>
                <a:avLst/>
                <a:gdLst>
                  <a:gd name="T0" fmla="*/ 88 w 324"/>
                  <a:gd name="T1" fmla="*/ 0 h 119"/>
                  <a:gd name="T2" fmla="*/ 0 w 324"/>
                  <a:gd name="T3" fmla="*/ 30 h 119"/>
                  <a:gd name="T4" fmla="*/ 235 w 324"/>
                  <a:gd name="T5" fmla="*/ 119 h 119"/>
                  <a:gd name="T6" fmla="*/ 324 w 324"/>
                  <a:gd name="T7" fmla="*/ 85 h 119"/>
                  <a:gd name="T8" fmla="*/ 88 w 324"/>
                  <a:gd name="T9" fmla="*/ 0 h 119"/>
                </a:gdLst>
                <a:ahLst/>
                <a:cxnLst>
                  <a:cxn ang="0">
                    <a:pos x="T0" y="T1"/>
                  </a:cxn>
                  <a:cxn ang="0">
                    <a:pos x="T2" y="T3"/>
                  </a:cxn>
                  <a:cxn ang="0">
                    <a:pos x="T4" y="T5"/>
                  </a:cxn>
                  <a:cxn ang="0">
                    <a:pos x="T6" y="T7"/>
                  </a:cxn>
                  <a:cxn ang="0">
                    <a:pos x="T8" y="T9"/>
                  </a:cxn>
                </a:cxnLst>
                <a:rect l="0" t="0" r="r" b="b"/>
                <a:pathLst>
                  <a:path w="324" h="119">
                    <a:moveTo>
                      <a:pt x="88" y="0"/>
                    </a:moveTo>
                    <a:lnTo>
                      <a:pt x="0" y="30"/>
                    </a:lnTo>
                    <a:lnTo>
                      <a:pt x="235" y="119"/>
                    </a:lnTo>
                    <a:lnTo>
                      <a:pt x="324" y="85"/>
                    </a:lnTo>
                    <a:lnTo>
                      <a:pt x="88" y="0"/>
                    </a:lnTo>
                    <a:close/>
                  </a:path>
                </a:pathLst>
              </a:custGeom>
              <a:solidFill>
                <a:srgbClr val="FFFFFF"/>
              </a:solidFill>
              <a:ln w="19050" cap="rnd">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23" name="Freeform 12">
                <a:extLst>
                  <a:ext uri="{FF2B5EF4-FFF2-40B4-BE49-F238E27FC236}">
                    <a16:creationId xmlns:a16="http://schemas.microsoft.com/office/drawing/2014/main" id="{361341F8-8E80-4F37-BA46-4EA8E6A228EE}"/>
                  </a:ext>
                </a:extLst>
              </p:cNvPr>
              <p:cNvSpPr>
                <a:spLocks/>
              </p:cNvSpPr>
              <p:nvPr/>
            </p:nvSpPr>
            <p:spPr bwMode="auto">
              <a:xfrm>
                <a:off x="4408488" y="2781300"/>
                <a:ext cx="514350" cy="188912"/>
              </a:xfrm>
              <a:custGeom>
                <a:avLst/>
                <a:gdLst>
                  <a:gd name="T0" fmla="*/ 236 w 324"/>
                  <a:gd name="T1" fmla="*/ 0 h 119"/>
                  <a:gd name="T2" fmla="*/ 324 w 324"/>
                  <a:gd name="T3" fmla="*/ 30 h 119"/>
                  <a:gd name="T4" fmla="*/ 89 w 324"/>
                  <a:gd name="T5" fmla="*/ 119 h 119"/>
                  <a:gd name="T6" fmla="*/ 0 w 324"/>
                  <a:gd name="T7" fmla="*/ 85 h 119"/>
                  <a:gd name="T8" fmla="*/ 236 w 324"/>
                  <a:gd name="T9" fmla="*/ 0 h 119"/>
                </a:gdLst>
                <a:ahLst/>
                <a:cxnLst>
                  <a:cxn ang="0">
                    <a:pos x="T0" y="T1"/>
                  </a:cxn>
                  <a:cxn ang="0">
                    <a:pos x="T2" y="T3"/>
                  </a:cxn>
                  <a:cxn ang="0">
                    <a:pos x="T4" y="T5"/>
                  </a:cxn>
                  <a:cxn ang="0">
                    <a:pos x="T6" y="T7"/>
                  </a:cxn>
                  <a:cxn ang="0">
                    <a:pos x="T8" y="T9"/>
                  </a:cxn>
                </a:cxnLst>
                <a:rect l="0" t="0" r="r" b="b"/>
                <a:pathLst>
                  <a:path w="324" h="119">
                    <a:moveTo>
                      <a:pt x="236" y="0"/>
                    </a:moveTo>
                    <a:lnTo>
                      <a:pt x="324" y="30"/>
                    </a:lnTo>
                    <a:lnTo>
                      <a:pt x="89" y="119"/>
                    </a:lnTo>
                    <a:lnTo>
                      <a:pt x="0" y="85"/>
                    </a:lnTo>
                    <a:lnTo>
                      <a:pt x="236" y="0"/>
                    </a:lnTo>
                    <a:close/>
                  </a:path>
                </a:pathLst>
              </a:custGeom>
              <a:solidFill>
                <a:srgbClr val="FFFFFF"/>
              </a:solidFill>
              <a:ln w="19050" cap="rnd">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grpSp>
      </p:grpSp>
    </p:spTree>
    <p:extLst>
      <p:ext uri="{BB962C8B-B14F-4D97-AF65-F5344CB8AC3E}">
        <p14:creationId xmlns:p14="http://schemas.microsoft.com/office/powerpoint/2010/main" val="2395579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1000"/>
                                        <p:tgtEl>
                                          <p:spTgt spid="11"/>
                                        </p:tgtEl>
                                      </p:cBhvr>
                                    </p:animEffect>
                                  </p:childTnLst>
                                </p:cTn>
                              </p:par>
                              <p:par>
                                <p:cTn id="8" presetID="22" presetClass="entr" presetSubtype="4"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Rectangle 83">
            <a:extLst>
              <a:ext uri="{FF2B5EF4-FFF2-40B4-BE49-F238E27FC236}">
                <a16:creationId xmlns:a16="http://schemas.microsoft.com/office/drawing/2014/main" id="{0C2081E2-4D6A-4C88-A69C-DA8559ED4560}"/>
              </a:ext>
            </a:extLst>
          </p:cNvPr>
          <p:cNvSpPr/>
          <p:nvPr/>
        </p:nvSpPr>
        <p:spPr>
          <a:xfrm>
            <a:off x="7439581" y="1986349"/>
            <a:ext cx="1598092" cy="1989121"/>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sp>
        <p:nvSpPr>
          <p:cNvPr id="17" name="Rectangle 16">
            <a:extLst>
              <a:ext uri="{FF2B5EF4-FFF2-40B4-BE49-F238E27FC236}">
                <a16:creationId xmlns:a16="http://schemas.microsoft.com/office/drawing/2014/main" id="{85BD1493-1759-4CE4-81E1-C39A44CD446C}"/>
              </a:ext>
            </a:extLst>
          </p:cNvPr>
          <p:cNvSpPr/>
          <p:nvPr/>
        </p:nvSpPr>
        <p:spPr>
          <a:xfrm>
            <a:off x="5597920" y="1988528"/>
            <a:ext cx="1598092" cy="198912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pic>
        <p:nvPicPr>
          <p:cNvPr id="82" name="Picture 81">
            <a:extLst>
              <a:ext uri="{FF2B5EF4-FFF2-40B4-BE49-F238E27FC236}">
                <a16:creationId xmlns:a16="http://schemas.microsoft.com/office/drawing/2014/main" id="{2CF45381-6B66-4359-915E-BCFBF04D0EB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5767" t="3983" r="4064" b="4926"/>
          <a:stretch/>
        </p:blipFill>
        <p:spPr>
          <a:xfrm>
            <a:off x="1906951" y="2005781"/>
            <a:ext cx="1676374" cy="1950258"/>
          </a:xfrm>
          <a:prstGeom prst="rect">
            <a:avLst/>
          </a:prstGeom>
          <a:effectLst/>
        </p:spPr>
      </p:pic>
      <p:pic>
        <p:nvPicPr>
          <p:cNvPr id="81" name="Picture 80">
            <a:extLst>
              <a:ext uri="{FF2B5EF4-FFF2-40B4-BE49-F238E27FC236}">
                <a16:creationId xmlns:a16="http://schemas.microsoft.com/office/drawing/2014/main" id="{6C7C0781-E843-4D35-A04D-4E82F3976B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5717" r="42491"/>
          <a:stretch/>
        </p:blipFill>
        <p:spPr>
          <a:xfrm>
            <a:off x="126428" y="2005787"/>
            <a:ext cx="1562189" cy="1950252"/>
          </a:xfrm>
          <a:prstGeom prst="rect">
            <a:avLst/>
          </a:prstGeom>
        </p:spPr>
      </p:pic>
      <p:sp>
        <p:nvSpPr>
          <p:cNvPr id="61" name="Rectangle 60"/>
          <p:cNvSpPr/>
          <p:nvPr/>
        </p:nvSpPr>
        <p:spPr>
          <a:xfrm>
            <a:off x="5489123" y="1251095"/>
            <a:ext cx="1810344" cy="78987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91402" tIns="320040" rIns="91402" bIns="102870" rtlCol="0" anchor="t"/>
          <a:lstStyle/>
          <a:p>
            <a:pPr algn="ctr" defTabSz="456962" fontAlgn="base">
              <a:lnSpc>
                <a:spcPct val="90000"/>
              </a:lnSpc>
              <a:spcBef>
                <a:spcPct val="0"/>
              </a:spcBef>
              <a:spcAft>
                <a:spcPct val="0"/>
              </a:spcAft>
            </a:pPr>
            <a:r>
              <a:rPr lang="en-US" sz="1200" dirty="0">
                <a:solidFill>
                  <a:srgbClr val="117788"/>
                </a:solidFill>
                <a:cs typeface="Arial"/>
              </a:rPr>
              <a:t>Home </a:t>
            </a:r>
            <a:br>
              <a:rPr lang="en-US" sz="1200" dirty="0">
                <a:solidFill>
                  <a:srgbClr val="117788"/>
                </a:solidFill>
                <a:cs typeface="Arial"/>
              </a:rPr>
            </a:br>
            <a:r>
              <a:rPr lang="en-US" sz="1200" dirty="0">
                <a:solidFill>
                  <a:srgbClr val="117788"/>
                </a:solidFill>
                <a:cs typeface="Arial"/>
              </a:rPr>
              <a:t>healthcare</a:t>
            </a:r>
          </a:p>
        </p:txBody>
      </p:sp>
      <p:sp>
        <p:nvSpPr>
          <p:cNvPr id="64" name="Rectangle 63"/>
          <p:cNvSpPr/>
          <p:nvPr/>
        </p:nvSpPr>
        <p:spPr>
          <a:xfrm>
            <a:off x="3689354" y="1251095"/>
            <a:ext cx="1784486" cy="78987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91402" tIns="320040" rIns="91402" bIns="102870" rtlCol="0" anchor="t"/>
          <a:lstStyle/>
          <a:p>
            <a:pPr algn="ctr" defTabSz="456962" fontAlgn="base">
              <a:lnSpc>
                <a:spcPct val="90000"/>
              </a:lnSpc>
              <a:spcBef>
                <a:spcPct val="0"/>
              </a:spcBef>
              <a:spcAft>
                <a:spcPct val="0"/>
              </a:spcAft>
            </a:pPr>
            <a:r>
              <a:rPr lang="en-US" sz="1200" dirty="0">
                <a:solidFill>
                  <a:srgbClr val="117788"/>
                </a:solidFill>
                <a:cs typeface="Arial"/>
              </a:rPr>
              <a:t>Medical </a:t>
            </a:r>
            <a:br>
              <a:rPr lang="en-US" sz="1200" dirty="0">
                <a:solidFill>
                  <a:srgbClr val="117788"/>
                </a:solidFill>
                <a:cs typeface="Arial"/>
              </a:rPr>
            </a:br>
            <a:r>
              <a:rPr lang="en-US" sz="1200" dirty="0">
                <a:solidFill>
                  <a:srgbClr val="117788"/>
                </a:solidFill>
                <a:cs typeface="Arial"/>
              </a:rPr>
              <a:t>equipment</a:t>
            </a:r>
          </a:p>
        </p:txBody>
      </p:sp>
      <p:sp>
        <p:nvSpPr>
          <p:cNvPr id="58" name="Rectangle 57"/>
          <p:cNvSpPr/>
          <p:nvPr/>
        </p:nvSpPr>
        <p:spPr>
          <a:xfrm>
            <a:off x="1945312" y="1301199"/>
            <a:ext cx="1604700" cy="78987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91402" tIns="320040" rIns="91402" bIns="102870" rtlCol="0" anchor="t"/>
          <a:lstStyle/>
          <a:p>
            <a:pPr algn="ctr" defTabSz="456962" fontAlgn="base">
              <a:lnSpc>
                <a:spcPct val="90000"/>
              </a:lnSpc>
              <a:spcBef>
                <a:spcPct val="0"/>
              </a:spcBef>
              <a:spcAft>
                <a:spcPct val="0"/>
              </a:spcAft>
            </a:pPr>
            <a:r>
              <a:rPr lang="en-US" sz="1200" dirty="0">
                <a:solidFill>
                  <a:srgbClr val="117788"/>
                </a:solidFill>
                <a:cs typeface="Arial"/>
              </a:rPr>
              <a:t>Patient monitoring </a:t>
            </a:r>
            <a:br>
              <a:rPr lang="en-US" sz="1200" dirty="0">
                <a:solidFill>
                  <a:srgbClr val="117788"/>
                </a:solidFill>
                <a:cs typeface="Arial"/>
              </a:rPr>
            </a:br>
            <a:r>
              <a:rPr lang="en-US" sz="1200" dirty="0">
                <a:solidFill>
                  <a:srgbClr val="117788"/>
                </a:solidFill>
                <a:cs typeface="Arial"/>
              </a:rPr>
              <a:t>&amp; diagnostics</a:t>
            </a:r>
          </a:p>
        </p:txBody>
      </p:sp>
      <p:sp>
        <p:nvSpPr>
          <p:cNvPr id="2" name="Rectangle 1"/>
          <p:cNvSpPr/>
          <p:nvPr/>
        </p:nvSpPr>
        <p:spPr>
          <a:xfrm>
            <a:off x="-26593" y="1301198"/>
            <a:ext cx="1832006" cy="78987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91402" tIns="320040" rIns="91402" bIns="102870" rtlCol="0" anchor="t"/>
          <a:lstStyle/>
          <a:p>
            <a:pPr algn="ctr" defTabSz="456962" fontAlgn="base">
              <a:lnSpc>
                <a:spcPct val="90000"/>
              </a:lnSpc>
              <a:spcBef>
                <a:spcPct val="0"/>
              </a:spcBef>
              <a:spcAft>
                <a:spcPct val="0"/>
              </a:spcAft>
            </a:pPr>
            <a:r>
              <a:rPr lang="en-US" sz="1200" dirty="0">
                <a:solidFill>
                  <a:srgbClr val="117788"/>
                </a:solidFill>
                <a:cs typeface="Arial"/>
              </a:rPr>
              <a:t>Medical </a:t>
            </a:r>
            <a:br>
              <a:rPr lang="en-US" sz="1200" dirty="0">
                <a:solidFill>
                  <a:srgbClr val="117788"/>
                </a:solidFill>
                <a:cs typeface="Arial"/>
              </a:rPr>
            </a:br>
            <a:r>
              <a:rPr lang="en-US" sz="1200" dirty="0">
                <a:solidFill>
                  <a:srgbClr val="117788"/>
                </a:solidFill>
                <a:cs typeface="Arial"/>
              </a:rPr>
              <a:t>imaging</a:t>
            </a:r>
          </a:p>
        </p:txBody>
      </p:sp>
      <p:sp>
        <p:nvSpPr>
          <p:cNvPr id="129" name="Title 1"/>
          <p:cNvSpPr txBox="1">
            <a:spLocks/>
          </p:cNvSpPr>
          <p:nvPr/>
        </p:nvSpPr>
        <p:spPr bwMode="auto">
          <a:xfrm>
            <a:off x="193176" y="116562"/>
            <a:ext cx="9670348" cy="610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2" tIns="45703" rIns="91402" bIns="45703" numCol="1" anchor="ctr" anchorCtr="0" compatLnSpc="1">
            <a:prstTxWarp prst="textNoShape">
              <a:avLst/>
            </a:prstTxWarp>
          </a:bodyPr>
          <a:lstStyle>
            <a:lvl1pPr algn="l" rtl="0" eaLnBrk="0" fontAlgn="base" hangingPunct="0">
              <a:lnSpc>
                <a:spcPct val="85000"/>
              </a:lnSpc>
              <a:spcBef>
                <a:spcPct val="0"/>
              </a:spcBef>
              <a:spcAft>
                <a:spcPct val="0"/>
              </a:spcAft>
              <a:defRPr sz="2000" b="0" spc="200" baseline="0">
                <a:solidFill>
                  <a:schemeClr val="tx2"/>
                </a:solidFill>
                <a:latin typeface="+mj-lt"/>
                <a:ea typeface="+mj-ea"/>
                <a:cs typeface="+mj-cs"/>
              </a:defRPr>
            </a:lvl1pPr>
            <a:lvl2pPr algn="l" rtl="0" eaLnBrk="0" fontAlgn="base" hangingPunct="0">
              <a:lnSpc>
                <a:spcPct val="85000"/>
              </a:lnSpc>
              <a:spcBef>
                <a:spcPct val="0"/>
              </a:spcBef>
              <a:spcAft>
                <a:spcPct val="0"/>
              </a:spcAft>
              <a:defRPr sz="3200" b="1">
                <a:solidFill>
                  <a:schemeClr val="tx2"/>
                </a:solidFill>
                <a:latin typeface="Arial" charset="0"/>
              </a:defRPr>
            </a:lvl2pPr>
            <a:lvl3pPr algn="l" rtl="0" eaLnBrk="0" fontAlgn="base" hangingPunct="0">
              <a:lnSpc>
                <a:spcPct val="85000"/>
              </a:lnSpc>
              <a:spcBef>
                <a:spcPct val="0"/>
              </a:spcBef>
              <a:spcAft>
                <a:spcPct val="0"/>
              </a:spcAft>
              <a:defRPr sz="3200" b="1">
                <a:solidFill>
                  <a:schemeClr val="tx2"/>
                </a:solidFill>
                <a:latin typeface="Arial" charset="0"/>
              </a:defRPr>
            </a:lvl3pPr>
            <a:lvl4pPr algn="l" rtl="0" eaLnBrk="0" fontAlgn="base" hangingPunct="0">
              <a:lnSpc>
                <a:spcPct val="85000"/>
              </a:lnSpc>
              <a:spcBef>
                <a:spcPct val="0"/>
              </a:spcBef>
              <a:spcAft>
                <a:spcPct val="0"/>
              </a:spcAft>
              <a:defRPr sz="3200" b="1">
                <a:solidFill>
                  <a:schemeClr val="tx2"/>
                </a:solidFill>
                <a:latin typeface="Arial" charset="0"/>
              </a:defRPr>
            </a:lvl4pPr>
            <a:lvl5pPr algn="l" rtl="0" eaLnBrk="0" fontAlgn="base" hangingPunct="0">
              <a:lnSpc>
                <a:spcPct val="85000"/>
              </a:lnSpc>
              <a:spcBef>
                <a:spcPct val="0"/>
              </a:spcBef>
              <a:spcAft>
                <a:spcPct val="0"/>
              </a:spcAft>
              <a:defRPr sz="3200" b="1">
                <a:solidFill>
                  <a:schemeClr val="tx2"/>
                </a:solidFill>
                <a:latin typeface="Arial" charset="0"/>
              </a:defRPr>
            </a:lvl5pPr>
            <a:lvl6pPr marL="457200" algn="l" rtl="0" eaLnBrk="1" fontAlgn="base" hangingPunct="1">
              <a:lnSpc>
                <a:spcPct val="85000"/>
              </a:lnSpc>
              <a:spcBef>
                <a:spcPct val="0"/>
              </a:spcBef>
              <a:spcAft>
                <a:spcPct val="0"/>
              </a:spcAft>
              <a:defRPr sz="3200" b="1">
                <a:solidFill>
                  <a:srgbClr val="FF0000"/>
                </a:solidFill>
                <a:latin typeface="Arial" charset="0"/>
              </a:defRPr>
            </a:lvl6pPr>
            <a:lvl7pPr marL="914400" algn="l" rtl="0" eaLnBrk="1" fontAlgn="base" hangingPunct="1">
              <a:lnSpc>
                <a:spcPct val="85000"/>
              </a:lnSpc>
              <a:spcBef>
                <a:spcPct val="0"/>
              </a:spcBef>
              <a:spcAft>
                <a:spcPct val="0"/>
              </a:spcAft>
              <a:defRPr sz="3200" b="1">
                <a:solidFill>
                  <a:srgbClr val="FF0000"/>
                </a:solidFill>
                <a:latin typeface="Arial" charset="0"/>
              </a:defRPr>
            </a:lvl7pPr>
            <a:lvl8pPr marL="1371600" algn="l" rtl="0" eaLnBrk="1" fontAlgn="base" hangingPunct="1">
              <a:lnSpc>
                <a:spcPct val="85000"/>
              </a:lnSpc>
              <a:spcBef>
                <a:spcPct val="0"/>
              </a:spcBef>
              <a:spcAft>
                <a:spcPct val="0"/>
              </a:spcAft>
              <a:defRPr sz="3200" b="1">
                <a:solidFill>
                  <a:srgbClr val="FF0000"/>
                </a:solidFill>
                <a:latin typeface="Arial" charset="0"/>
              </a:defRPr>
            </a:lvl8pPr>
            <a:lvl9pPr marL="1828800" algn="l" rtl="0" eaLnBrk="1" fontAlgn="base" hangingPunct="1">
              <a:lnSpc>
                <a:spcPct val="85000"/>
              </a:lnSpc>
              <a:spcBef>
                <a:spcPct val="0"/>
              </a:spcBef>
              <a:spcAft>
                <a:spcPct val="0"/>
              </a:spcAft>
              <a:defRPr sz="3200" b="1">
                <a:solidFill>
                  <a:srgbClr val="FF0000"/>
                </a:solidFill>
                <a:latin typeface="Arial" charset="0"/>
              </a:defRPr>
            </a:lvl9pPr>
          </a:lstStyle>
          <a:p>
            <a:pPr defTabSz="456962"/>
            <a:r>
              <a:rPr lang="en-US" sz="2800" b="1" spc="0" dirty="0">
                <a:solidFill>
                  <a:srgbClr val="DE0000"/>
                </a:solidFill>
              </a:rPr>
              <a:t>TI semiconductors in every </a:t>
            </a:r>
            <a:r>
              <a:rPr lang="en-US" sz="2800" b="1" spc="0" dirty="0">
                <a:solidFill>
                  <a:srgbClr val="000000"/>
                </a:solidFill>
              </a:rPr>
              <a:t>medical category</a:t>
            </a:r>
          </a:p>
        </p:txBody>
      </p:sp>
      <p:cxnSp>
        <p:nvCxnSpPr>
          <p:cNvPr id="65" name="Straight Connector 64">
            <a:extLst>
              <a:ext uri="{FF2B5EF4-FFF2-40B4-BE49-F238E27FC236}">
                <a16:creationId xmlns:a16="http://schemas.microsoft.com/office/drawing/2014/main" id="{9CCC790D-ABCF-4961-869A-2F678CF6DD22}"/>
              </a:ext>
            </a:extLst>
          </p:cNvPr>
          <p:cNvCxnSpPr>
            <a:cxnSpLocks/>
          </p:cNvCxnSpPr>
          <p:nvPr/>
        </p:nvCxnSpPr>
        <p:spPr>
          <a:xfrm>
            <a:off x="96242" y="1256676"/>
            <a:ext cx="1598112"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4" name="Oval 3">
            <a:extLst>
              <a:ext uri="{FF2B5EF4-FFF2-40B4-BE49-F238E27FC236}">
                <a16:creationId xmlns:a16="http://schemas.microsoft.com/office/drawing/2014/main" id="{6FA251B9-52F7-42E2-AA98-E0F874D71582}"/>
              </a:ext>
            </a:extLst>
          </p:cNvPr>
          <p:cNvSpPr/>
          <p:nvPr/>
        </p:nvSpPr>
        <p:spPr>
          <a:xfrm>
            <a:off x="647817" y="1019500"/>
            <a:ext cx="491345" cy="491345"/>
          </a:xfrm>
          <a:prstGeom prst="ellipse">
            <a:avLst/>
          </a:prstGeom>
          <a:solidFill>
            <a:schemeClr val="accent3"/>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sz="1013">
              <a:solidFill>
                <a:srgbClr val="FFFFFF"/>
              </a:solidFill>
            </a:endParaRPr>
          </a:p>
        </p:txBody>
      </p:sp>
      <p:grpSp>
        <p:nvGrpSpPr>
          <p:cNvPr id="24" name="Group 23">
            <a:extLst>
              <a:ext uri="{FF2B5EF4-FFF2-40B4-BE49-F238E27FC236}">
                <a16:creationId xmlns:a16="http://schemas.microsoft.com/office/drawing/2014/main" id="{9DD6A9F6-7778-4489-94D0-A369036E129D}"/>
              </a:ext>
            </a:extLst>
          </p:cNvPr>
          <p:cNvGrpSpPr/>
          <p:nvPr/>
        </p:nvGrpSpPr>
        <p:grpSpPr>
          <a:xfrm>
            <a:off x="1819481" y="1043905"/>
            <a:ext cx="5494698" cy="3023864"/>
            <a:chOff x="1832007" y="956222"/>
            <a:chExt cx="5494698" cy="3339483"/>
          </a:xfrm>
        </p:grpSpPr>
        <p:cxnSp>
          <p:nvCxnSpPr>
            <p:cNvPr id="86" name="Straight Connector 85">
              <a:extLst>
                <a:ext uri="{FF2B5EF4-FFF2-40B4-BE49-F238E27FC236}">
                  <a16:creationId xmlns:a16="http://schemas.microsoft.com/office/drawing/2014/main" id="{D48133C3-6C2D-4E88-8CCC-1DBB7BE51267}"/>
                </a:ext>
              </a:extLst>
            </p:cNvPr>
            <p:cNvCxnSpPr/>
            <p:nvPr/>
          </p:nvCxnSpPr>
          <p:spPr>
            <a:xfrm flipV="1">
              <a:off x="1832007" y="982731"/>
              <a:ext cx="0" cy="331297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36A1E6FA-AD01-496F-A1D6-DDFA9F78D8ED}"/>
                </a:ext>
              </a:extLst>
            </p:cNvPr>
            <p:cNvCxnSpPr/>
            <p:nvPr/>
          </p:nvCxnSpPr>
          <p:spPr>
            <a:xfrm flipV="1">
              <a:off x="3680009" y="982731"/>
              <a:ext cx="0" cy="331297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F00A10A1-EC51-40DA-AFBB-40C0CDF818D8}"/>
                </a:ext>
              </a:extLst>
            </p:cNvPr>
            <p:cNvCxnSpPr/>
            <p:nvPr/>
          </p:nvCxnSpPr>
          <p:spPr>
            <a:xfrm flipV="1">
              <a:off x="5486366" y="982731"/>
              <a:ext cx="0" cy="331297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6BE2D5F1-2F17-42F3-A972-73B3F52EFAF6}"/>
                </a:ext>
              </a:extLst>
            </p:cNvPr>
            <p:cNvCxnSpPr/>
            <p:nvPr/>
          </p:nvCxnSpPr>
          <p:spPr>
            <a:xfrm flipV="1">
              <a:off x="7326705" y="956222"/>
              <a:ext cx="0" cy="331297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cxnSp>
        <p:nvCxnSpPr>
          <p:cNvPr id="44" name="Straight Connector 43">
            <a:extLst>
              <a:ext uri="{FF2B5EF4-FFF2-40B4-BE49-F238E27FC236}">
                <a16:creationId xmlns:a16="http://schemas.microsoft.com/office/drawing/2014/main" id="{7B3D7B6D-476D-4655-91D3-C83C9686A13D}"/>
              </a:ext>
            </a:extLst>
          </p:cNvPr>
          <p:cNvCxnSpPr>
            <a:cxnSpLocks/>
          </p:cNvCxnSpPr>
          <p:nvPr/>
        </p:nvCxnSpPr>
        <p:spPr>
          <a:xfrm>
            <a:off x="1936458" y="1256810"/>
            <a:ext cx="1598112"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8" name="Oval 27">
            <a:extLst>
              <a:ext uri="{FF2B5EF4-FFF2-40B4-BE49-F238E27FC236}">
                <a16:creationId xmlns:a16="http://schemas.microsoft.com/office/drawing/2014/main" id="{547D119E-1906-445C-AD52-23D59B91F48C}"/>
              </a:ext>
            </a:extLst>
          </p:cNvPr>
          <p:cNvSpPr/>
          <p:nvPr/>
        </p:nvSpPr>
        <p:spPr>
          <a:xfrm>
            <a:off x="2500219" y="1015533"/>
            <a:ext cx="491345" cy="491345"/>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sz="1013">
              <a:solidFill>
                <a:srgbClr val="FFFFFF"/>
              </a:solidFill>
            </a:endParaRPr>
          </a:p>
        </p:txBody>
      </p:sp>
      <p:cxnSp>
        <p:nvCxnSpPr>
          <p:cNvPr id="46" name="Straight Connector 45">
            <a:extLst>
              <a:ext uri="{FF2B5EF4-FFF2-40B4-BE49-F238E27FC236}">
                <a16:creationId xmlns:a16="http://schemas.microsoft.com/office/drawing/2014/main" id="{3C5EB903-A77E-4BEE-BDA5-EFDD7A2176FA}"/>
              </a:ext>
            </a:extLst>
          </p:cNvPr>
          <p:cNvCxnSpPr>
            <a:cxnSpLocks/>
          </p:cNvCxnSpPr>
          <p:nvPr/>
        </p:nvCxnSpPr>
        <p:spPr>
          <a:xfrm>
            <a:off x="3798348" y="1256426"/>
            <a:ext cx="1598112"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0C91CBFF-414C-47CB-8B20-A1C9CA6E6AA6}"/>
              </a:ext>
            </a:extLst>
          </p:cNvPr>
          <p:cNvCxnSpPr>
            <a:cxnSpLocks/>
          </p:cNvCxnSpPr>
          <p:nvPr/>
        </p:nvCxnSpPr>
        <p:spPr>
          <a:xfrm>
            <a:off x="5597920" y="1256810"/>
            <a:ext cx="1598112"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30" name="Oval 29">
            <a:extLst>
              <a:ext uri="{FF2B5EF4-FFF2-40B4-BE49-F238E27FC236}">
                <a16:creationId xmlns:a16="http://schemas.microsoft.com/office/drawing/2014/main" id="{B729E0D8-F7DE-4F04-A6CC-E67675E18C00}"/>
              </a:ext>
            </a:extLst>
          </p:cNvPr>
          <p:cNvSpPr/>
          <p:nvPr/>
        </p:nvSpPr>
        <p:spPr>
          <a:xfrm>
            <a:off x="4340737" y="1009817"/>
            <a:ext cx="491345" cy="491345"/>
          </a:xfrm>
          <a:prstGeom prst="ellipse">
            <a:avLst/>
          </a:prstGeom>
          <a:solidFill>
            <a:schemeClr val="accent3"/>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sz="1013">
              <a:solidFill>
                <a:srgbClr val="FFFFFF"/>
              </a:solidFill>
            </a:endParaRPr>
          </a:p>
        </p:txBody>
      </p:sp>
      <p:sp>
        <p:nvSpPr>
          <p:cNvPr id="53" name="Rectangle 52">
            <a:extLst>
              <a:ext uri="{FF2B5EF4-FFF2-40B4-BE49-F238E27FC236}">
                <a16:creationId xmlns:a16="http://schemas.microsoft.com/office/drawing/2014/main" id="{4892500C-8F15-4FEF-B9D8-94E72EF9BF4B}"/>
              </a:ext>
            </a:extLst>
          </p:cNvPr>
          <p:cNvSpPr/>
          <p:nvPr/>
        </p:nvSpPr>
        <p:spPr>
          <a:xfrm>
            <a:off x="7330577" y="1301198"/>
            <a:ext cx="1784486" cy="78987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91402" tIns="320040" rIns="91402" bIns="102870" rtlCol="0" anchor="t"/>
          <a:lstStyle/>
          <a:p>
            <a:pPr algn="ctr" defTabSz="456962" fontAlgn="base">
              <a:lnSpc>
                <a:spcPct val="90000"/>
              </a:lnSpc>
              <a:spcBef>
                <a:spcPct val="0"/>
              </a:spcBef>
              <a:spcAft>
                <a:spcPct val="0"/>
              </a:spcAft>
            </a:pPr>
            <a:r>
              <a:rPr lang="en-US" sz="1200" dirty="0">
                <a:solidFill>
                  <a:srgbClr val="117788"/>
                </a:solidFill>
                <a:cs typeface="Arial"/>
              </a:rPr>
              <a:t>Personal care </a:t>
            </a:r>
            <a:br>
              <a:rPr lang="en-US" sz="1200" dirty="0">
                <a:solidFill>
                  <a:srgbClr val="117788"/>
                </a:solidFill>
                <a:cs typeface="Arial"/>
              </a:rPr>
            </a:br>
            <a:r>
              <a:rPr lang="en-US" sz="1200" dirty="0">
                <a:solidFill>
                  <a:srgbClr val="117788"/>
                </a:solidFill>
                <a:cs typeface="Arial"/>
              </a:rPr>
              <a:t>&amp; fitness</a:t>
            </a:r>
          </a:p>
        </p:txBody>
      </p:sp>
      <p:cxnSp>
        <p:nvCxnSpPr>
          <p:cNvPr id="54" name="Straight Connector 53">
            <a:extLst>
              <a:ext uri="{FF2B5EF4-FFF2-40B4-BE49-F238E27FC236}">
                <a16:creationId xmlns:a16="http://schemas.microsoft.com/office/drawing/2014/main" id="{EAAF7F60-5095-4546-8D3E-3E2DC74BB938}"/>
              </a:ext>
            </a:extLst>
          </p:cNvPr>
          <p:cNvCxnSpPr>
            <a:cxnSpLocks/>
          </p:cNvCxnSpPr>
          <p:nvPr/>
        </p:nvCxnSpPr>
        <p:spPr>
          <a:xfrm>
            <a:off x="7439571" y="1256425"/>
            <a:ext cx="1598112"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9" name="Oval 28">
            <a:extLst>
              <a:ext uri="{FF2B5EF4-FFF2-40B4-BE49-F238E27FC236}">
                <a16:creationId xmlns:a16="http://schemas.microsoft.com/office/drawing/2014/main" id="{313494B3-6379-40D1-B4F1-24342E1B2B1C}"/>
              </a:ext>
            </a:extLst>
          </p:cNvPr>
          <p:cNvSpPr/>
          <p:nvPr/>
        </p:nvSpPr>
        <p:spPr>
          <a:xfrm>
            <a:off x="7994975" y="997792"/>
            <a:ext cx="491345" cy="491345"/>
          </a:xfrm>
          <a:prstGeom prst="ellipse">
            <a:avLst/>
          </a:prstGeom>
          <a:solidFill>
            <a:schemeClr val="accent3"/>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sz="1013">
              <a:solidFill>
                <a:srgbClr val="FFFFFF"/>
              </a:solidFill>
            </a:endParaRPr>
          </a:p>
        </p:txBody>
      </p:sp>
      <p:pic>
        <p:nvPicPr>
          <p:cNvPr id="1029" name="Picture 5"/>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3273" r="24479"/>
          <a:stretch/>
        </p:blipFill>
        <p:spPr bwMode="auto">
          <a:xfrm>
            <a:off x="3798348" y="1997085"/>
            <a:ext cx="1529026" cy="19502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6" name="Oval 55">
            <a:extLst>
              <a:ext uri="{FF2B5EF4-FFF2-40B4-BE49-F238E27FC236}">
                <a16:creationId xmlns:a16="http://schemas.microsoft.com/office/drawing/2014/main" id="{FBBFB5CD-31BC-4502-AF2D-E209F11E8DF1}"/>
              </a:ext>
            </a:extLst>
          </p:cNvPr>
          <p:cNvSpPr/>
          <p:nvPr/>
        </p:nvSpPr>
        <p:spPr>
          <a:xfrm>
            <a:off x="6153970" y="972032"/>
            <a:ext cx="491345" cy="491345"/>
          </a:xfrm>
          <a:prstGeom prst="ellipse">
            <a:avLst/>
          </a:prstGeom>
          <a:solidFill>
            <a:schemeClr val="accent3"/>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sz="1013">
              <a:solidFill>
                <a:srgbClr val="FFFFFF"/>
              </a:solidFill>
            </a:endParaRPr>
          </a:p>
        </p:txBody>
      </p:sp>
      <p:sp>
        <p:nvSpPr>
          <p:cNvPr id="14" name="Slide Number Placeholder 13">
            <a:extLst>
              <a:ext uri="{FF2B5EF4-FFF2-40B4-BE49-F238E27FC236}">
                <a16:creationId xmlns:a16="http://schemas.microsoft.com/office/drawing/2014/main" id="{C47658E2-F654-4D93-936C-7F99B3D5A757}"/>
              </a:ext>
            </a:extLst>
          </p:cNvPr>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3</a:t>
            </a:fld>
            <a:endParaRPr lang="en-US">
              <a:solidFill>
                <a:srgbClr val="000000"/>
              </a:solidFill>
            </a:endParaRPr>
          </a:p>
        </p:txBody>
      </p:sp>
      <p:grpSp>
        <p:nvGrpSpPr>
          <p:cNvPr id="38" name="Group 37">
            <a:extLst>
              <a:ext uri="{FF2B5EF4-FFF2-40B4-BE49-F238E27FC236}">
                <a16:creationId xmlns:a16="http://schemas.microsoft.com/office/drawing/2014/main" id="{5C6C588C-B4E7-415C-AD91-54E947C177DA}"/>
              </a:ext>
            </a:extLst>
          </p:cNvPr>
          <p:cNvGrpSpPr/>
          <p:nvPr/>
        </p:nvGrpSpPr>
        <p:grpSpPr>
          <a:xfrm>
            <a:off x="2602615" y="1135986"/>
            <a:ext cx="286361" cy="271399"/>
            <a:chOff x="2371725" y="3670300"/>
            <a:chExt cx="881062" cy="835025"/>
          </a:xfrm>
        </p:grpSpPr>
        <p:sp>
          <p:nvSpPr>
            <p:cNvPr id="39" name="Freeform 5">
              <a:extLst>
                <a:ext uri="{FF2B5EF4-FFF2-40B4-BE49-F238E27FC236}">
                  <a16:creationId xmlns:a16="http://schemas.microsoft.com/office/drawing/2014/main" id="{66B6AD3B-83E6-4151-B30F-539551FA739B}"/>
                </a:ext>
              </a:extLst>
            </p:cNvPr>
            <p:cNvSpPr>
              <a:spLocks/>
            </p:cNvSpPr>
            <p:nvPr/>
          </p:nvSpPr>
          <p:spPr bwMode="auto">
            <a:xfrm>
              <a:off x="2546350" y="3894138"/>
              <a:ext cx="531812" cy="349250"/>
            </a:xfrm>
            <a:custGeom>
              <a:avLst/>
              <a:gdLst>
                <a:gd name="T0" fmla="*/ 335 w 335"/>
                <a:gd name="T1" fmla="*/ 99 h 220"/>
                <a:gd name="T2" fmla="*/ 243 w 335"/>
                <a:gd name="T3" fmla="*/ 99 h 220"/>
                <a:gd name="T4" fmla="*/ 215 w 335"/>
                <a:gd name="T5" fmla="*/ 220 h 220"/>
                <a:gd name="T6" fmla="*/ 167 w 335"/>
                <a:gd name="T7" fmla="*/ 0 h 220"/>
                <a:gd name="T8" fmla="*/ 120 w 335"/>
                <a:gd name="T9" fmla="*/ 179 h 220"/>
                <a:gd name="T10" fmla="*/ 91 w 335"/>
                <a:gd name="T11" fmla="*/ 99 h 220"/>
                <a:gd name="T12" fmla="*/ 0 w 335"/>
                <a:gd name="T13" fmla="*/ 99 h 220"/>
              </a:gdLst>
              <a:ahLst/>
              <a:cxnLst>
                <a:cxn ang="0">
                  <a:pos x="T0" y="T1"/>
                </a:cxn>
                <a:cxn ang="0">
                  <a:pos x="T2" y="T3"/>
                </a:cxn>
                <a:cxn ang="0">
                  <a:pos x="T4" y="T5"/>
                </a:cxn>
                <a:cxn ang="0">
                  <a:pos x="T6" y="T7"/>
                </a:cxn>
                <a:cxn ang="0">
                  <a:pos x="T8" y="T9"/>
                </a:cxn>
                <a:cxn ang="0">
                  <a:pos x="T10" y="T11"/>
                </a:cxn>
                <a:cxn ang="0">
                  <a:pos x="T12" y="T13"/>
                </a:cxn>
              </a:cxnLst>
              <a:rect l="0" t="0" r="r" b="b"/>
              <a:pathLst>
                <a:path w="335" h="220">
                  <a:moveTo>
                    <a:pt x="335" y="99"/>
                  </a:moveTo>
                  <a:lnTo>
                    <a:pt x="243" y="99"/>
                  </a:lnTo>
                  <a:lnTo>
                    <a:pt x="215" y="220"/>
                  </a:lnTo>
                  <a:lnTo>
                    <a:pt x="167" y="0"/>
                  </a:lnTo>
                  <a:lnTo>
                    <a:pt x="120" y="179"/>
                  </a:lnTo>
                  <a:lnTo>
                    <a:pt x="91" y="99"/>
                  </a:lnTo>
                  <a:lnTo>
                    <a:pt x="0" y="99"/>
                  </a:lnTo>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40" name="Freeform 6">
              <a:extLst>
                <a:ext uri="{FF2B5EF4-FFF2-40B4-BE49-F238E27FC236}">
                  <a16:creationId xmlns:a16="http://schemas.microsoft.com/office/drawing/2014/main" id="{2B5F9FDC-1DF4-4EDF-AD7D-D31ED6CF83ED}"/>
                </a:ext>
              </a:extLst>
            </p:cNvPr>
            <p:cNvSpPr>
              <a:spLocks/>
            </p:cNvSpPr>
            <p:nvPr/>
          </p:nvSpPr>
          <p:spPr bwMode="auto">
            <a:xfrm>
              <a:off x="2371725" y="3670300"/>
              <a:ext cx="881062" cy="835025"/>
            </a:xfrm>
            <a:custGeom>
              <a:avLst/>
              <a:gdLst>
                <a:gd name="T0" fmla="*/ 504 w 1008"/>
                <a:gd name="T1" fmla="*/ 954 h 954"/>
                <a:gd name="T2" fmla="*/ 45 w 1008"/>
                <a:gd name="T3" fmla="*/ 418 h 954"/>
                <a:gd name="T4" fmla="*/ 0 w 1008"/>
                <a:gd name="T5" fmla="*/ 272 h 954"/>
                <a:gd name="T6" fmla="*/ 273 w 1008"/>
                <a:gd name="T7" fmla="*/ 0 h 954"/>
                <a:gd name="T8" fmla="*/ 504 w 1008"/>
                <a:gd name="T9" fmla="*/ 128 h 954"/>
                <a:gd name="T10" fmla="*/ 504 w 1008"/>
                <a:gd name="T11" fmla="*/ 128 h 954"/>
                <a:gd name="T12" fmla="*/ 504 w 1008"/>
                <a:gd name="T13" fmla="*/ 128 h 954"/>
                <a:gd name="T14" fmla="*/ 504 w 1008"/>
                <a:gd name="T15" fmla="*/ 128 h 954"/>
                <a:gd name="T16" fmla="*/ 735 w 1008"/>
                <a:gd name="T17" fmla="*/ 0 h 954"/>
                <a:gd name="T18" fmla="*/ 1008 w 1008"/>
                <a:gd name="T19" fmla="*/ 272 h 954"/>
                <a:gd name="T20" fmla="*/ 963 w 1008"/>
                <a:gd name="T21" fmla="*/ 418 h 954"/>
                <a:gd name="T22" fmla="*/ 504 w 1008"/>
                <a:gd name="T23" fmla="*/ 954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8" h="954">
                  <a:moveTo>
                    <a:pt x="504" y="954"/>
                  </a:moveTo>
                  <a:cubicBezTo>
                    <a:pt x="504" y="954"/>
                    <a:pt x="72" y="458"/>
                    <a:pt x="45" y="418"/>
                  </a:cubicBezTo>
                  <a:cubicBezTo>
                    <a:pt x="19" y="379"/>
                    <a:pt x="0" y="329"/>
                    <a:pt x="0" y="272"/>
                  </a:cubicBezTo>
                  <a:cubicBezTo>
                    <a:pt x="0" y="122"/>
                    <a:pt x="122" y="0"/>
                    <a:pt x="273" y="0"/>
                  </a:cubicBezTo>
                  <a:cubicBezTo>
                    <a:pt x="370" y="0"/>
                    <a:pt x="456" y="51"/>
                    <a:pt x="504" y="128"/>
                  </a:cubicBezTo>
                  <a:cubicBezTo>
                    <a:pt x="504" y="128"/>
                    <a:pt x="504" y="128"/>
                    <a:pt x="504" y="128"/>
                  </a:cubicBezTo>
                  <a:cubicBezTo>
                    <a:pt x="504" y="128"/>
                    <a:pt x="504" y="128"/>
                    <a:pt x="504" y="128"/>
                  </a:cubicBezTo>
                  <a:cubicBezTo>
                    <a:pt x="504" y="128"/>
                    <a:pt x="504" y="128"/>
                    <a:pt x="504" y="128"/>
                  </a:cubicBezTo>
                  <a:cubicBezTo>
                    <a:pt x="552" y="51"/>
                    <a:pt x="638" y="0"/>
                    <a:pt x="735" y="0"/>
                  </a:cubicBezTo>
                  <a:cubicBezTo>
                    <a:pt x="886" y="0"/>
                    <a:pt x="1008" y="122"/>
                    <a:pt x="1008" y="272"/>
                  </a:cubicBezTo>
                  <a:cubicBezTo>
                    <a:pt x="1008" y="329"/>
                    <a:pt x="987" y="381"/>
                    <a:pt x="963" y="418"/>
                  </a:cubicBezTo>
                  <a:cubicBezTo>
                    <a:pt x="938" y="455"/>
                    <a:pt x="504" y="954"/>
                    <a:pt x="504" y="954"/>
                  </a:cubicBezTo>
                  <a:close/>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grpSp>
      <p:grpSp>
        <p:nvGrpSpPr>
          <p:cNvPr id="41" name="Group 40">
            <a:extLst>
              <a:ext uri="{FF2B5EF4-FFF2-40B4-BE49-F238E27FC236}">
                <a16:creationId xmlns:a16="http://schemas.microsoft.com/office/drawing/2014/main" id="{B9A5FAD6-6CEC-417E-8010-E9DC03BD478B}"/>
              </a:ext>
            </a:extLst>
          </p:cNvPr>
          <p:cNvGrpSpPr/>
          <p:nvPr/>
        </p:nvGrpSpPr>
        <p:grpSpPr>
          <a:xfrm>
            <a:off x="4415888" y="1136186"/>
            <a:ext cx="349485" cy="237650"/>
            <a:chOff x="3937000" y="2392363"/>
            <a:chExt cx="992187" cy="674688"/>
          </a:xfrm>
        </p:grpSpPr>
        <p:sp>
          <p:nvSpPr>
            <p:cNvPr id="43" name="Line 5">
              <a:extLst>
                <a:ext uri="{FF2B5EF4-FFF2-40B4-BE49-F238E27FC236}">
                  <a16:creationId xmlns:a16="http://schemas.microsoft.com/office/drawing/2014/main" id="{DE773695-B5FF-4F7C-80EE-AB1F0F186EF7}"/>
                </a:ext>
              </a:extLst>
            </p:cNvPr>
            <p:cNvSpPr>
              <a:spLocks noChangeShapeType="1"/>
            </p:cNvSpPr>
            <p:nvPr/>
          </p:nvSpPr>
          <p:spPr bwMode="auto">
            <a:xfrm>
              <a:off x="4737100" y="2730500"/>
              <a:ext cx="47625" cy="0"/>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45" name="Freeform 6">
              <a:extLst>
                <a:ext uri="{FF2B5EF4-FFF2-40B4-BE49-F238E27FC236}">
                  <a16:creationId xmlns:a16="http://schemas.microsoft.com/office/drawing/2014/main" id="{85A21392-F9B8-4D58-9E05-4D5370877F5F}"/>
                </a:ext>
              </a:extLst>
            </p:cNvPr>
            <p:cNvSpPr>
              <a:spLocks/>
            </p:cNvSpPr>
            <p:nvPr/>
          </p:nvSpPr>
          <p:spPr bwMode="auto">
            <a:xfrm>
              <a:off x="4176713" y="2538413"/>
              <a:ext cx="512762" cy="384175"/>
            </a:xfrm>
            <a:custGeom>
              <a:avLst/>
              <a:gdLst>
                <a:gd name="T0" fmla="*/ 0 w 323"/>
                <a:gd name="T1" fmla="*/ 121 h 242"/>
                <a:gd name="T2" fmla="*/ 51 w 323"/>
                <a:gd name="T3" fmla="*/ 121 h 242"/>
                <a:gd name="T4" fmla="*/ 91 w 323"/>
                <a:gd name="T5" fmla="*/ 171 h 242"/>
                <a:gd name="T6" fmla="*/ 131 w 323"/>
                <a:gd name="T7" fmla="*/ 0 h 242"/>
                <a:gd name="T8" fmla="*/ 192 w 323"/>
                <a:gd name="T9" fmla="*/ 242 h 242"/>
                <a:gd name="T10" fmla="*/ 232 w 323"/>
                <a:gd name="T11" fmla="*/ 70 h 242"/>
                <a:gd name="T12" fmla="*/ 272 w 323"/>
                <a:gd name="T13" fmla="*/ 121 h 242"/>
                <a:gd name="T14" fmla="*/ 323 w 323"/>
                <a:gd name="T15" fmla="*/ 121 h 2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3" h="242">
                  <a:moveTo>
                    <a:pt x="0" y="121"/>
                  </a:moveTo>
                  <a:lnTo>
                    <a:pt x="51" y="121"/>
                  </a:lnTo>
                  <a:lnTo>
                    <a:pt x="91" y="171"/>
                  </a:lnTo>
                  <a:lnTo>
                    <a:pt x="131" y="0"/>
                  </a:lnTo>
                  <a:lnTo>
                    <a:pt x="192" y="242"/>
                  </a:lnTo>
                  <a:lnTo>
                    <a:pt x="232" y="70"/>
                  </a:lnTo>
                  <a:lnTo>
                    <a:pt x="272" y="121"/>
                  </a:lnTo>
                  <a:lnTo>
                    <a:pt x="323" y="121"/>
                  </a:lnTo>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48" name="Line 7">
              <a:extLst>
                <a:ext uri="{FF2B5EF4-FFF2-40B4-BE49-F238E27FC236}">
                  <a16:creationId xmlns:a16="http://schemas.microsoft.com/office/drawing/2014/main" id="{8527B2F8-182A-4448-B506-5F343C5A724D}"/>
                </a:ext>
              </a:extLst>
            </p:cNvPr>
            <p:cNvSpPr>
              <a:spLocks noChangeShapeType="1"/>
            </p:cNvSpPr>
            <p:nvPr/>
          </p:nvSpPr>
          <p:spPr bwMode="auto">
            <a:xfrm>
              <a:off x="4081463" y="2730500"/>
              <a:ext cx="47625" cy="0"/>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49" name="Freeform 8">
              <a:extLst>
                <a:ext uri="{FF2B5EF4-FFF2-40B4-BE49-F238E27FC236}">
                  <a16:creationId xmlns:a16="http://schemas.microsoft.com/office/drawing/2014/main" id="{889F5635-3D29-4D85-A031-000D1F20C796}"/>
                </a:ext>
              </a:extLst>
            </p:cNvPr>
            <p:cNvSpPr>
              <a:spLocks/>
            </p:cNvSpPr>
            <p:nvPr/>
          </p:nvSpPr>
          <p:spPr bwMode="auto">
            <a:xfrm>
              <a:off x="3937000" y="2392363"/>
              <a:ext cx="992187" cy="674688"/>
            </a:xfrm>
            <a:custGeom>
              <a:avLst/>
              <a:gdLst>
                <a:gd name="T0" fmla="*/ 976 w 992"/>
                <a:gd name="T1" fmla="*/ 673 h 673"/>
                <a:gd name="T2" fmla="*/ 16 w 992"/>
                <a:gd name="T3" fmla="*/ 673 h 673"/>
                <a:gd name="T4" fmla="*/ 0 w 992"/>
                <a:gd name="T5" fmla="*/ 657 h 673"/>
                <a:gd name="T6" fmla="*/ 0 w 992"/>
                <a:gd name="T7" fmla="*/ 17 h 673"/>
                <a:gd name="T8" fmla="*/ 16 w 992"/>
                <a:gd name="T9" fmla="*/ 1 h 673"/>
                <a:gd name="T10" fmla="*/ 976 w 992"/>
                <a:gd name="T11" fmla="*/ 1 h 673"/>
                <a:gd name="T12" fmla="*/ 992 w 992"/>
                <a:gd name="T13" fmla="*/ 17 h 673"/>
                <a:gd name="T14" fmla="*/ 992 w 992"/>
                <a:gd name="T15" fmla="*/ 657 h 673"/>
                <a:gd name="T16" fmla="*/ 976 w 992"/>
                <a:gd name="T17" fmla="*/ 673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2" h="673">
                  <a:moveTo>
                    <a:pt x="976" y="673"/>
                  </a:moveTo>
                  <a:cubicBezTo>
                    <a:pt x="16" y="673"/>
                    <a:pt x="16" y="673"/>
                    <a:pt x="16" y="673"/>
                  </a:cubicBezTo>
                  <a:cubicBezTo>
                    <a:pt x="8" y="673"/>
                    <a:pt x="0" y="665"/>
                    <a:pt x="0" y="657"/>
                  </a:cubicBezTo>
                  <a:cubicBezTo>
                    <a:pt x="0" y="17"/>
                    <a:pt x="0" y="17"/>
                    <a:pt x="0" y="17"/>
                  </a:cubicBezTo>
                  <a:cubicBezTo>
                    <a:pt x="0" y="9"/>
                    <a:pt x="8" y="0"/>
                    <a:pt x="16" y="1"/>
                  </a:cubicBezTo>
                  <a:cubicBezTo>
                    <a:pt x="976" y="1"/>
                    <a:pt x="976" y="1"/>
                    <a:pt x="976" y="1"/>
                  </a:cubicBezTo>
                  <a:cubicBezTo>
                    <a:pt x="984" y="0"/>
                    <a:pt x="992" y="9"/>
                    <a:pt x="992" y="17"/>
                  </a:cubicBezTo>
                  <a:cubicBezTo>
                    <a:pt x="992" y="657"/>
                    <a:pt x="992" y="657"/>
                    <a:pt x="992" y="657"/>
                  </a:cubicBezTo>
                  <a:cubicBezTo>
                    <a:pt x="992" y="665"/>
                    <a:pt x="984" y="673"/>
                    <a:pt x="976" y="673"/>
                  </a:cubicBezTo>
                  <a:close/>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52" name="Line 11">
              <a:extLst>
                <a:ext uri="{FF2B5EF4-FFF2-40B4-BE49-F238E27FC236}">
                  <a16:creationId xmlns:a16="http://schemas.microsoft.com/office/drawing/2014/main" id="{89440BDA-036C-4509-B0B4-F9FB1C96E3B6}"/>
                </a:ext>
              </a:extLst>
            </p:cNvPr>
            <p:cNvSpPr>
              <a:spLocks noChangeShapeType="1"/>
            </p:cNvSpPr>
            <p:nvPr/>
          </p:nvSpPr>
          <p:spPr bwMode="auto">
            <a:xfrm>
              <a:off x="4016375" y="2473325"/>
              <a:ext cx="833437" cy="0"/>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55" name="Line 12">
              <a:extLst>
                <a:ext uri="{FF2B5EF4-FFF2-40B4-BE49-F238E27FC236}">
                  <a16:creationId xmlns:a16="http://schemas.microsoft.com/office/drawing/2014/main" id="{7C1209E2-B522-47AB-A950-44EF63B3ADAC}"/>
                </a:ext>
              </a:extLst>
            </p:cNvPr>
            <p:cNvSpPr>
              <a:spLocks noChangeShapeType="1"/>
            </p:cNvSpPr>
            <p:nvPr/>
          </p:nvSpPr>
          <p:spPr bwMode="auto">
            <a:xfrm>
              <a:off x="4016375" y="2986088"/>
              <a:ext cx="544512" cy="0"/>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57" name="Line 13">
              <a:extLst>
                <a:ext uri="{FF2B5EF4-FFF2-40B4-BE49-F238E27FC236}">
                  <a16:creationId xmlns:a16="http://schemas.microsoft.com/office/drawing/2014/main" id="{FA586AB3-8494-499D-A87E-251CE0FF3846}"/>
                </a:ext>
              </a:extLst>
            </p:cNvPr>
            <p:cNvSpPr>
              <a:spLocks noChangeShapeType="1"/>
            </p:cNvSpPr>
            <p:nvPr/>
          </p:nvSpPr>
          <p:spPr bwMode="auto">
            <a:xfrm>
              <a:off x="4800600" y="2986088"/>
              <a:ext cx="49212" cy="0"/>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59" name="Line 14">
              <a:extLst>
                <a:ext uri="{FF2B5EF4-FFF2-40B4-BE49-F238E27FC236}">
                  <a16:creationId xmlns:a16="http://schemas.microsoft.com/office/drawing/2014/main" id="{C7C1995E-C4BE-4D52-AB6C-D400DB66BF70}"/>
                </a:ext>
              </a:extLst>
            </p:cNvPr>
            <p:cNvSpPr>
              <a:spLocks noChangeShapeType="1"/>
            </p:cNvSpPr>
            <p:nvPr/>
          </p:nvSpPr>
          <p:spPr bwMode="auto">
            <a:xfrm>
              <a:off x="4705350" y="2986088"/>
              <a:ext cx="47625" cy="0"/>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60" name="Line 15">
              <a:extLst>
                <a:ext uri="{FF2B5EF4-FFF2-40B4-BE49-F238E27FC236}">
                  <a16:creationId xmlns:a16="http://schemas.microsoft.com/office/drawing/2014/main" id="{E786DFBD-5991-4DF0-B0A3-73FB56741985}"/>
                </a:ext>
              </a:extLst>
            </p:cNvPr>
            <p:cNvSpPr>
              <a:spLocks noChangeShapeType="1"/>
            </p:cNvSpPr>
            <p:nvPr/>
          </p:nvSpPr>
          <p:spPr bwMode="auto">
            <a:xfrm>
              <a:off x="4608513" y="2986088"/>
              <a:ext cx="49212" cy="0"/>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grpSp>
      <p:grpSp>
        <p:nvGrpSpPr>
          <p:cNvPr id="74" name="Group 73">
            <a:extLst>
              <a:ext uri="{FF2B5EF4-FFF2-40B4-BE49-F238E27FC236}">
                <a16:creationId xmlns:a16="http://schemas.microsoft.com/office/drawing/2014/main" id="{096A3B54-9E1D-48E8-97BD-306108C1BA18}"/>
              </a:ext>
            </a:extLst>
          </p:cNvPr>
          <p:cNvGrpSpPr/>
          <p:nvPr/>
        </p:nvGrpSpPr>
        <p:grpSpPr>
          <a:xfrm>
            <a:off x="6237220" y="1059072"/>
            <a:ext cx="326661" cy="272881"/>
            <a:chOff x="7178676" y="3767138"/>
            <a:chExt cx="781050" cy="652462"/>
          </a:xfrm>
        </p:grpSpPr>
        <p:sp>
          <p:nvSpPr>
            <p:cNvPr id="75" name="Freeform 5">
              <a:extLst>
                <a:ext uri="{FF2B5EF4-FFF2-40B4-BE49-F238E27FC236}">
                  <a16:creationId xmlns:a16="http://schemas.microsoft.com/office/drawing/2014/main" id="{D2E98C52-631C-4EEB-B5B5-CEE029AC1517}"/>
                </a:ext>
              </a:extLst>
            </p:cNvPr>
            <p:cNvSpPr>
              <a:spLocks/>
            </p:cNvSpPr>
            <p:nvPr/>
          </p:nvSpPr>
          <p:spPr bwMode="auto">
            <a:xfrm>
              <a:off x="7267576" y="4006850"/>
              <a:ext cx="611188" cy="412750"/>
            </a:xfrm>
            <a:custGeom>
              <a:avLst/>
              <a:gdLst>
                <a:gd name="T0" fmla="*/ 0 w 385"/>
                <a:gd name="T1" fmla="*/ 2 h 260"/>
                <a:gd name="T2" fmla="*/ 0 w 385"/>
                <a:gd name="T3" fmla="*/ 260 h 260"/>
                <a:gd name="T4" fmla="*/ 139 w 385"/>
                <a:gd name="T5" fmla="*/ 260 h 260"/>
                <a:gd name="T6" fmla="*/ 248 w 385"/>
                <a:gd name="T7" fmla="*/ 260 h 260"/>
                <a:gd name="T8" fmla="*/ 385 w 385"/>
                <a:gd name="T9" fmla="*/ 260 h 260"/>
                <a:gd name="T10" fmla="*/ 385 w 385"/>
                <a:gd name="T11" fmla="*/ 0 h 260"/>
              </a:gdLst>
              <a:ahLst/>
              <a:cxnLst>
                <a:cxn ang="0">
                  <a:pos x="T0" y="T1"/>
                </a:cxn>
                <a:cxn ang="0">
                  <a:pos x="T2" y="T3"/>
                </a:cxn>
                <a:cxn ang="0">
                  <a:pos x="T4" y="T5"/>
                </a:cxn>
                <a:cxn ang="0">
                  <a:pos x="T6" y="T7"/>
                </a:cxn>
                <a:cxn ang="0">
                  <a:pos x="T8" y="T9"/>
                </a:cxn>
                <a:cxn ang="0">
                  <a:pos x="T10" y="T11"/>
                </a:cxn>
              </a:cxnLst>
              <a:rect l="0" t="0" r="r" b="b"/>
              <a:pathLst>
                <a:path w="385" h="260">
                  <a:moveTo>
                    <a:pt x="0" y="2"/>
                  </a:moveTo>
                  <a:lnTo>
                    <a:pt x="0" y="260"/>
                  </a:lnTo>
                  <a:lnTo>
                    <a:pt x="139" y="260"/>
                  </a:lnTo>
                  <a:lnTo>
                    <a:pt x="248" y="260"/>
                  </a:lnTo>
                  <a:lnTo>
                    <a:pt x="385" y="260"/>
                  </a:lnTo>
                  <a:lnTo>
                    <a:pt x="385" y="0"/>
                  </a:lnTo>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76" name="Freeform 6">
              <a:extLst>
                <a:ext uri="{FF2B5EF4-FFF2-40B4-BE49-F238E27FC236}">
                  <a16:creationId xmlns:a16="http://schemas.microsoft.com/office/drawing/2014/main" id="{0ADB9D39-71F6-4DDA-AA5A-2142AB4B88CE}"/>
                </a:ext>
              </a:extLst>
            </p:cNvPr>
            <p:cNvSpPr>
              <a:spLocks/>
            </p:cNvSpPr>
            <p:nvPr/>
          </p:nvSpPr>
          <p:spPr bwMode="auto">
            <a:xfrm>
              <a:off x="7178676" y="3767138"/>
              <a:ext cx="781050" cy="314325"/>
            </a:xfrm>
            <a:custGeom>
              <a:avLst/>
              <a:gdLst>
                <a:gd name="T0" fmla="*/ 0 w 492"/>
                <a:gd name="T1" fmla="*/ 198 h 198"/>
                <a:gd name="T2" fmla="*/ 245 w 492"/>
                <a:gd name="T3" fmla="*/ 0 h 198"/>
                <a:gd name="T4" fmla="*/ 492 w 492"/>
                <a:gd name="T5" fmla="*/ 190 h 198"/>
              </a:gdLst>
              <a:ahLst/>
              <a:cxnLst>
                <a:cxn ang="0">
                  <a:pos x="T0" y="T1"/>
                </a:cxn>
                <a:cxn ang="0">
                  <a:pos x="T2" y="T3"/>
                </a:cxn>
                <a:cxn ang="0">
                  <a:pos x="T4" y="T5"/>
                </a:cxn>
              </a:cxnLst>
              <a:rect l="0" t="0" r="r" b="b"/>
              <a:pathLst>
                <a:path w="492" h="198">
                  <a:moveTo>
                    <a:pt x="0" y="198"/>
                  </a:moveTo>
                  <a:lnTo>
                    <a:pt x="245" y="0"/>
                  </a:lnTo>
                  <a:lnTo>
                    <a:pt x="492" y="190"/>
                  </a:lnTo>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77" name="Freeform 7">
              <a:extLst>
                <a:ext uri="{FF2B5EF4-FFF2-40B4-BE49-F238E27FC236}">
                  <a16:creationId xmlns:a16="http://schemas.microsoft.com/office/drawing/2014/main" id="{15717883-8E95-46AF-AF86-D81420E07DC4}"/>
                </a:ext>
              </a:extLst>
            </p:cNvPr>
            <p:cNvSpPr>
              <a:spLocks/>
            </p:cNvSpPr>
            <p:nvPr/>
          </p:nvSpPr>
          <p:spPr bwMode="auto">
            <a:xfrm>
              <a:off x="7650163" y="4156075"/>
              <a:ext cx="104775" cy="106363"/>
            </a:xfrm>
            <a:custGeom>
              <a:avLst/>
              <a:gdLst>
                <a:gd name="T0" fmla="*/ 125 w 131"/>
                <a:gd name="T1" fmla="*/ 131 h 131"/>
                <a:gd name="T2" fmla="*/ 6 w 131"/>
                <a:gd name="T3" fmla="*/ 131 h 131"/>
                <a:gd name="T4" fmla="*/ 0 w 131"/>
                <a:gd name="T5" fmla="*/ 125 h 131"/>
                <a:gd name="T6" fmla="*/ 0 w 131"/>
                <a:gd name="T7" fmla="*/ 6 h 131"/>
                <a:gd name="T8" fmla="*/ 6 w 131"/>
                <a:gd name="T9" fmla="*/ 0 h 131"/>
                <a:gd name="T10" fmla="*/ 125 w 131"/>
                <a:gd name="T11" fmla="*/ 0 h 131"/>
                <a:gd name="T12" fmla="*/ 131 w 131"/>
                <a:gd name="T13" fmla="*/ 6 h 131"/>
                <a:gd name="T14" fmla="*/ 131 w 131"/>
                <a:gd name="T15" fmla="*/ 125 h 131"/>
                <a:gd name="T16" fmla="*/ 125 w 131"/>
                <a:gd name="T1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31">
                  <a:moveTo>
                    <a:pt x="125" y="131"/>
                  </a:moveTo>
                  <a:cubicBezTo>
                    <a:pt x="6" y="131"/>
                    <a:pt x="6" y="131"/>
                    <a:pt x="6" y="131"/>
                  </a:cubicBezTo>
                  <a:cubicBezTo>
                    <a:pt x="3" y="131"/>
                    <a:pt x="0" y="128"/>
                    <a:pt x="0" y="125"/>
                  </a:cubicBezTo>
                  <a:cubicBezTo>
                    <a:pt x="0" y="6"/>
                    <a:pt x="0" y="6"/>
                    <a:pt x="0" y="6"/>
                  </a:cubicBezTo>
                  <a:cubicBezTo>
                    <a:pt x="0" y="3"/>
                    <a:pt x="3" y="0"/>
                    <a:pt x="6" y="0"/>
                  </a:cubicBezTo>
                  <a:cubicBezTo>
                    <a:pt x="125" y="0"/>
                    <a:pt x="125" y="0"/>
                    <a:pt x="125" y="0"/>
                  </a:cubicBezTo>
                  <a:cubicBezTo>
                    <a:pt x="128" y="0"/>
                    <a:pt x="131" y="3"/>
                    <a:pt x="131" y="6"/>
                  </a:cubicBezTo>
                  <a:cubicBezTo>
                    <a:pt x="131" y="125"/>
                    <a:pt x="131" y="125"/>
                    <a:pt x="131" y="125"/>
                  </a:cubicBezTo>
                  <a:cubicBezTo>
                    <a:pt x="131" y="128"/>
                    <a:pt x="128" y="131"/>
                    <a:pt x="125" y="131"/>
                  </a:cubicBezTo>
                  <a:close/>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78" name="Freeform 8">
              <a:extLst>
                <a:ext uri="{FF2B5EF4-FFF2-40B4-BE49-F238E27FC236}">
                  <a16:creationId xmlns:a16="http://schemas.microsoft.com/office/drawing/2014/main" id="{6BC9D44F-B72B-40AD-9A29-85B832F19F95}"/>
                </a:ext>
              </a:extLst>
            </p:cNvPr>
            <p:cNvSpPr>
              <a:spLocks/>
            </p:cNvSpPr>
            <p:nvPr/>
          </p:nvSpPr>
          <p:spPr bwMode="auto">
            <a:xfrm>
              <a:off x="7416801" y="4152900"/>
              <a:ext cx="136525" cy="266700"/>
            </a:xfrm>
            <a:custGeom>
              <a:avLst/>
              <a:gdLst>
                <a:gd name="T0" fmla="*/ 0 w 86"/>
                <a:gd name="T1" fmla="*/ 168 h 168"/>
                <a:gd name="T2" fmla="*/ 0 w 86"/>
                <a:gd name="T3" fmla="*/ 0 h 168"/>
                <a:gd name="T4" fmla="*/ 86 w 86"/>
                <a:gd name="T5" fmla="*/ 0 h 168"/>
                <a:gd name="T6" fmla="*/ 86 w 86"/>
                <a:gd name="T7" fmla="*/ 168 h 168"/>
              </a:gdLst>
              <a:ahLst/>
              <a:cxnLst>
                <a:cxn ang="0">
                  <a:pos x="T0" y="T1"/>
                </a:cxn>
                <a:cxn ang="0">
                  <a:pos x="T2" y="T3"/>
                </a:cxn>
                <a:cxn ang="0">
                  <a:pos x="T4" y="T5"/>
                </a:cxn>
                <a:cxn ang="0">
                  <a:pos x="T6" y="T7"/>
                </a:cxn>
              </a:cxnLst>
              <a:rect l="0" t="0" r="r" b="b"/>
              <a:pathLst>
                <a:path w="86" h="168">
                  <a:moveTo>
                    <a:pt x="0" y="168"/>
                  </a:moveTo>
                  <a:lnTo>
                    <a:pt x="0" y="0"/>
                  </a:lnTo>
                  <a:lnTo>
                    <a:pt x="86" y="0"/>
                  </a:lnTo>
                  <a:lnTo>
                    <a:pt x="86" y="168"/>
                  </a:lnTo>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grpSp>
      <p:sp>
        <p:nvSpPr>
          <p:cNvPr id="79" name="Freeform 5">
            <a:extLst>
              <a:ext uri="{FF2B5EF4-FFF2-40B4-BE49-F238E27FC236}">
                <a16:creationId xmlns:a16="http://schemas.microsoft.com/office/drawing/2014/main" id="{2B4E593A-B7B2-4558-9D2F-22F4F483F95F}"/>
              </a:ext>
            </a:extLst>
          </p:cNvPr>
          <p:cNvSpPr>
            <a:spLocks noEditPoints="1"/>
          </p:cNvSpPr>
          <p:nvPr/>
        </p:nvSpPr>
        <p:spPr bwMode="auto">
          <a:xfrm>
            <a:off x="735597" y="1076000"/>
            <a:ext cx="316011" cy="315463"/>
          </a:xfrm>
          <a:custGeom>
            <a:avLst/>
            <a:gdLst>
              <a:gd name="T0" fmla="*/ 148 w 240"/>
              <a:gd name="T1" fmla="*/ 45 h 240"/>
              <a:gd name="T2" fmla="*/ 141 w 240"/>
              <a:gd name="T3" fmla="*/ 47 h 240"/>
              <a:gd name="T4" fmla="*/ 128 w 240"/>
              <a:gd name="T5" fmla="*/ 97 h 240"/>
              <a:gd name="T6" fmla="*/ 125 w 240"/>
              <a:gd name="T7" fmla="*/ 93 h 240"/>
              <a:gd name="T8" fmla="*/ 125 w 240"/>
              <a:gd name="T9" fmla="*/ 0 h 240"/>
              <a:gd name="T10" fmla="*/ 115 w 240"/>
              <a:gd name="T11" fmla="*/ 0 h 240"/>
              <a:gd name="T12" fmla="*/ 115 w 240"/>
              <a:gd name="T13" fmla="*/ 93 h 240"/>
              <a:gd name="T14" fmla="*/ 112 w 240"/>
              <a:gd name="T15" fmla="*/ 97 h 240"/>
              <a:gd name="T16" fmla="*/ 99 w 240"/>
              <a:gd name="T17" fmla="*/ 47 h 240"/>
              <a:gd name="T18" fmla="*/ 92 w 240"/>
              <a:gd name="T19" fmla="*/ 45 h 240"/>
              <a:gd name="T20" fmla="*/ 18 w 240"/>
              <a:gd name="T21" fmla="*/ 232 h 240"/>
              <a:gd name="T22" fmla="*/ 25 w 240"/>
              <a:gd name="T23" fmla="*/ 240 h 240"/>
              <a:gd name="T24" fmla="*/ 62 w 240"/>
              <a:gd name="T25" fmla="*/ 226 h 240"/>
              <a:gd name="T26" fmla="*/ 92 w 240"/>
              <a:gd name="T27" fmla="*/ 220 h 240"/>
              <a:gd name="T28" fmla="*/ 101 w 240"/>
              <a:gd name="T29" fmla="*/ 220 h 240"/>
              <a:gd name="T30" fmla="*/ 109 w 240"/>
              <a:gd name="T31" fmla="*/ 218 h 240"/>
              <a:gd name="T32" fmla="*/ 113 w 240"/>
              <a:gd name="T33" fmla="*/ 110 h 240"/>
              <a:gd name="T34" fmla="*/ 120 w 240"/>
              <a:gd name="T35" fmla="*/ 102 h 240"/>
              <a:gd name="T36" fmla="*/ 127 w 240"/>
              <a:gd name="T37" fmla="*/ 110 h 240"/>
              <a:gd name="T38" fmla="*/ 131 w 240"/>
              <a:gd name="T39" fmla="*/ 218 h 240"/>
              <a:gd name="T40" fmla="*/ 139 w 240"/>
              <a:gd name="T41" fmla="*/ 220 h 240"/>
              <a:gd name="T42" fmla="*/ 148 w 240"/>
              <a:gd name="T43" fmla="*/ 220 h 240"/>
              <a:gd name="T44" fmla="*/ 178 w 240"/>
              <a:gd name="T45" fmla="*/ 226 h 240"/>
              <a:gd name="T46" fmla="*/ 215 w 240"/>
              <a:gd name="T47" fmla="*/ 240 h 240"/>
              <a:gd name="T48" fmla="*/ 222 w 240"/>
              <a:gd name="T49" fmla="*/ 232 h 240"/>
              <a:gd name="T50" fmla="*/ 148 w 240"/>
              <a:gd name="T51" fmla="*/ 45 h 240"/>
              <a:gd name="T52" fmla="*/ 105 w 240"/>
              <a:gd name="T53" fmla="*/ 184 h 240"/>
              <a:gd name="T54" fmla="*/ 102 w 240"/>
              <a:gd name="T55" fmla="*/ 210 h 240"/>
              <a:gd name="T56" fmla="*/ 98 w 240"/>
              <a:gd name="T57" fmla="*/ 210 h 240"/>
              <a:gd name="T58" fmla="*/ 92 w 240"/>
              <a:gd name="T59" fmla="*/ 210 h 240"/>
              <a:gd name="T60" fmla="*/ 58 w 240"/>
              <a:gd name="T61" fmla="*/ 217 h 240"/>
              <a:gd name="T62" fmla="*/ 28 w 240"/>
              <a:gd name="T63" fmla="*/ 230 h 240"/>
              <a:gd name="T64" fmla="*/ 31 w 240"/>
              <a:gd name="T65" fmla="*/ 128 h 240"/>
              <a:gd name="T66" fmla="*/ 56 w 240"/>
              <a:gd name="T67" fmla="*/ 75 h 240"/>
              <a:gd name="T68" fmla="*/ 77 w 240"/>
              <a:gd name="T69" fmla="*/ 59 h 240"/>
              <a:gd name="T70" fmla="*/ 92 w 240"/>
              <a:gd name="T71" fmla="*/ 55 h 240"/>
              <a:gd name="T72" fmla="*/ 94 w 240"/>
              <a:gd name="T73" fmla="*/ 55 h 240"/>
              <a:gd name="T74" fmla="*/ 100 w 240"/>
              <a:gd name="T75" fmla="*/ 81 h 240"/>
              <a:gd name="T76" fmla="*/ 104 w 240"/>
              <a:gd name="T77" fmla="*/ 133 h 240"/>
              <a:gd name="T78" fmla="*/ 105 w 240"/>
              <a:gd name="T79" fmla="*/ 184 h 240"/>
              <a:gd name="T80" fmla="*/ 212 w 240"/>
              <a:gd name="T81" fmla="*/ 230 h 240"/>
              <a:gd name="T82" fmla="*/ 182 w 240"/>
              <a:gd name="T83" fmla="*/ 217 h 240"/>
              <a:gd name="T84" fmla="*/ 148 w 240"/>
              <a:gd name="T85" fmla="*/ 210 h 240"/>
              <a:gd name="T86" fmla="*/ 142 w 240"/>
              <a:gd name="T87" fmla="*/ 210 h 240"/>
              <a:gd name="T88" fmla="*/ 138 w 240"/>
              <a:gd name="T89" fmla="*/ 210 h 240"/>
              <a:gd name="T90" fmla="*/ 135 w 240"/>
              <a:gd name="T91" fmla="*/ 184 h 240"/>
              <a:gd name="T92" fmla="*/ 136 w 240"/>
              <a:gd name="T93" fmla="*/ 133 h 240"/>
              <a:gd name="T94" fmla="*/ 140 w 240"/>
              <a:gd name="T95" fmla="*/ 81 h 240"/>
              <a:gd name="T96" fmla="*/ 146 w 240"/>
              <a:gd name="T97" fmla="*/ 55 h 240"/>
              <a:gd name="T98" fmla="*/ 148 w 240"/>
              <a:gd name="T99" fmla="*/ 55 h 240"/>
              <a:gd name="T100" fmla="*/ 163 w 240"/>
              <a:gd name="T101" fmla="*/ 59 h 240"/>
              <a:gd name="T102" fmla="*/ 184 w 240"/>
              <a:gd name="T103" fmla="*/ 75 h 240"/>
              <a:gd name="T104" fmla="*/ 209 w 240"/>
              <a:gd name="T105" fmla="*/ 128 h 240"/>
              <a:gd name="T106" fmla="*/ 212 w 240"/>
              <a:gd name="T107" fmla="*/ 23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0" h="240">
                <a:moveTo>
                  <a:pt x="148" y="45"/>
                </a:moveTo>
                <a:cubicBezTo>
                  <a:pt x="145" y="45"/>
                  <a:pt x="142" y="46"/>
                  <a:pt x="141" y="47"/>
                </a:cubicBezTo>
                <a:cubicBezTo>
                  <a:pt x="135" y="49"/>
                  <a:pt x="131" y="70"/>
                  <a:pt x="128" y="97"/>
                </a:cubicBezTo>
                <a:cubicBezTo>
                  <a:pt x="125" y="93"/>
                  <a:pt x="125" y="93"/>
                  <a:pt x="125" y="93"/>
                </a:cubicBezTo>
                <a:cubicBezTo>
                  <a:pt x="125" y="0"/>
                  <a:pt x="125" y="0"/>
                  <a:pt x="125" y="0"/>
                </a:cubicBezTo>
                <a:cubicBezTo>
                  <a:pt x="115" y="0"/>
                  <a:pt x="115" y="0"/>
                  <a:pt x="115" y="0"/>
                </a:cubicBezTo>
                <a:cubicBezTo>
                  <a:pt x="115" y="93"/>
                  <a:pt x="115" y="93"/>
                  <a:pt x="115" y="93"/>
                </a:cubicBezTo>
                <a:cubicBezTo>
                  <a:pt x="112" y="97"/>
                  <a:pt x="112" y="97"/>
                  <a:pt x="112" y="97"/>
                </a:cubicBezTo>
                <a:cubicBezTo>
                  <a:pt x="109" y="70"/>
                  <a:pt x="105" y="49"/>
                  <a:pt x="99" y="47"/>
                </a:cubicBezTo>
                <a:cubicBezTo>
                  <a:pt x="98" y="46"/>
                  <a:pt x="95" y="45"/>
                  <a:pt x="92" y="45"/>
                </a:cubicBezTo>
                <a:cubicBezTo>
                  <a:pt x="67" y="45"/>
                  <a:pt x="0" y="78"/>
                  <a:pt x="18" y="232"/>
                </a:cubicBezTo>
                <a:cubicBezTo>
                  <a:pt x="18" y="237"/>
                  <a:pt x="21" y="240"/>
                  <a:pt x="25" y="240"/>
                </a:cubicBezTo>
                <a:cubicBezTo>
                  <a:pt x="32" y="240"/>
                  <a:pt x="43" y="235"/>
                  <a:pt x="62" y="226"/>
                </a:cubicBezTo>
                <a:cubicBezTo>
                  <a:pt x="74" y="221"/>
                  <a:pt x="84" y="220"/>
                  <a:pt x="92" y="220"/>
                </a:cubicBezTo>
                <a:cubicBezTo>
                  <a:pt x="95" y="220"/>
                  <a:pt x="99" y="220"/>
                  <a:pt x="101" y="220"/>
                </a:cubicBezTo>
                <a:cubicBezTo>
                  <a:pt x="105" y="220"/>
                  <a:pt x="107" y="220"/>
                  <a:pt x="109" y="218"/>
                </a:cubicBezTo>
                <a:cubicBezTo>
                  <a:pt x="116" y="211"/>
                  <a:pt x="116" y="155"/>
                  <a:pt x="113" y="110"/>
                </a:cubicBezTo>
                <a:cubicBezTo>
                  <a:pt x="120" y="102"/>
                  <a:pt x="120" y="102"/>
                  <a:pt x="120" y="102"/>
                </a:cubicBezTo>
                <a:cubicBezTo>
                  <a:pt x="127" y="110"/>
                  <a:pt x="127" y="110"/>
                  <a:pt x="127" y="110"/>
                </a:cubicBezTo>
                <a:cubicBezTo>
                  <a:pt x="124" y="155"/>
                  <a:pt x="124" y="211"/>
                  <a:pt x="131" y="218"/>
                </a:cubicBezTo>
                <a:cubicBezTo>
                  <a:pt x="133" y="220"/>
                  <a:pt x="135" y="220"/>
                  <a:pt x="139" y="220"/>
                </a:cubicBezTo>
                <a:cubicBezTo>
                  <a:pt x="141" y="220"/>
                  <a:pt x="145" y="220"/>
                  <a:pt x="148" y="220"/>
                </a:cubicBezTo>
                <a:cubicBezTo>
                  <a:pt x="156" y="220"/>
                  <a:pt x="166" y="221"/>
                  <a:pt x="178" y="226"/>
                </a:cubicBezTo>
                <a:cubicBezTo>
                  <a:pt x="197" y="235"/>
                  <a:pt x="208" y="240"/>
                  <a:pt x="215" y="240"/>
                </a:cubicBezTo>
                <a:cubicBezTo>
                  <a:pt x="219" y="240"/>
                  <a:pt x="222" y="237"/>
                  <a:pt x="222" y="232"/>
                </a:cubicBezTo>
                <a:cubicBezTo>
                  <a:pt x="240" y="78"/>
                  <a:pt x="173" y="45"/>
                  <a:pt x="148" y="45"/>
                </a:cubicBezTo>
                <a:close/>
                <a:moveTo>
                  <a:pt x="105" y="184"/>
                </a:moveTo>
                <a:cubicBezTo>
                  <a:pt x="104" y="200"/>
                  <a:pt x="102" y="207"/>
                  <a:pt x="102" y="210"/>
                </a:cubicBezTo>
                <a:cubicBezTo>
                  <a:pt x="101" y="210"/>
                  <a:pt x="99" y="210"/>
                  <a:pt x="98" y="210"/>
                </a:cubicBezTo>
                <a:cubicBezTo>
                  <a:pt x="96" y="210"/>
                  <a:pt x="94" y="210"/>
                  <a:pt x="92" y="210"/>
                </a:cubicBezTo>
                <a:cubicBezTo>
                  <a:pt x="84" y="210"/>
                  <a:pt x="72" y="210"/>
                  <a:pt x="58" y="217"/>
                </a:cubicBezTo>
                <a:cubicBezTo>
                  <a:pt x="51" y="221"/>
                  <a:pt x="35" y="228"/>
                  <a:pt x="28" y="230"/>
                </a:cubicBezTo>
                <a:cubicBezTo>
                  <a:pt x="23" y="190"/>
                  <a:pt x="24" y="156"/>
                  <a:pt x="31" y="128"/>
                </a:cubicBezTo>
                <a:cubicBezTo>
                  <a:pt x="36" y="106"/>
                  <a:pt x="44" y="88"/>
                  <a:pt x="56" y="75"/>
                </a:cubicBezTo>
                <a:cubicBezTo>
                  <a:pt x="62" y="68"/>
                  <a:pt x="69" y="63"/>
                  <a:pt x="77" y="59"/>
                </a:cubicBezTo>
                <a:cubicBezTo>
                  <a:pt x="84" y="56"/>
                  <a:pt x="90" y="55"/>
                  <a:pt x="92" y="55"/>
                </a:cubicBezTo>
                <a:cubicBezTo>
                  <a:pt x="93" y="55"/>
                  <a:pt x="93" y="55"/>
                  <a:pt x="94" y="55"/>
                </a:cubicBezTo>
                <a:cubicBezTo>
                  <a:pt x="95" y="58"/>
                  <a:pt x="97" y="64"/>
                  <a:pt x="100" y="81"/>
                </a:cubicBezTo>
                <a:cubicBezTo>
                  <a:pt x="102" y="95"/>
                  <a:pt x="103" y="113"/>
                  <a:pt x="104" y="133"/>
                </a:cubicBezTo>
                <a:cubicBezTo>
                  <a:pt x="105" y="151"/>
                  <a:pt x="105" y="170"/>
                  <a:pt x="105" y="184"/>
                </a:cubicBezTo>
                <a:close/>
                <a:moveTo>
                  <a:pt x="212" y="230"/>
                </a:moveTo>
                <a:cubicBezTo>
                  <a:pt x="205" y="228"/>
                  <a:pt x="189" y="221"/>
                  <a:pt x="182" y="217"/>
                </a:cubicBezTo>
                <a:cubicBezTo>
                  <a:pt x="168" y="210"/>
                  <a:pt x="156" y="210"/>
                  <a:pt x="148" y="210"/>
                </a:cubicBezTo>
                <a:cubicBezTo>
                  <a:pt x="146" y="210"/>
                  <a:pt x="144" y="210"/>
                  <a:pt x="142" y="210"/>
                </a:cubicBezTo>
                <a:cubicBezTo>
                  <a:pt x="141" y="210"/>
                  <a:pt x="139" y="210"/>
                  <a:pt x="138" y="210"/>
                </a:cubicBezTo>
                <a:cubicBezTo>
                  <a:pt x="138" y="207"/>
                  <a:pt x="136" y="200"/>
                  <a:pt x="135" y="184"/>
                </a:cubicBezTo>
                <a:cubicBezTo>
                  <a:pt x="135" y="170"/>
                  <a:pt x="135" y="151"/>
                  <a:pt x="136" y="133"/>
                </a:cubicBezTo>
                <a:cubicBezTo>
                  <a:pt x="137" y="113"/>
                  <a:pt x="138" y="95"/>
                  <a:pt x="140" y="81"/>
                </a:cubicBezTo>
                <a:cubicBezTo>
                  <a:pt x="143" y="64"/>
                  <a:pt x="145" y="58"/>
                  <a:pt x="146" y="55"/>
                </a:cubicBezTo>
                <a:cubicBezTo>
                  <a:pt x="147" y="55"/>
                  <a:pt x="147" y="55"/>
                  <a:pt x="148" y="55"/>
                </a:cubicBezTo>
                <a:cubicBezTo>
                  <a:pt x="150" y="55"/>
                  <a:pt x="156" y="56"/>
                  <a:pt x="163" y="59"/>
                </a:cubicBezTo>
                <a:cubicBezTo>
                  <a:pt x="171" y="63"/>
                  <a:pt x="178" y="68"/>
                  <a:pt x="184" y="75"/>
                </a:cubicBezTo>
                <a:cubicBezTo>
                  <a:pt x="196" y="88"/>
                  <a:pt x="204" y="106"/>
                  <a:pt x="209" y="128"/>
                </a:cubicBezTo>
                <a:cubicBezTo>
                  <a:pt x="216" y="156"/>
                  <a:pt x="217" y="190"/>
                  <a:pt x="212" y="2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grpSp>
        <p:nvGrpSpPr>
          <p:cNvPr id="11" name="Group 10">
            <a:extLst>
              <a:ext uri="{FF2B5EF4-FFF2-40B4-BE49-F238E27FC236}">
                <a16:creationId xmlns:a16="http://schemas.microsoft.com/office/drawing/2014/main" id="{793E353C-C501-450D-96A0-CC2CCE97D47B}"/>
              </a:ext>
            </a:extLst>
          </p:cNvPr>
          <p:cNvGrpSpPr/>
          <p:nvPr/>
        </p:nvGrpSpPr>
        <p:grpSpPr>
          <a:xfrm>
            <a:off x="8138038" y="1064501"/>
            <a:ext cx="226434" cy="359593"/>
            <a:chOff x="8138038" y="1064501"/>
            <a:chExt cx="226434" cy="359593"/>
          </a:xfrm>
        </p:grpSpPr>
        <p:grpSp>
          <p:nvGrpSpPr>
            <p:cNvPr id="3" name="Group 2">
              <a:extLst>
                <a:ext uri="{FF2B5EF4-FFF2-40B4-BE49-F238E27FC236}">
                  <a16:creationId xmlns:a16="http://schemas.microsoft.com/office/drawing/2014/main" id="{2E37A7CD-43AA-4E4D-A72E-A76B58F9A5A4}"/>
                </a:ext>
              </a:extLst>
            </p:cNvPr>
            <p:cNvGrpSpPr/>
            <p:nvPr/>
          </p:nvGrpSpPr>
          <p:grpSpPr>
            <a:xfrm>
              <a:off x="8138038" y="1064501"/>
              <a:ext cx="226434" cy="359593"/>
              <a:chOff x="8143924" y="1072349"/>
              <a:chExt cx="226434" cy="359593"/>
            </a:xfrm>
          </p:grpSpPr>
          <p:sp>
            <p:nvSpPr>
              <p:cNvPr id="69" name="Freeform 9">
                <a:extLst>
                  <a:ext uri="{FF2B5EF4-FFF2-40B4-BE49-F238E27FC236}">
                    <a16:creationId xmlns:a16="http://schemas.microsoft.com/office/drawing/2014/main" id="{C78E9DE3-0D44-46D1-B309-05F81CD1D712}"/>
                  </a:ext>
                </a:extLst>
              </p:cNvPr>
              <p:cNvSpPr>
                <a:spLocks/>
              </p:cNvSpPr>
              <p:nvPr/>
            </p:nvSpPr>
            <p:spPr bwMode="auto">
              <a:xfrm>
                <a:off x="8143924" y="1126384"/>
                <a:ext cx="211638" cy="251522"/>
              </a:xfrm>
              <a:custGeom>
                <a:avLst/>
                <a:gdLst>
                  <a:gd name="T0" fmla="*/ 591 w 591"/>
                  <a:gd name="T1" fmla="*/ 56 h 702"/>
                  <a:gd name="T2" fmla="*/ 591 w 591"/>
                  <a:gd name="T3" fmla="*/ 646 h 702"/>
                  <a:gd name="T4" fmla="*/ 535 w 591"/>
                  <a:gd name="T5" fmla="*/ 702 h 702"/>
                  <a:gd name="T6" fmla="*/ 56 w 591"/>
                  <a:gd name="T7" fmla="*/ 702 h 702"/>
                  <a:gd name="T8" fmla="*/ 0 w 591"/>
                  <a:gd name="T9" fmla="*/ 646 h 702"/>
                  <a:gd name="T10" fmla="*/ 0 w 591"/>
                  <a:gd name="T11" fmla="*/ 56 h 702"/>
                  <a:gd name="T12" fmla="*/ 56 w 591"/>
                  <a:gd name="T13" fmla="*/ 0 h 702"/>
                  <a:gd name="T14" fmla="*/ 535 w 591"/>
                  <a:gd name="T15" fmla="*/ 0 h 702"/>
                  <a:gd name="T16" fmla="*/ 591 w 591"/>
                  <a:gd name="T17" fmla="*/ 56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1" h="702">
                    <a:moveTo>
                      <a:pt x="591" y="56"/>
                    </a:moveTo>
                    <a:cubicBezTo>
                      <a:pt x="591" y="646"/>
                      <a:pt x="591" y="646"/>
                      <a:pt x="591" y="646"/>
                    </a:cubicBezTo>
                    <a:cubicBezTo>
                      <a:pt x="591" y="677"/>
                      <a:pt x="566" y="702"/>
                      <a:pt x="535" y="702"/>
                    </a:cubicBezTo>
                    <a:cubicBezTo>
                      <a:pt x="56" y="702"/>
                      <a:pt x="56" y="702"/>
                      <a:pt x="56" y="702"/>
                    </a:cubicBezTo>
                    <a:cubicBezTo>
                      <a:pt x="25" y="702"/>
                      <a:pt x="0" y="677"/>
                      <a:pt x="0" y="646"/>
                    </a:cubicBezTo>
                    <a:cubicBezTo>
                      <a:pt x="0" y="56"/>
                      <a:pt x="0" y="56"/>
                      <a:pt x="0" y="56"/>
                    </a:cubicBezTo>
                    <a:cubicBezTo>
                      <a:pt x="0" y="25"/>
                      <a:pt x="25" y="0"/>
                      <a:pt x="56" y="0"/>
                    </a:cubicBezTo>
                    <a:cubicBezTo>
                      <a:pt x="535" y="0"/>
                      <a:pt x="535" y="0"/>
                      <a:pt x="535" y="0"/>
                    </a:cubicBezTo>
                    <a:cubicBezTo>
                      <a:pt x="566" y="0"/>
                      <a:pt x="591" y="25"/>
                      <a:pt x="591" y="56"/>
                    </a:cubicBezTo>
                    <a:close/>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70" name="Freeform 10">
                <a:extLst>
                  <a:ext uri="{FF2B5EF4-FFF2-40B4-BE49-F238E27FC236}">
                    <a16:creationId xmlns:a16="http://schemas.microsoft.com/office/drawing/2014/main" id="{4C28DBD1-FA4D-425F-81B7-70CD26151A9D}"/>
                  </a:ext>
                </a:extLst>
              </p:cNvPr>
              <p:cNvSpPr>
                <a:spLocks/>
              </p:cNvSpPr>
              <p:nvPr/>
            </p:nvSpPr>
            <p:spPr bwMode="auto">
              <a:xfrm>
                <a:off x="8166439" y="1153402"/>
                <a:ext cx="165966" cy="197487"/>
              </a:xfrm>
              <a:custGeom>
                <a:avLst/>
                <a:gdLst>
                  <a:gd name="T0" fmla="*/ 465 w 465"/>
                  <a:gd name="T1" fmla="*/ 40 h 552"/>
                  <a:gd name="T2" fmla="*/ 465 w 465"/>
                  <a:gd name="T3" fmla="*/ 512 h 552"/>
                  <a:gd name="T4" fmla="*/ 425 w 465"/>
                  <a:gd name="T5" fmla="*/ 552 h 552"/>
                  <a:gd name="T6" fmla="*/ 40 w 465"/>
                  <a:gd name="T7" fmla="*/ 552 h 552"/>
                  <a:gd name="T8" fmla="*/ 0 w 465"/>
                  <a:gd name="T9" fmla="*/ 512 h 552"/>
                  <a:gd name="T10" fmla="*/ 0 w 465"/>
                  <a:gd name="T11" fmla="*/ 40 h 552"/>
                  <a:gd name="T12" fmla="*/ 40 w 465"/>
                  <a:gd name="T13" fmla="*/ 0 h 552"/>
                  <a:gd name="T14" fmla="*/ 425 w 465"/>
                  <a:gd name="T15" fmla="*/ 0 h 552"/>
                  <a:gd name="T16" fmla="*/ 465 w 465"/>
                  <a:gd name="T17" fmla="*/ 40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5" h="552">
                    <a:moveTo>
                      <a:pt x="465" y="40"/>
                    </a:moveTo>
                    <a:cubicBezTo>
                      <a:pt x="465" y="512"/>
                      <a:pt x="465" y="512"/>
                      <a:pt x="465" y="512"/>
                    </a:cubicBezTo>
                    <a:cubicBezTo>
                      <a:pt x="465" y="534"/>
                      <a:pt x="447" y="552"/>
                      <a:pt x="425" y="552"/>
                    </a:cubicBezTo>
                    <a:cubicBezTo>
                      <a:pt x="40" y="552"/>
                      <a:pt x="40" y="552"/>
                      <a:pt x="40" y="552"/>
                    </a:cubicBezTo>
                    <a:cubicBezTo>
                      <a:pt x="18" y="552"/>
                      <a:pt x="0" y="534"/>
                      <a:pt x="0" y="512"/>
                    </a:cubicBezTo>
                    <a:cubicBezTo>
                      <a:pt x="0" y="40"/>
                      <a:pt x="0" y="40"/>
                      <a:pt x="0" y="40"/>
                    </a:cubicBezTo>
                    <a:cubicBezTo>
                      <a:pt x="0" y="18"/>
                      <a:pt x="18" y="0"/>
                      <a:pt x="40" y="0"/>
                    </a:cubicBezTo>
                    <a:cubicBezTo>
                      <a:pt x="425" y="0"/>
                      <a:pt x="425" y="0"/>
                      <a:pt x="425" y="0"/>
                    </a:cubicBezTo>
                    <a:cubicBezTo>
                      <a:pt x="447" y="0"/>
                      <a:pt x="465" y="18"/>
                      <a:pt x="465" y="40"/>
                    </a:cubicBezTo>
                    <a:close/>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71" name="Freeform 11">
                <a:extLst>
                  <a:ext uri="{FF2B5EF4-FFF2-40B4-BE49-F238E27FC236}">
                    <a16:creationId xmlns:a16="http://schemas.microsoft.com/office/drawing/2014/main" id="{3FF18BE7-6156-46EB-A3A8-0F3172DCD927}"/>
                  </a:ext>
                </a:extLst>
              </p:cNvPr>
              <p:cNvSpPr>
                <a:spLocks/>
              </p:cNvSpPr>
              <p:nvPr/>
            </p:nvSpPr>
            <p:spPr bwMode="auto">
              <a:xfrm>
                <a:off x="8176088" y="1072349"/>
                <a:ext cx="146667" cy="54035"/>
              </a:xfrm>
              <a:custGeom>
                <a:avLst/>
                <a:gdLst>
                  <a:gd name="T0" fmla="*/ 0 w 409"/>
                  <a:gd name="T1" fmla="*/ 152 h 152"/>
                  <a:gd name="T2" fmla="*/ 53 w 409"/>
                  <a:gd name="T3" fmla="*/ 56 h 152"/>
                  <a:gd name="T4" fmla="*/ 109 w 409"/>
                  <a:gd name="T5" fmla="*/ 0 h 152"/>
                  <a:gd name="T6" fmla="*/ 305 w 409"/>
                  <a:gd name="T7" fmla="*/ 0 h 152"/>
                  <a:gd name="T8" fmla="*/ 361 w 409"/>
                  <a:gd name="T9" fmla="*/ 56 h 152"/>
                  <a:gd name="T10" fmla="*/ 409 w 409"/>
                  <a:gd name="T11" fmla="*/ 152 h 152"/>
                </a:gdLst>
                <a:ahLst/>
                <a:cxnLst>
                  <a:cxn ang="0">
                    <a:pos x="T0" y="T1"/>
                  </a:cxn>
                  <a:cxn ang="0">
                    <a:pos x="T2" y="T3"/>
                  </a:cxn>
                  <a:cxn ang="0">
                    <a:pos x="T4" y="T5"/>
                  </a:cxn>
                  <a:cxn ang="0">
                    <a:pos x="T6" y="T7"/>
                  </a:cxn>
                  <a:cxn ang="0">
                    <a:pos x="T8" y="T9"/>
                  </a:cxn>
                  <a:cxn ang="0">
                    <a:pos x="T10" y="T11"/>
                  </a:cxn>
                </a:cxnLst>
                <a:rect l="0" t="0" r="r" b="b"/>
                <a:pathLst>
                  <a:path w="409" h="152">
                    <a:moveTo>
                      <a:pt x="0" y="152"/>
                    </a:moveTo>
                    <a:cubicBezTo>
                      <a:pt x="53" y="56"/>
                      <a:pt x="53" y="56"/>
                      <a:pt x="53" y="56"/>
                    </a:cubicBezTo>
                    <a:cubicBezTo>
                      <a:pt x="53" y="56"/>
                      <a:pt x="78" y="0"/>
                      <a:pt x="109" y="0"/>
                    </a:cubicBezTo>
                    <a:cubicBezTo>
                      <a:pt x="305" y="0"/>
                      <a:pt x="305" y="0"/>
                      <a:pt x="305" y="0"/>
                    </a:cubicBezTo>
                    <a:cubicBezTo>
                      <a:pt x="336" y="0"/>
                      <a:pt x="361" y="56"/>
                      <a:pt x="361" y="56"/>
                    </a:cubicBezTo>
                    <a:cubicBezTo>
                      <a:pt x="409" y="152"/>
                      <a:pt x="409" y="152"/>
                      <a:pt x="409" y="152"/>
                    </a:cubicBezTo>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72" name="Freeform 12">
                <a:extLst>
                  <a:ext uri="{FF2B5EF4-FFF2-40B4-BE49-F238E27FC236}">
                    <a16:creationId xmlns:a16="http://schemas.microsoft.com/office/drawing/2014/main" id="{5ED2945C-1126-462B-A0E1-F2556F2F7478}"/>
                  </a:ext>
                </a:extLst>
              </p:cNvPr>
              <p:cNvSpPr>
                <a:spLocks/>
              </p:cNvSpPr>
              <p:nvPr/>
            </p:nvSpPr>
            <p:spPr bwMode="auto">
              <a:xfrm>
                <a:off x="8176088" y="1377907"/>
                <a:ext cx="146667" cy="54035"/>
              </a:xfrm>
              <a:custGeom>
                <a:avLst/>
                <a:gdLst>
                  <a:gd name="T0" fmla="*/ 0 w 409"/>
                  <a:gd name="T1" fmla="*/ 0 h 152"/>
                  <a:gd name="T2" fmla="*/ 53 w 409"/>
                  <a:gd name="T3" fmla="*/ 96 h 152"/>
                  <a:gd name="T4" fmla="*/ 109 w 409"/>
                  <a:gd name="T5" fmla="*/ 152 h 152"/>
                  <a:gd name="T6" fmla="*/ 305 w 409"/>
                  <a:gd name="T7" fmla="*/ 152 h 152"/>
                  <a:gd name="T8" fmla="*/ 361 w 409"/>
                  <a:gd name="T9" fmla="*/ 96 h 152"/>
                  <a:gd name="T10" fmla="*/ 409 w 409"/>
                  <a:gd name="T11" fmla="*/ 0 h 152"/>
                </a:gdLst>
                <a:ahLst/>
                <a:cxnLst>
                  <a:cxn ang="0">
                    <a:pos x="T0" y="T1"/>
                  </a:cxn>
                  <a:cxn ang="0">
                    <a:pos x="T2" y="T3"/>
                  </a:cxn>
                  <a:cxn ang="0">
                    <a:pos x="T4" y="T5"/>
                  </a:cxn>
                  <a:cxn ang="0">
                    <a:pos x="T6" y="T7"/>
                  </a:cxn>
                  <a:cxn ang="0">
                    <a:pos x="T8" y="T9"/>
                  </a:cxn>
                  <a:cxn ang="0">
                    <a:pos x="T10" y="T11"/>
                  </a:cxn>
                </a:cxnLst>
                <a:rect l="0" t="0" r="r" b="b"/>
                <a:pathLst>
                  <a:path w="409" h="152">
                    <a:moveTo>
                      <a:pt x="0" y="0"/>
                    </a:moveTo>
                    <a:cubicBezTo>
                      <a:pt x="53" y="96"/>
                      <a:pt x="53" y="96"/>
                      <a:pt x="53" y="96"/>
                    </a:cubicBezTo>
                    <a:cubicBezTo>
                      <a:pt x="53" y="96"/>
                      <a:pt x="78" y="152"/>
                      <a:pt x="109" y="152"/>
                    </a:cubicBezTo>
                    <a:cubicBezTo>
                      <a:pt x="305" y="152"/>
                      <a:pt x="305" y="152"/>
                      <a:pt x="305" y="152"/>
                    </a:cubicBezTo>
                    <a:cubicBezTo>
                      <a:pt x="336" y="152"/>
                      <a:pt x="361" y="96"/>
                      <a:pt x="361" y="96"/>
                    </a:cubicBezTo>
                    <a:cubicBezTo>
                      <a:pt x="409" y="0"/>
                      <a:pt x="409" y="0"/>
                      <a:pt x="409" y="0"/>
                    </a:cubicBezTo>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73" name="Freeform 13">
                <a:extLst>
                  <a:ext uri="{FF2B5EF4-FFF2-40B4-BE49-F238E27FC236}">
                    <a16:creationId xmlns:a16="http://schemas.microsoft.com/office/drawing/2014/main" id="{EED2746A-A165-44A3-B068-8D7173D81DE5}"/>
                  </a:ext>
                </a:extLst>
              </p:cNvPr>
              <p:cNvSpPr>
                <a:spLocks/>
              </p:cNvSpPr>
              <p:nvPr/>
            </p:nvSpPr>
            <p:spPr bwMode="auto">
              <a:xfrm>
                <a:off x="8355562" y="1225449"/>
                <a:ext cx="14796" cy="53392"/>
              </a:xfrm>
              <a:custGeom>
                <a:avLst/>
                <a:gdLst>
                  <a:gd name="T0" fmla="*/ 0 w 43"/>
                  <a:gd name="T1" fmla="*/ 0 h 150"/>
                  <a:gd name="T2" fmla="*/ 15 w 43"/>
                  <a:gd name="T3" fmla="*/ 0 h 150"/>
                  <a:gd name="T4" fmla="*/ 43 w 43"/>
                  <a:gd name="T5" fmla="*/ 28 h 150"/>
                  <a:gd name="T6" fmla="*/ 43 w 43"/>
                  <a:gd name="T7" fmla="*/ 122 h 150"/>
                  <a:gd name="T8" fmla="*/ 15 w 43"/>
                  <a:gd name="T9" fmla="*/ 150 h 150"/>
                  <a:gd name="T10" fmla="*/ 0 w 43"/>
                  <a:gd name="T11" fmla="*/ 150 h 150"/>
                </a:gdLst>
                <a:ahLst/>
                <a:cxnLst>
                  <a:cxn ang="0">
                    <a:pos x="T0" y="T1"/>
                  </a:cxn>
                  <a:cxn ang="0">
                    <a:pos x="T2" y="T3"/>
                  </a:cxn>
                  <a:cxn ang="0">
                    <a:pos x="T4" y="T5"/>
                  </a:cxn>
                  <a:cxn ang="0">
                    <a:pos x="T6" y="T7"/>
                  </a:cxn>
                  <a:cxn ang="0">
                    <a:pos x="T8" y="T9"/>
                  </a:cxn>
                  <a:cxn ang="0">
                    <a:pos x="T10" y="T11"/>
                  </a:cxn>
                </a:cxnLst>
                <a:rect l="0" t="0" r="r" b="b"/>
                <a:pathLst>
                  <a:path w="43" h="150">
                    <a:moveTo>
                      <a:pt x="0" y="0"/>
                    </a:moveTo>
                    <a:cubicBezTo>
                      <a:pt x="15" y="0"/>
                      <a:pt x="15" y="0"/>
                      <a:pt x="15" y="0"/>
                    </a:cubicBezTo>
                    <a:cubicBezTo>
                      <a:pt x="30" y="0"/>
                      <a:pt x="43" y="13"/>
                      <a:pt x="43" y="28"/>
                    </a:cubicBezTo>
                    <a:cubicBezTo>
                      <a:pt x="43" y="122"/>
                      <a:pt x="43" y="122"/>
                      <a:pt x="43" y="122"/>
                    </a:cubicBezTo>
                    <a:cubicBezTo>
                      <a:pt x="43" y="137"/>
                      <a:pt x="30" y="150"/>
                      <a:pt x="15" y="150"/>
                    </a:cubicBezTo>
                    <a:cubicBezTo>
                      <a:pt x="0" y="150"/>
                      <a:pt x="0" y="150"/>
                      <a:pt x="0" y="150"/>
                    </a:cubicBezTo>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grpSp>
        <p:sp>
          <p:nvSpPr>
            <p:cNvPr id="80" name="Freeform 5">
              <a:extLst>
                <a:ext uri="{FF2B5EF4-FFF2-40B4-BE49-F238E27FC236}">
                  <a16:creationId xmlns:a16="http://schemas.microsoft.com/office/drawing/2014/main" id="{22E6A6B5-06A3-4FB5-A7C0-D19B92E56769}"/>
                </a:ext>
              </a:extLst>
            </p:cNvPr>
            <p:cNvSpPr>
              <a:spLocks/>
            </p:cNvSpPr>
            <p:nvPr/>
          </p:nvSpPr>
          <p:spPr bwMode="auto">
            <a:xfrm>
              <a:off x="8178144" y="1199835"/>
              <a:ext cx="128619" cy="84466"/>
            </a:xfrm>
            <a:custGeom>
              <a:avLst/>
              <a:gdLst>
                <a:gd name="T0" fmla="*/ 335 w 335"/>
                <a:gd name="T1" fmla="*/ 99 h 220"/>
                <a:gd name="T2" fmla="*/ 243 w 335"/>
                <a:gd name="T3" fmla="*/ 99 h 220"/>
                <a:gd name="T4" fmla="*/ 215 w 335"/>
                <a:gd name="T5" fmla="*/ 220 h 220"/>
                <a:gd name="T6" fmla="*/ 167 w 335"/>
                <a:gd name="T7" fmla="*/ 0 h 220"/>
                <a:gd name="T8" fmla="*/ 120 w 335"/>
                <a:gd name="T9" fmla="*/ 179 h 220"/>
                <a:gd name="T10" fmla="*/ 91 w 335"/>
                <a:gd name="T11" fmla="*/ 99 h 220"/>
                <a:gd name="T12" fmla="*/ 0 w 335"/>
                <a:gd name="T13" fmla="*/ 99 h 220"/>
              </a:gdLst>
              <a:ahLst/>
              <a:cxnLst>
                <a:cxn ang="0">
                  <a:pos x="T0" y="T1"/>
                </a:cxn>
                <a:cxn ang="0">
                  <a:pos x="T2" y="T3"/>
                </a:cxn>
                <a:cxn ang="0">
                  <a:pos x="T4" y="T5"/>
                </a:cxn>
                <a:cxn ang="0">
                  <a:pos x="T6" y="T7"/>
                </a:cxn>
                <a:cxn ang="0">
                  <a:pos x="T8" y="T9"/>
                </a:cxn>
                <a:cxn ang="0">
                  <a:pos x="T10" y="T11"/>
                </a:cxn>
                <a:cxn ang="0">
                  <a:pos x="T12" y="T13"/>
                </a:cxn>
              </a:cxnLst>
              <a:rect l="0" t="0" r="r" b="b"/>
              <a:pathLst>
                <a:path w="335" h="220">
                  <a:moveTo>
                    <a:pt x="335" y="99"/>
                  </a:moveTo>
                  <a:lnTo>
                    <a:pt x="243" y="99"/>
                  </a:lnTo>
                  <a:lnTo>
                    <a:pt x="215" y="220"/>
                  </a:lnTo>
                  <a:lnTo>
                    <a:pt x="167" y="0"/>
                  </a:lnTo>
                  <a:lnTo>
                    <a:pt x="120" y="179"/>
                  </a:lnTo>
                  <a:lnTo>
                    <a:pt x="91" y="99"/>
                  </a:lnTo>
                  <a:lnTo>
                    <a:pt x="0" y="99"/>
                  </a:lnTo>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grpSp>
      <p:pic>
        <p:nvPicPr>
          <p:cNvPr id="83" name="Picture 82" descr="A picture containing indoor, toy, boat, table&#10;&#10;Description automatically generated">
            <a:extLst>
              <a:ext uri="{FF2B5EF4-FFF2-40B4-BE49-F238E27FC236}">
                <a16:creationId xmlns:a16="http://schemas.microsoft.com/office/drawing/2014/main" id="{6C62FF4D-83E9-4597-BF5F-A6BF7F37082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4017" r="10771"/>
          <a:stretch/>
        </p:blipFill>
        <p:spPr>
          <a:xfrm>
            <a:off x="3792875" y="1995566"/>
            <a:ext cx="1555574" cy="1982083"/>
          </a:xfrm>
          <a:prstGeom prst="rect">
            <a:avLst/>
          </a:prstGeom>
        </p:spPr>
      </p:pic>
      <p:pic>
        <p:nvPicPr>
          <p:cNvPr id="15" name="Picture 14" descr="A picture containing sitting, cellphone, phone, table&#10;&#10;Description automatically generated">
            <a:extLst>
              <a:ext uri="{FF2B5EF4-FFF2-40B4-BE49-F238E27FC236}">
                <a16:creationId xmlns:a16="http://schemas.microsoft.com/office/drawing/2014/main" id="{CCC24B28-772F-4CA1-8B00-58AB44A29D31}"/>
              </a:ext>
            </a:extLst>
          </p:cNvPr>
          <p:cNvPicPr>
            <a:picLocks noChangeAspect="1"/>
          </p:cNvPicPr>
          <p:nvPr/>
        </p:nvPicPr>
        <p:blipFill rotWithShape="1">
          <a:blip r:embed="rId7">
            <a:extLst>
              <a:ext uri="{28A0092B-C50C-407E-A947-70E740481C1C}">
                <a14:useLocalDpi xmlns:a14="http://schemas.microsoft.com/office/drawing/2010/main" val="0"/>
              </a:ext>
            </a:extLst>
          </a:blip>
          <a:srcRect l="11704" r="13394"/>
          <a:stretch/>
        </p:blipFill>
        <p:spPr>
          <a:xfrm>
            <a:off x="5597920" y="2317722"/>
            <a:ext cx="1598112" cy="1557529"/>
          </a:xfrm>
          <a:prstGeom prst="rect">
            <a:avLst/>
          </a:prstGeom>
        </p:spPr>
      </p:pic>
      <p:pic>
        <p:nvPicPr>
          <p:cNvPr id="20" name="Picture 19" descr="A close up of a device&#10;&#10;Description automatically generated">
            <a:extLst>
              <a:ext uri="{FF2B5EF4-FFF2-40B4-BE49-F238E27FC236}">
                <a16:creationId xmlns:a16="http://schemas.microsoft.com/office/drawing/2014/main" id="{505BDE46-9516-491E-AB9E-60C60FCAA57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439571" y="2107965"/>
            <a:ext cx="1607433" cy="1876786"/>
          </a:xfrm>
          <a:prstGeom prst="rect">
            <a:avLst/>
          </a:prstGeom>
        </p:spPr>
      </p:pic>
      <p:sp>
        <p:nvSpPr>
          <p:cNvPr id="62" name="Rounded Rectangle 2">
            <a:extLst>
              <a:ext uri="{FF2B5EF4-FFF2-40B4-BE49-F238E27FC236}">
                <a16:creationId xmlns:a16="http://schemas.microsoft.com/office/drawing/2014/main" id="{B9F46BB5-4EDA-4BFC-B9E5-23D88C287DAE}"/>
              </a:ext>
            </a:extLst>
          </p:cNvPr>
          <p:cNvSpPr/>
          <p:nvPr/>
        </p:nvSpPr>
        <p:spPr>
          <a:xfrm>
            <a:off x="1832414" y="795538"/>
            <a:ext cx="1845226" cy="3483850"/>
          </a:xfrm>
          <a:prstGeom prst="roundRect">
            <a:avLst>
              <a:gd name="adj" fmla="val 7747"/>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spTree>
    <p:extLst>
      <p:ext uri="{BB962C8B-B14F-4D97-AF65-F5344CB8AC3E}">
        <p14:creationId xmlns:p14="http://schemas.microsoft.com/office/powerpoint/2010/main" val="1862446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1000"/>
                                        <p:tgtEl>
                                          <p:spTgt spid="62"/>
                                        </p:tgtEl>
                                      </p:cBhvr>
                                    </p:animEffect>
                                    <p:anim calcmode="lin" valueType="num">
                                      <p:cBhvr>
                                        <p:cTn id="8" dur="1000" fill="hold"/>
                                        <p:tgtEl>
                                          <p:spTgt spid="62"/>
                                        </p:tgtEl>
                                        <p:attrNameLst>
                                          <p:attrName>ppt_x</p:attrName>
                                        </p:attrNameLst>
                                      </p:cBhvr>
                                      <p:tavLst>
                                        <p:tav tm="0">
                                          <p:val>
                                            <p:strVal val="#ppt_x"/>
                                          </p:val>
                                        </p:tav>
                                        <p:tav tm="100000">
                                          <p:val>
                                            <p:strVal val="#ppt_x"/>
                                          </p:val>
                                        </p:tav>
                                      </p:tavLst>
                                    </p:anim>
                                    <p:anim calcmode="lin" valueType="num">
                                      <p:cBhvr>
                                        <p:cTn id="9" dur="1000" fill="hold"/>
                                        <p:tgtEl>
                                          <p:spTgt spid="62"/>
                                        </p:tgtEl>
                                        <p:attrNameLst>
                                          <p:attrName>ppt_y</p:attrName>
                                        </p:attrNameLst>
                                      </p:cBhvr>
                                      <p:tavLst>
                                        <p:tav tm="0">
                                          <p:val>
                                            <p:strVal val="#ppt_y+.1"/>
                                          </p:val>
                                        </p:tav>
                                        <p:tav tm="100000">
                                          <p:val>
                                            <p:strVal val="#ppt_y"/>
                                          </p:val>
                                        </p:tav>
                                      </p:tavLst>
                                    </p:anim>
                                  </p:childTnLst>
                                </p:cTn>
                              </p:par>
                              <p:par>
                                <p:cTn id="10" presetID="1" presetClass="emph" presetSubtype="2" fill="hold" nodeType="withEffect">
                                  <p:stCondLst>
                                    <p:cond delay="0"/>
                                  </p:stCondLst>
                                  <p:childTnLst>
                                    <p:animClr clrSpc="rgb" dir="cw">
                                      <p:cBhvr>
                                        <p:cTn id="11" dur="2000" fill="hold"/>
                                        <p:tgtEl>
                                          <p:spTgt spid="28"/>
                                        </p:tgtEl>
                                        <p:attrNameLst>
                                          <p:attrName>fillcolor</p:attrName>
                                        </p:attrNameLst>
                                      </p:cBhvr>
                                      <p:to>
                                        <a:schemeClr val="hlink"/>
                                      </p:to>
                                    </p:animClr>
                                    <p:set>
                                      <p:cBhvr>
                                        <p:cTn id="12" dur="2000" fill="hold"/>
                                        <p:tgtEl>
                                          <p:spTgt spid="28"/>
                                        </p:tgtEl>
                                        <p:attrNameLst>
                                          <p:attrName>fill.type</p:attrName>
                                        </p:attrNameLst>
                                      </p:cBhvr>
                                      <p:to>
                                        <p:strVal val="solid"/>
                                      </p:to>
                                    </p:set>
                                    <p:set>
                                      <p:cBhvr>
                                        <p:cTn id="13" dur="2000" fill="hold"/>
                                        <p:tgtEl>
                                          <p:spTgt spid="28"/>
                                        </p:tgtEl>
                                        <p:attrNameLst>
                                          <p:attrName>fill.on</p:attrName>
                                        </p:attrNameLst>
                                      </p:cBhvr>
                                      <p:to>
                                        <p:strVal val="true"/>
                                      </p:to>
                                    </p:set>
                                  </p:childTnLst>
                                </p:cTn>
                              </p:par>
                              <p:par>
                                <p:cTn id="14" presetID="7" presetClass="emph" presetSubtype="2" fill="hold" nodeType="withEffect">
                                  <p:stCondLst>
                                    <p:cond delay="0"/>
                                  </p:stCondLst>
                                  <p:childTnLst>
                                    <p:animClr clrSpc="rgb" dir="cw">
                                      <p:cBhvr>
                                        <p:cTn id="15" dur="2000" fill="hold"/>
                                        <p:tgtEl>
                                          <p:spTgt spid="44"/>
                                        </p:tgtEl>
                                        <p:attrNameLst>
                                          <p:attrName>stroke.color</p:attrName>
                                        </p:attrNameLst>
                                      </p:cBhvr>
                                      <p:to>
                                        <a:schemeClr val="hlink"/>
                                      </p:to>
                                    </p:animClr>
                                    <p:set>
                                      <p:cBhvr>
                                        <p:cTn id="16" dur="2000" fill="hold"/>
                                        <p:tgtEl>
                                          <p:spTgt spid="44"/>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2756C0-F3BD-A849-9D79-16163D87FCF7}"/>
              </a:ext>
            </a:extLst>
          </p:cNvPr>
          <p:cNvSpPr>
            <a:spLocks noGrp="1"/>
          </p:cNvSpPr>
          <p:nvPr>
            <p:ph type="ctrTitle"/>
          </p:nvPr>
        </p:nvSpPr>
        <p:spPr>
          <a:xfrm>
            <a:off x="342900" y="1457331"/>
            <a:ext cx="8458200" cy="1102519"/>
          </a:xfrm>
        </p:spPr>
        <p:txBody>
          <a:bodyPr/>
          <a:lstStyle/>
          <a:p>
            <a:r>
              <a:rPr lang="en-US" dirty="0"/>
              <a:t>Achieve isolation and help enable patient safety</a:t>
            </a:r>
          </a:p>
        </p:txBody>
      </p:sp>
      <p:sp>
        <p:nvSpPr>
          <p:cNvPr id="4" name="Slide Number Placeholder 3">
            <a:extLst>
              <a:ext uri="{FF2B5EF4-FFF2-40B4-BE49-F238E27FC236}">
                <a16:creationId xmlns:a16="http://schemas.microsoft.com/office/drawing/2014/main" id="{A6AFE339-852A-F647-AA92-9C097370EE78}"/>
              </a:ext>
            </a:extLst>
          </p:cNvPr>
          <p:cNvSpPr>
            <a:spLocks noGrp="1"/>
          </p:cNvSpPr>
          <p:nvPr>
            <p:ph type="sldNum" sz="quarter" idx="10"/>
          </p:nvPr>
        </p:nvSpPr>
        <p:spPr/>
        <p:txBody>
          <a:bodyPr/>
          <a:lstStyle/>
          <a:p>
            <a:pPr>
              <a:defRPr/>
            </a:pPr>
            <a:fld id="{3C7E7816-A48B-4805-9A47-CE865F4F101F}" type="slidenum">
              <a:rPr lang="en-US" smtClean="0"/>
              <a:pPr>
                <a:defRPr/>
              </a:pPr>
              <a:t>30</a:t>
            </a:fld>
            <a:endParaRPr lang="en-US"/>
          </a:p>
        </p:txBody>
      </p:sp>
    </p:spTree>
    <p:extLst>
      <p:ext uri="{BB962C8B-B14F-4D97-AF65-F5344CB8AC3E}">
        <p14:creationId xmlns:p14="http://schemas.microsoft.com/office/powerpoint/2010/main" val="35510661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DE0000"/>
                </a:solidFill>
              </a:rPr>
              <a:t>Patient safety</a:t>
            </a:r>
          </a:p>
        </p:txBody>
      </p:sp>
      <p:sp>
        <p:nvSpPr>
          <p:cNvPr id="4" name="Content Placeholder 3"/>
          <p:cNvSpPr>
            <a:spLocks noGrp="1"/>
          </p:cNvSpPr>
          <p:nvPr>
            <p:ph idx="1"/>
          </p:nvPr>
        </p:nvSpPr>
        <p:spPr>
          <a:xfrm>
            <a:off x="333378" y="682994"/>
            <a:ext cx="8467725" cy="3709449"/>
          </a:xfrm>
        </p:spPr>
        <p:txBody>
          <a:bodyPr/>
          <a:lstStyle/>
          <a:p>
            <a:r>
              <a:rPr lang="en-US" sz="1300" i="1" dirty="0"/>
              <a:t>Patient safety is a global health priority. Recalling resolution WHA55.18 (2002), which urged Member States to “pay the closest possible attention to the problem of patient safety and to establish and strengthen science-based systems, necessary for improving patients’ safety and the quality of health care”, the seventy-second World Health Assembly (WHA72), in May 2019, adopted WHA72.6, a resolution on ‘Global action on patient safety’.</a:t>
            </a:r>
            <a:r>
              <a:rPr lang="en-US" sz="1300" dirty="0"/>
              <a:t> (Source: </a:t>
            </a:r>
            <a:r>
              <a:rPr lang="en-US" sz="1300" u="sng" dirty="0">
                <a:hlinkClick r:id="rId3"/>
              </a:rPr>
              <a:t>https://www.who.int/patientsafety/en/</a:t>
            </a:r>
            <a:r>
              <a:rPr lang="en-US" sz="1300" dirty="0"/>
              <a:t>) </a:t>
            </a:r>
          </a:p>
          <a:p>
            <a:endParaRPr lang="en-US" sz="1300" dirty="0"/>
          </a:p>
        </p:txBody>
      </p:sp>
      <p:pic>
        <p:nvPicPr>
          <p:cNvPr id="614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13829" y="1712384"/>
            <a:ext cx="3912041" cy="29558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Straight Arrow Connector 6"/>
          <p:cNvCxnSpPr>
            <a:stCxn id="5" idx="3"/>
          </p:cNvCxnSpPr>
          <p:nvPr/>
        </p:nvCxnSpPr>
        <p:spPr>
          <a:xfrm flipV="1">
            <a:off x="2926080" y="2735253"/>
            <a:ext cx="445274" cy="79512"/>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2313829" y="2544417"/>
            <a:ext cx="612251" cy="12994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725436" y="2687541"/>
            <a:ext cx="1200644" cy="254447"/>
          </a:xfrm>
          <a:prstGeom prst="rect">
            <a:avLst/>
          </a:prstGeom>
          <a:solidFill>
            <a:srgbClr val="007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1"/>
                </a:solidFill>
              </a:rPr>
              <a:t>ECG module</a:t>
            </a:r>
          </a:p>
        </p:txBody>
      </p:sp>
      <p:sp>
        <p:nvSpPr>
          <p:cNvPr id="10" name="Rectangle 9"/>
          <p:cNvSpPr/>
          <p:nvPr/>
        </p:nvSpPr>
        <p:spPr>
          <a:xfrm>
            <a:off x="1725436" y="2965841"/>
            <a:ext cx="1200644" cy="278292"/>
          </a:xfrm>
          <a:prstGeom prst="rect">
            <a:avLst/>
          </a:prstGeom>
          <a:solidFill>
            <a:srgbClr val="007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1"/>
                </a:solidFill>
              </a:rPr>
              <a:t>SpO2 module</a:t>
            </a:r>
          </a:p>
        </p:txBody>
      </p:sp>
      <p:cxnSp>
        <p:nvCxnSpPr>
          <p:cNvPr id="15" name="Straight Arrow Connector 14"/>
          <p:cNvCxnSpPr/>
          <p:nvPr/>
        </p:nvCxnSpPr>
        <p:spPr>
          <a:xfrm>
            <a:off x="2926080" y="3081134"/>
            <a:ext cx="445274" cy="113027"/>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1733385" y="3271118"/>
            <a:ext cx="1200644" cy="271961"/>
          </a:xfrm>
          <a:prstGeom prst="rect">
            <a:avLst/>
          </a:prstGeom>
          <a:solidFill>
            <a:srgbClr val="007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1"/>
                </a:solidFill>
              </a:rPr>
              <a:t>CO2 module</a:t>
            </a:r>
          </a:p>
        </p:txBody>
      </p:sp>
      <p:cxnSp>
        <p:nvCxnSpPr>
          <p:cNvPr id="18" name="Straight Arrow Connector 17"/>
          <p:cNvCxnSpPr/>
          <p:nvPr/>
        </p:nvCxnSpPr>
        <p:spPr>
          <a:xfrm>
            <a:off x="2941982" y="3358583"/>
            <a:ext cx="628154" cy="132039"/>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1741338" y="3583093"/>
            <a:ext cx="1200644" cy="243323"/>
          </a:xfrm>
          <a:prstGeom prst="rect">
            <a:avLst/>
          </a:prstGeom>
          <a:solidFill>
            <a:srgbClr val="007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1"/>
                </a:solidFill>
              </a:rPr>
              <a:t>BP module</a:t>
            </a:r>
          </a:p>
        </p:txBody>
      </p:sp>
      <p:cxnSp>
        <p:nvCxnSpPr>
          <p:cNvPr id="20" name="Straight Arrow Connector 19"/>
          <p:cNvCxnSpPr/>
          <p:nvPr/>
        </p:nvCxnSpPr>
        <p:spPr>
          <a:xfrm flipV="1">
            <a:off x="2926080" y="3642728"/>
            <a:ext cx="445274" cy="19879"/>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H="1" flipV="1">
            <a:off x="5001370" y="3975653"/>
            <a:ext cx="168300" cy="429371"/>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5137866" y="4313600"/>
            <a:ext cx="946205" cy="365760"/>
          </a:xfrm>
          <a:prstGeom prst="rect">
            <a:avLst/>
          </a:prstGeom>
          <a:solidFill>
            <a:srgbClr val="007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1"/>
                </a:solidFill>
              </a:rPr>
              <a:t>Monitor</a:t>
            </a:r>
          </a:p>
        </p:txBody>
      </p:sp>
      <p:sp>
        <p:nvSpPr>
          <p:cNvPr id="17" name="Slide Number Placeholder 3"/>
          <p:cNvSpPr>
            <a:spLocks noGrp="1"/>
          </p:cNvSpPr>
          <p:nvPr>
            <p:ph type="sldNum" sz="quarter" idx="10"/>
          </p:nvPr>
        </p:nvSpPr>
        <p:spPr>
          <a:xfrm>
            <a:off x="6941820" y="4821952"/>
            <a:ext cx="2133600" cy="154782"/>
          </a:xfrm>
        </p:spPr>
        <p:txBody>
          <a:bodyPr/>
          <a:lstStyle/>
          <a:p>
            <a:pPr>
              <a:defRPr/>
            </a:pPr>
            <a:fld id="{2B97888F-6AF7-4263-B69D-592D8C33BAC7}" type="slidenum">
              <a:rPr lang="en-US" smtClean="0"/>
              <a:pPr>
                <a:defRPr/>
              </a:pPr>
              <a:t>31</a:t>
            </a:fld>
            <a:endParaRPr lang="en-US" dirty="0"/>
          </a:p>
        </p:txBody>
      </p:sp>
    </p:spTree>
    <p:extLst>
      <p:ext uri="{BB962C8B-B14F-4D97-AF65-F5344CB8AC3E}">
        <p14:creationId xmlns:p14="http://schemas.microsoft.com/office/powerpoint/2010/main" val="40881216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DE0000"/>
                </a:solidFill>
              </a:rPr>
              <a:t>Isolation requirements and safety limits</a:t>
            </a:r>
          </a:p>
        </p:txBody>
      </p:sp>
      <p:sp>
        <p:nvSpPr>
          <p:cNvPr id="4" name="Content Placeholder 3"/>
          <p:cNvSpPr>
            <a:spLocks noGrp="1"/>
          </p:cNvSpPr>
          <p:nvPr>
            <p:ph idx="1"/>
          </p:nvPr>
        </p:nvSpPr>
        <p:spPr/>
        <p:txBody>
          <a:bodyPr/>
          <a:lstStyle/>
          <a:p>
            <a:r>
              <a:rPr lang="en-US" dirty="0"/>
              <a:t>IEC60601-1: International basic safety and essential performance standard for electrical medical equipment and medical electrical systems</a:t>
            </a:r>
          </a:p>
          <a:p>
            <a:pPr lvl="1"/>
            <a:r>
              <a:rPr lang="en-US" dirty="0"/>
              <a:t>Regional compliance </a:t>
            </a:r>
          </a:p>
          <a:p>
            <a:pPr lvl="1"/>
            <a:r>
              <a:rPr lang="en-US" dirty="0"/>
              <a:t>Editions and versions</a:t>
            </a:r>
          </a:p>
          <a:p>
            <a:r>
              <a:rPr lang="en-US" dirty="0"/>
              <a:t>Levels of isolation – patient focus</a:t>
            </a:r>
          </a:p>
          <a:p>
            <a:r>
              <a:rPr lang="en-US" dirty="0"/>
              <a:t>Spacing – </a:t>
            </a:r>
            <a:r>
              <a:rPr lang="en-US" dirty="0" err="1"/>
              <a:t>creepage</a:t>
            </a:r>
            <a:r>
              <a:rPr lang="en-US" dirty="0"/>
              <a:t> &amp; clearances </a:t>
            </a:r>
          </a:p>
          <a:p>
            <a:r>
              <a:rPr lang="en-US" dirty="0"/>
              <a:t>Safety insulation for transformers</a:t>
            </a:r>
          </a:p>
          <a:p>
            <a:r>
              <a:rPr lang="en-US" dirty="0"/>
              <a:t>Leakage current limits</a:t>
            </a:r>
          </a:p>
          <a:p>
            <a:pPr lvl="1"/>
            <a:r>
              <a:rPr lang="en-US" dirty="0"/>
              <a:t>Isolation at the sensing side</a:t>
            </a:r>
          </a:p>
          <a:p>
            <a:pPr lvl="1"/>
            <a:r>
              <a:rPr lang="en-US" dirty="0"/>
              <a:t>Isolation at the data/power side</a:t>
            </a:r>
          </a:p>
          <a:p>
            <a:endParaRPr lang="en-US" dirty="0"/>
          </a:p>
        </p:txBody>
      </p:sp>
      <p:sp>
        <p:nvSpPr>
          <p:cNvPr id="5" name="Slide Number Placeholder 3"/>
          <p:cNvSpPr>
            <a:spLocks noGrp="1"/>
          </p:cNvSpPr>
          <p:nvPr>
            <p:ph type="sldNum" sz="quarter" idx="10"/>
          </p:nvPr>
        </p:nvSpPr>
        <p:spPr>
          <a:xfrm>
            <a:off x="6941820" y="4821952"/>
            <a:ext cx="2133600" cy="154782"/>
          </a:xfrm>
        </p:spPr>
        <p:txBody>
          <a:bodyPr/>
          <a:lstStyle/>
          <a:p>
            <a:pPr>
              <a:defRPr/>
            </a:pPr>
            <a:fld id="{2B97888F-6AF7-4263-B69D-592D8C33BAC7}" type="slidenum">
              <a:rPr lang="en-US" smtClean="0"/>
              <a:pPr>
                <a:defRPr/>
              </a:pPr>
              <a:t>32</a:t>
            </a:fld>
            <a:endParaRPr lang="en-US" dirty="0"/>
          </a:p>
        </p:txBody>
      </p:sp>
    </p:spTree>
    <p:extLst>
      <p:ext uri="{BB962C8B-B14F-4D97-AF65-F5344CB8AC3E}">
        <p14:creationId xmlns:p14="http://schemas.microsoft.com/office/powerpoint/2010/main" val="17977174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and power isolation </a:t>
            </a:r>
          </a:p>
        </p:txBody>
      </p:sp>
      <p:pic>
        <p:nvPicPr>
          <p:cNvPr id="6" name="Content Placeholder 5"/>
          <p:cNvPicPr>
            <a:picLocks noGrp="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3194933" y="880911"/>
            <a:ext cx="5773101" cy="3709987"/>
          </a:xfrm>
          <a:prstGeom prst="rect">
            <a:avLst/>
          </a:prstGeom>
          <a:noFill/>
        </p:spPr>
      </p:pic>
      <p:pic>
        <p:nvPicPr>
          <p:cNvPr id="512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6304" y="802877"/>
            <a:ext cx="4384510" cy="9674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3"/>
          <p:cNvSpPr>
            <a:spLocks noGrp="1"/>
          </p:cNvSpPr>
          <p:nvPr>
            <p:ph type="sldNum" sz="quarter" idx="10"/>
          </p:nvPr>
        </p:nvSpPr>
        <p:spPr>
          <a:xfrm>
            <a:off x="6941820" y="4821952"/>
            <a:ext cx="2133600" cy="154782"/>
          </a:xfrm>
        </p:spPr>
        <p:txBody>
          <a:bodyPr/>
          <a:lstStyle/>
          <a:p>
            <a:pPr>
              <a:defRPr/>
            </a:pPr>
            <a:fld id="{2B97888F-6AF7-4263-B69D-592D8C33BAC7}" type="slidenum">
              <a:rPr lang="en-US" smtClean="0"/>
              <a:pPr>
                <a:defRPr/>
              </a:pPr>
              <a:t>33</a:t>
            </a:fld>
            <a:endParaRPr lang="en-US" dirty="0"/>
          </a:p>
        </p:txBody>
      </p:sp>
    </p:spTree>
    <p:extLst>
      <p:ext uri="{BB962C8B-B14F-4D97-AF65-F5344CB8AC3E}">
        <p14:creationId xmlns:p14="http://schemas.microsoft.com/office/powerpoint/2010/main" val="41909689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design challenges</a:t>
            </a:r>
          </a:p>
        </p:txBody>
      </p:sp>
      <p:sp>
        <p:nvSpPr>
          <p:cNvPr id="7" name="Content Placeholder 2"/>
          <p:cNvSpPr>
            <a:spLocks noGrp="1"/>
          </p:cNvSpPr>
          <p:nvPr>
            <p:ph idx="1"/>
          </p:nvPr>
        </p:nvSpPr>
        <p:spPr>
          <a:xfrm>
            <a:off x="445924" y="667277"/>
            <a:ext cx="3816590" cy="3989179"/>
          </a:xfrm>
          <a:ln>
            <a:solidFill>
              <a:schemeClr val="tx1"/>
            </a:solidFill>
          </a:ln>
        </p:spPr>
        <p:txBody>
          <a:bodyPr/>
          <a:lstStyle/>
          <a:p>
            <a:r>
              <a:rPr lang="en-US" sz="1400" dirty="0"/>
              <a:t>Input voltage ranging from 3.3V to 24V </a:t>
            </a:r>
          </a:p>
          <a:p>
            <a:pPr lvl="1"/>
            <a:r>
              <a:rPr lang="en-US" sz="1400" dirty="0"/>
              <a:t>Regulated input vs. non-regulated input</a:t>
            </a:r>
          </a:p>
          <a:p>
            <a:r>
              <a:rPr lang="en-US" sz="1400" dirty="0"/>
              <a:t>Output voltage ranging from 3.3V to 6V</a:t>
            </a:r>
          </a:p>
          <a:p>
            <a:r>
              <a:rPr lang="en-US" sz="1400" dirty="0"/>
              <a:t>Output power up to 5W</a:t>
            </a:r>
          </a:p>
          <a:p>
            <a:r>
              <a:rPr lang="en-US" sz="1400" dirty="0"/>
              <a:t>Open-loop or closed-loop (voltage/current)</a:t>
            </a:r>
          </a:p>
          <a:p>
            <a:pPr lvl="1"/>
            <a:r>
              <a:rPr lang="en-US" sz="1400" dirty="0"/>
              <a:t>achieving &lt; 1% load regulation</a:t>
            </a:r>
          </a:p>
          <a:p>
            <a:r>
              <a:rPr lang="en-US" sz="1400" dirty="0"/>
              <a:t>Isolation ~1kV to 5kV</a:t>
            </a:r>
          </a:p>
          <a:p>
            <a:r>
              <a:rPr lang="en-US" sz="1400" dirty="0"/>
              <a:t>Emission (CISPR22/25, IEC60601-1)</a:t>
            </a:r>
          </a:p>
          <a:p>
            <a:r>
              <a:rPr lang="en-US" sz="1400" dirty="0"/>
              <a:t>Small form factor (new trend – electronics in cable and portable MPMs)</a:t>
            </a:r>
          </a:p>
          <a:p>
            <a:pPr lvl="1"/>
            <a:r>
              <a:rPr lang="en-US" sz="1400" dirty="0"/>
              <a:t>reduced BoM</a:t>
            </a:r>
          </a:p>
          <a:p>
            <a:r>
              <a:rPr lang="en-US" sz="1400" dirty="0"/>
              <a:t>Low cost</a:t>
            </a:r>
          </a:p>
        </p:txBody>
      </p:sp>
      <p:sp>
        <p:nvSpPr>
          <p:cNvPr id="8" name="Rectangular Callout 7"/>
          <p:cNvSpPr/>
          <p:nvPr/>
        </p:nvSpPr>
        <p:spPr>
          <a:xfrm>
            <a:off x="2074987" y="3860453"/>
            <a:ext cx="2074985" cy="703384"/>
          </a:xfrm>
          <a:prstGeom prst="wedgeRectCallout">
            <a:avLst>
              <a:gd name="adj1" fmla="val 4591"/>
              <a:gd name="adj2" fmla="val -113500"/>
            </a:avLst>
          </a:prstGeom>
          <a:solidFill>
            <a:srgbClr val="007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rPr>
              <a:t>One size doesn’t fit all the requirements</a:t>
            </a:r>
          </a:p>
        </p:txBody>
      </p:sp>
      <p:sp>
        <p:nvSpPr>
          <p:cNvPr id="9" name="Right Arrow 8"/>
          <p:cNvSpPr/>
          <p:nvPr/>
        </p:nvSpPr>
        <p:spPr>
          <a:xfrm>
            <a:off x="4346920" y="2165296"/>
            <a:ext cx="745587" cy="647113"/>
          </a:xfrm>
          <a:prstGeom prst="rightArrow">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p:cNvSpPr txBox="1">
            <a:spLocks/>
          </p:cNvSpPr>
          <p:nvPr/>
        </p:nvSpPr>
        <p:spPr bwMode="auto">
          <a:xfrm>
            <a:off x="5226595" y="1602587"/>
            <a:ext cx="3157752" cy="1610751"/>
          </a:xfrm>
          <a:prstGeom prst="rect">
            <a:avLst/>
          </a:prstGeom>
          <a:noFill/>
          <a:ln w="9525" algn="ctr">
            <a:solidFill>
              <a:schemeClr val="tx1"/>
            </a:solidFill>
            <a:miter lim="800000"/>
            <a:headEnd/>
            <a:tailEnd/>
          </a:ln>
        </p:spPr>
        <p:txBody>
          <a:bodyPr vert="horz" wrap="square" lIns="76177" tIns="38087" rIns="76177" bIns="38087" numCol="1" anchor="t" anchorCtr="0" compatLnSpc="1">
            <a:prstTxWarp prst="textNoShape">
              <a:avLst/>
            </a:prstTxWarp>
          </a:bodyPr>
          <a:lstStyle>
            <a:lvl1pPr marL="189119" indent="-189119" algn="l" rtl="0" eaLnBrk="0" fontAlgn="base" hangingPunct="0">
              <a:spcBef>
                <a:spcPts val="667"/>
              </a:spcBef>
              <a:spcAft>
                <a:spcPct val="0"/>
              </a:spcAft>
              <a:buChar char="•"/>
              <a:defRPr sz="1800">
                <a:solidFill>
                  <a:schemeClr val="tx1"/>
                </a:solidFill>
                <a:latin typeface="+mn-lt"/>
                <a:ea typeface="+mn-ea"/>
                <a:cs typeface="+mn-cs"/>
              </a:defRPr>
            </a:lvl1pPr>
            <a:lvl2pPr marL="478751" indent="-194411" algn="l" rtl="0" eaLnBrk="0" fontAlgn="base" hangingPunct="0">
              <a:spcBef>
                <a:spcPct val="20000"/>
              </a:spcBef>
              <a:spcAft>
                <a:spcPct val="0"/>
              </a:spcAft>
              <a:buChar char="–"/>
              <a:defRPr sz="1600">
                <a:solidFill>
                  <a:schemeClr val="tx1"/>
                </a:solidFill>
                <a:latin typeface="+mn-lt"/>
              </a:defRPr>
            </a:lvl2pPr>
            <a:lvl3pPr marL="711512" indent="-137545" algn="l" rtl="0" eaLnBrk="0" fontAlgn="base" hangingPunct="0">
              <a:spcBef>
                <a:spcPct val="15000"/>
              </a:spcBef>
              <a:spcAft>
                <a:spcPct val="0"/>
              </a:spcAft>
              <a:buChar char="•"/>
              <a:defRPr sz="1500">
                <a:solidFill>
                  <a:schemeClr val="tx1"/>
                </a:solidFill>
                <a:latin typeface="+mn-lt"/>
              </a:defRPr>
            </a:lvl3pPr>
            <a:lvl4pPr marL="1001143" indent="-194411" algn="l" rtl="0" eaLnBrk="0" fontAlgn="base" hangingPunct="0">
              <a:spcBef>
                <a:spcPct val="5000"/>
              </a:spcBef>
              <a:spcAft>
                <a:spcPct val="0"/>
              </a:spcAft>
              <a:buChar char="–"/>
              <a:defRPr sz="1500">
                <a:solidFill>
                  <a:schemeClr val="tx1"/>
                </a:solidFill>
                <a:latin typeface="+mn-lt"/>
              </a:defRPr>
            </a:lvl4pPr>
            <a:lvl5pPr marL="1240515" indent="-144160" algn="l" rtl="0" eaLnBrk="0" fontAlgn="base" hangingPunct="0">
              <a:spcBef>
                <a:spcPct val="0"/>
              </a:spcBef>
              <a:spcAft>
                <a:spcPct val="0"/>
              </a:spcAft>
              <a:buChar char="»"/>
              <a:defRPr sz="1500">
                <a:solidFill>
                  <a:schemeClr val="tx1"/>
                </a:solidFill>
                <a:latin typeface="+mn-lt"/>
              </a:defRPr>
            </a:lvl5pPr>
            <a:lvl6pPr marL="1621400" indent="-144160" algn="l" rtl="0" fontAlgn="base">
              <a:spcBef>
                <a:spcPct val="0"/>
              </a:spcBef>
              <a:spcAft>
                <a:spcPct val="0"/>
              </a:spcAft>
              <a:buChar char="»"/>
              <a:defRPr sz="1300">
                <a:solidFill>
                  <a:schemeClr val="tx1"/>
                </a:solidFill>
                <a:latin typeface="+mn-lt"/>
              </a:defRPr>
            </a:lvl6pPr>
            <a:lvl7pPr marL="2002286" indent="-144160" algn="l" rtl="0" fontAlgn="base">
              <a:spcBef>
                <a:spcPct val="0"/>
              </a:spcBef>
              <a:spcAft>
                <a:spcPct val="0"/>
              </a:spcAft>
              <a:buChar char="»"/>
              <a:defRPr sz="1300">
                <a:solidFill>
                  <a:schemeClr val="tx1"/>
                </a:solidFill>
                <a:latin typeface="+mn-lt"/>
              </a:defRPr>
            </a:lvl7pPr>
            <a:lvl8pPr marL="2383171" indent="-144160" algn="l" rtl="0" fontAlgn="base">
              <a:spcBef>
                <a:spcPct val="0"/>
              </a:spcBef>
              <a:spcAft>
                <a:spcPct val="0"/>
              </a:spcAft>
              <a:buChar char="»"/>
              <a:defRPr sz="1300">
                <a:solidFill>
                  <a:schemeClr val="tx1"/>
                </a:solidFill>
                <a:latin typeface="+mn-lt"/>
              </a:defRPr>
            </a:lvl8pPr>
            <a:lvl9pPr marL="2764055" indent="-144160" algn="l" rtl="0" fontAlgn="base">
              <a:spcBef>
                <a:spcPct val="0"/>
              </a:spcBef>
              <a:spcAft>
                <a:spcPct val="0"/>
              </a:spcAft>
              <a:buChar char="»"/>
              <a:defRPr sz="1300">
                <a:solidFill>
                  <a:schemeClr val="tx1"/>
                </a:solidFill>
                <a:latin typeface="+mn-lt"/>
              </a:defRPr>
            </a:lvl9pPr>
          </a:lstStyle>
          <a:p>
            <a:pPr marL="0" indent="0">
              <a:buNone/>
            </a:pPr>
            <a:r>
              <a:rPr lang="en-US" sz="1400" kern="0" dirty="0"/>
              <a:t>Possible architectures</a:t>
            </a:r>
          </a:p>
          <a:p>
            <a:pPr marL="171450" indent="-171450">
              <a:buFont typeface="Arial" panose="020B0604020202020204" pitchFamily="34" charset="0"/>
              <a:buChar char="•"/>
            </a:pPr>
            <a:r>
              <a:rPr lang="en-US" sz="1400" dirty="0"/>
              <a:t>Flyback</a:t>
            </a:r>
          </a:p>
          <a:p>
            <a:pPr marL="171450" indent="-171450">
              <a:buFont typeface="Arial" panose="020B0604020202020204" pitchFamily="34" charset="0"/>
              <a:buChar char="•"/>
            </a:pPr>
            <a:r>
              <a:rPr lang="en-US" sz="1400" dirty="0"/>
              <a:t>Push-pull</a:t>
            </a:r>
          </a:p>
          <a:p>
            <a:pPr marL="171450" indent="-171450">
              <a:buFont typeface="Arial" panose="020B0604020202020204" pitchFamily="34" charset="0"/>
              <a:buChar char="•"/>
            </a:pPr>
            <a:r>
              <a:rPr lang="en-US" sz="1400" dirty="0"/>
              <a:t>Isolated power module</a:t>
            </a:r>
          </a:p>
          <a:p>
            <a:pPr marL="171450" indent="-171450">
              <a:buFont typeface="Arial" panose="020B0604020202020204" pitchFamily="34" charset="0"/>
              <a:buChar char="•"/>
            </a:pPr>
            <a:r>
              <a:rPr lang="en-US" sz="1400" dirty="0"/>
              <a:t>Isolated power and data module</a:t>
            </a:r>
          </a:p>
          <a:p>
            <a:pPr marL="0" indent="0">
              <a:buNone/>
            </a:pPr>
            <a:endParaRPr lang="en-US" sz="1400" kern="0" dirty="0"/>
          </a:p>
        </p:txBody>
      </p:sp>
      <p:sp>
        <p:nvSpPr>
          <p:cNvPr id="11" name="Slide Number Placeholder 3"/>
          <p:cNvSpPr>
            <a:spLocks noGrp="1"/>
          </p:cNvSpPr>
          <p:nvPr>
            <p:ph type="sldNum" sz="quarter" idx="10"/>
          </p:nvPr>
        </p:nvSpPr>
        <p:spPr>
          <a:xfrm>
            <a:off x="6941820" y="4821952"/>
            <a:ext cx="2133600" cy="154782"/>
          </a:xfrm>
        </p:spPr>
        <p:txBody>
          <a:bodyPr/>
          <a:lstStyle/>
          <a:p>
            <a:pPr>
              <a:defRPr/>
            </a:pPr>
            <a:fld id="{2B97888F-6AF7-4263-B69D-592D8C33BAC7}" type="slidenum">
              <a:rPr lang="en-US" smtClean="0"/>
              <a:pPr>
                <a:defRPr/>
              </a:pPr>
              <a:t>34</a:t>
            </a:fld>
            <a:endParaRPr lang="en-US" dirty="0"/>
          </a:p>
        </p:txBody>
      </p:sp>
    </p:spTree>
    <p:extLst>
      <p:ext uri="{BB962C8B-B14F-4D97-AF65-F5344CB8AC3E}">
        <p14:creationId xmlns:p14="http://schemas.microsoft.com/office/powerpoint/2010/main" val="241212727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a:extLst>
              <a:ext uri="{FF2B5EF4-FFF2-40B4-BE49-F238E27FC236}">
                <a16:creationId xmlns:a16="http://schemas.microsoft.com/office/drawing/2014/main" id="{CB965A31-4E7D-584B-BBED-BA46A5E22B91}"/>
              </a:ext>
            </a:extLst>
          </p:cNvPr>
          <p:cNvSpPr txBox="1">
            <a:spLocks/>
          </p:cNvSpPr>
          <p:nvPr/>
        </p:nvSpPr>
        <p:spPr bwMode="auto">
          <a:xfrm>
            <a:off x="0" y="1"/>
            <a:ext cx="9144000" cy="506627"/>
          </a:xfrm>
          <a:prstGeom prst="rect">
            <a:avLst/>
          </a:prstGeom>
          <a:noFill/>
          <a:ln w="9525">
            <a:noFill/>
            <a:miter lim="800000"/>
            <a:headEnd/>
            <a:tailEnd/>
          </a:ln>
        </p:spPr>
        <p:txBody>
          <a:bodyPr vert="horz" wrap="square" lIns="76177" tIns="38087" rIns="76177" bIns="38087" numCol="1" anchor="ctr" anchorCtr="0" compatLnSpc="1">
            <a:prstTxWarp prst="textNoShape">
              <a:avLst/>
            </a:prstTxWarp>
          </a:bodyPr>
          <a:lst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a:lstStyle>
          <a:p>
            <a:r>
              <a:rPr lang="en-US" sz="2600" kern="0" dirty="0"/>
              <a:t>PSR </a:t>
            </a:r>
            <a:r>
              <a:rPr lang="en-US" sz="2600" kern="0" dirty="0" err="1"/>
              <a:t>flyback</a:t>
            </a:r>
            <a:r>
              <a:rPr lang="en-US" sz="2600" kern="0" dirty="0"/>
              <a:t> topology</a:t>
            </a:r>
          </a:p>
        </p:txBody>
      </p:sp>
      <p:grpSp>
        <p:nvGrpSpPr>
          <p:cNvPr id="9" name="Group 8"/>
          <p:cNvGrpSpPr/>
          <p:nvPr/>
        </p:nvGrpSpPr>
        <p:grpSpPr>
          <a:xfrm>
            <a:off x="574451" y="3194495"/>
            <a:ext cx="1565418" cy="1380754"/>
            <a:chOff x="3763430" y="1424273"/>
            <a:chExt cx="5781915" cy="3922155"/>
          </a:xfrm>
        </p:grpSpPr>
        <p:graphicFrame>
          <p:nvGraphicFramePr>
            <p:cNvPr id="10" name="Object 9"/>
            <p:cNvGraphicFramePr>
              <a:graphicFrameLocks noChangeAspect="1"/>
            </p:cNvGraphicFramePr>
            <p:nvPr>
              <p:extLst>
                <p:ext uri="{D42A27DB-BD31-4B8C-83A1-F6EECF244321}">
                  <p14:modId xmlns:p14="http://schemas.microsoft.com/office/powerpoint/2010/main" val="3284486715"/>
                </p:ext>
              </p:extLst>
            </p:nvPr>
          </p:nvGraphicFramePr>
          <p:xfrm>
            <a:off x="3763430" y="1424273"/>
            <a:ext cx="5767387" cy="2711451"/>
          </p:xfrm>
          <a:graphic>
            <a:graphicData uri="http://schemas.openxmlformats.org/presentationml/2006/ole">
              <mc:AlternateContent xmlns:mc="http://schemas.openxmlformats.org/markup-compatibility/2006">
                <mc:Choice xmlns:v="urn:schemas-microsoft-com:vml" Requires="v">
                  <p:oleObj spid="_x0000_s3176" name="Visio" r:id="rId4" imgW="5767196" imgH="2711907" progId="Visio.Drawing.11">
                    <p:embed/>
                  </p:oleObj>
                </mc:Choice>
                <mc:Fallback>
                  <p:oleObj name="Visio" r:id="rId4" imgW="5767196" imgH="2711907" progId="Visio.Drawing.11">
                    <p:embed/>
                    <p:pic>
                      <p:nvPicPr>
                        <p:cNvPr id="0" name=""/>
                        <p:cNvPicPr/>
                        <p:nvPr/>
                      </p:nvPicPr>
                      <p:blipFill>
                        <a:blip r:embed="rId5"/>
                        <a:stretch>
                          <a:fillRect/>
                        </a:stretch>
                      </p:blipFill>
                      <p:spPr>
                        <a:xfrm>
                          <a:off x="3763430" y="1424273"/>
                          <a:ext cx="5767387" cy="2711451"/>
                        </a:xfrm>
                        <a:prstGeom prst="rect">
                          <a:avLst/>
                        </a:prstGeom>
                      </p:spPr>
                    </p:pic>
                  </p:oleObj>
                </mc:Fallback>
              </mc:AlternateContent>
            </a:graphicData>
          </a:graphic>
        </p:graphicFrame>
        <p:grpSp>
          <p:nvGrpSpPr>
            <p:cNvPr id="11" name="Group 10"/>
            <p:cNvGrpSpPr/>
            <p:nvPr/>
          </p:nvGrpSpPr>
          <p:grpSpPr>
            <a:xfrm>
              <a:off x="5177725" y="2674280"/>
              <a:ext cx="4367620" cy="2672148"/>
              <a:chOff x="487727" y="3748954"/>
              <a:chExt cx="6029286" cy="3155315"/>
            </a:xfrm>
          </p:grpSpPr>
          <p:sp>
            <p:nvSpPr>
              <p:cNvPr id="12" name="Rounded Rectangle 11"/>
              <p:cNvSpPr/>
              <p:nvPr/>
            </p:nvSpPr>
            <p:spPr>
              <a:xfrm>
                <a:off x="2230425" y="3748954"/>
                <a:ext cx="1884376" cy="1946923"/>
              </a:xfrm>
              <a:prstGeom prst="roundRect">
                <a:avLst/>
              </a:prstGeom>
              <a:solidFill>
                <a:srgbClr val="990000">
                  <a:alpha val="20000"/>
                </a:srgbClr>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mn-ea"/>
                  <a:cs typeface="+mn-cs"/>
                </a:endParaRPr>
              </a:p>
            </p:txBody>
          </p:sp>
          <p:sp>
            <p:nvSpPr>
              <p:cNvPr id="13" name="TextBox 12"/>
              <p:cNvSpPr txBox="1"/>
              <p:nvPr/>
            </p:nvSpPr>
            <p:spPr>
              <a:xfrm>
                <a:off x="487727" y="5768687"/>
                <a:ext cx="6029286" cy="1135582"/>
              </a:xfrm>
              <a:prstGeom prst="rect">
                <a:avLst/>
              </a:prstGeom>
              <a:noFill/>
            </p:spPr>
            <p:txBody>
              <a:bodyPr wrap="square" rtlCol="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800" b="1" i="0" u="none" strike="noStrike" kern="0" cap="none" spc="0" normalizeH="0" baseline="0" noProof="0" dirty="0">
                    <a:ln>
                      <a:noFill/>
                    </a:ln>
                    <a:solidFill>
                      <a:srgbClr val="990000"/>
                    </a:solidFill>
                    <a:effectLst/>
                    <a:uLnTx/>
                    <a:uFillTx/>
                    <a:latin typeface="Arial" charset="0"/>
                  </a:rPr>
                  <a:t>Tertiary feedback </a:t>
                </a:r>
                <a:r>
                  <a:rPr lang="en-US" sz="800" b="1" kern="0" noProof="0" dirty="0">
                    <a:solidFill>
                      <a:srgbClr val="990000"/>
                    </a:solidFill>
                  </a:rPr>
                  <a:t>w</a:t>
                </a:r>
                <a:r>
                  <a:rPr kumimoji="0" lang="en-US" sz="800" b="1" i="0" u="none" strike="noStrike" kern="0" cap="none" spc="0" normalizeH="0" baseline="0" noProof="0" dirty="0">
                    <a:ln>
                      <a:noFill/>
                    </a:ln>
                    <a:solidFill>
                      <a:srgbClr val="990000"/>
                    </a:solidFill>
                    <a:effectLst/>
                    <a:uLnTx/>
                    <a:uFillTx/>
                    <a:latin typeface="Arial" charset="0"/>
                  </a:rPr>
                  <a:t>inding needed</a:t>
                </a:r>
              </a:p>
            </p:txBody>
          </p:sp>
        </p:grpSp>
      </p:grpSp>
      <p:grpSp>
        <p:nvGrpSpPr>
          <p:cNvPr id="14" name="Group 13"/>
          <p:cNvGrpSpPr/>
          <p:nvPr/>
        </p:nvGrpSpPr>
        <p:grpSpPr>
          <a:xfrm>
            <a:off x="2628336" y="3297117"/>
            <a:ext cx="1638797" cy="1283156"/>
            <a:chOff x="2728802" y="1197477"/>
            <a:chExt cx="2359928" cy="2590865"/>
          </a:xfrm>
        </p:grpSpPr>
        <p:grpSp>
          <p:nvGrpSpPr>
            <p:cNvPr id="15" name="Group 14"/>
            <p:cNvGrpSpPr/>
            <p:nvPr/>
          </p:nvGrpSpPr>
          <p:grpSpPr>
            <a:xfrm>
              <a:off x="2728802" y="1197477"/>
              <a:ext cx="2359928" cy="2590865"/>
              <a:chOff x="352070" y="960713"/>
              <a:chExt cx="3199694" cy="3853625"/>
            </a:xfrm>
          </p:grpSpPr>
          <p:grpSp>
            <p:nvGrpSpPr>
              <p:cNvPr id="20" name="Group 19"/>
              <p:cNvGrpSpPr/>
              <p:nvPr/>
            </p:nvGrpSpPr>
            <p:grpSpPr>
              <a:xfrm>
                <a:off x="352070" y="2319348"/>
                <a:ext cx="2978877" cy="2494990"/>
                <a:chOff x="2584" y="3505199"/>
                <a:chExt cx="4112216" cy="2946131"/>
              </a:xfrm>
            </p:grpSpPr>
            <p:sp>
              <p:nvSpPr>
                <p:cNvPr id="22" name="Rounded Rectangle 21"/>
                <p:cNvSpPr/>
                <p:nvPr/>
              </p:nvSpPr>
              <p:spPr>
                <a:xfrm>
                  <a:off x="2362200" y="3505199"/>
                  <a:ext cx="1752600" cy="2674438"/>
                </a:xfrm>
                <a:prstGeom prst="roundRect">
                  <a:avLst/>
                </a:prstGeom>
                <a:solidFill>
                  <a:srgbClr val="990000">
                    <a:alpha val="20000"/>
                  </a:srgbClr>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mn-ea"/>
                    <a:cs typeface="+mn-cs"/>
                  </a:endParaRPr>
                </a:p>
              </p:txBody>
            </p:sp>
            <p:sp>
              <p:nvSpPr>
                <p:cNvPr id="23" name="TextBox 22"/>
                <p:cNvSpPr txBox="1"/>
                <p:nvPr/>
              </p:nvSpPr>
              <p:spPr>
                <a:xfrm>
                  <a:off x="2584" y="5250722"/>
                  <a:ext cx="2314204" cy="1200608"/>
                </a:xfrm>
                <a:prstGeom prst="rect">
                  <a:avLst/>
                </a:prstGeom>
                <a:noFill/>
              </p:spPr>
              <p:txBody>
                <a:bodyPr wrap="square" rtlCol="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800" b="1" i="0" u="none" strike="noStrike" kern="0" cap="none" spc="0" normalizeH="0" baseline="0" noProof="0" dirty="0" err="1">
                      <a:ln>
                        <a:noFill/>
                      </a:ln>
                      <a:solidFill>
                        <a:srgbClr val="990000"/>
                      </a:solidFill>
                      <a:effectLst/>
                      <a:uLnTx/>
                      <a:uFillTx/>
                      <a:latin typeface="Arial" charset="0"/>
                    </a:rPr>
                    <a:t>Optocoupler</a:t>
                  </a:r>
                  <a:r>
                    <a:rPr kumimoji="0" lang="en-US" sz="800" b="1" i="0" u="none" strike="noStrike" kern="0" cap="none" spc="0" normalizeH="0" baseline="0" noProof="0" dirty="0">
                      <a:ln>
                        <a:noFill/>
                      </a:ln>
                      <a:solidFill>
                        <a:srgbClr val="990000"/>
                      </a:solidFill>
                      <a:effectLst/>
                      <a:uLnTx/>
                      <a:uFillTx/>
                      <a:latin typeface="Arial" charset="0"/>
                    </a:rPr>
                    <a:t> needed</a:t>
                  </a:r>
                </a:p>
              </p:txBody>
            </p:sp>
          </p:grpSp>
          <p:pic>
            <p:nvPicPr>
              <p:cNvPr id="21" name="Picture 20"/>
              <p:cNvPicPr>
                <a:picLocks noChangeAspect="1"/>
              </p:cNvPicPr>
              <p:nvPr/>
            </p:nvPicPr>
            <p:blipFill>
              <a:blip r:embed="rId6"/>
              <a:stretch>
                <a:fillRect/>
              </a:stretch>
            </p:blipFill>
            <p:spPr>
              <a:xfrm>
                <a:off x="736597" y="960713"/>
                <a:ext cx="2815167" cy="3291110"/>
              </a:xfrm>
              <a:prstGeom prst="rect">
                <a:avLst/>
              </a:prstGeom>
            </p:spPr>
          </p:pic>
        </p:grpSp>
        <p:sp>
          <p:nvSpPr>
            <p:cNvPr id="16" name="TextBox 15"/>
            <p:cNvSpPr txBox="1"/>
            <p:nvPr/>
          </p:nvSpPr>
          <p:spPr>
            <a:xfrm>
              <a:off x="4109768" y="3166697"/>
              <a:ext cx="739841" cy="184666"/>
            </a:xfrm>
            <a:prstGeom prst="rect">
              <a:avLst/>
            </a:prstGeom>
            <a:noFill/>
          </p:spPr>
          <p:txBody>
            <a:bodyPr wrap="square" rtlCol="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600" b="1" i="0" u="none" strike="noStrike" kern="0" cap="none" spc="0" normalizeH="0" baseline="0" noProof="0" dirty="0">
                  <a:ln>
                    <a:noFill/>
                  </a:ln>
                  <a:solidFill>
                    <a:srgbClr val="000000"/>
                  </a:solidFill>
                  <a:effectLst/>
                  <a:uLnTx/>
                  <a:uFillTx/>
                  <a:latin typeface="Arial" charset="0"/>
                </a:rPr>
                <a:t>TL431</a:t>
              </a:r>
            </a:p>
          </p:txBody>
        </p:sp>
        <p:cxnSp>
          <p:nvCxnSpPr>
            <p:cNvPr id="17" name="Straight Connector 16"/>
            <p:cNvCxnSpPr/>
            <p:nvPr/>
          </p:nvCxnSpPr>
          <p:spPr>
            <a:xfrm>
              <a:off x="4457679" y="3025760"/>
              <a:ext cx="261641" cy="0"/>
            </a:xfrm>
            <a:prstGeom prst="line">
              <a:avLst/>
            </a:prstGeom>
            <a:noFill/>
            <a:ln w="9525" cap="flat" cmpd="sng" algn="ctr">
              <a:solidFill>
                <a:srgbClr val="000000"/>
              </a:solidFill>
              <a:prstDash val="solid"/>
            </a:ln>
            <a:effectLst/>
          </p:spPr>
        </p:cxnSp>
        <p:cxnSp>
          <p:nvCxnSpPr>
            <p:cNvPr id="18" name="Straight Connector 17"/>
            <p:cNvCxnSpPr/>
            <p:nvPr/>
          </p:nvCxnSpPr>
          <p:spPr>
            <a:xfrm>
              <a:off x="4719320" y="2834640"/>
              <a:ext cx="0" cy="191120"/>
            </a:xfrm>
            <a:prstGeom prst="line">
              <a:avLst/>
            </a:prstGeom>
            <a:noFill/>
            <a:ln w="9525" cap="flat" cmpd="sng" algn="ctr">
              <a:solidFill>
                <a:srgbClr val="000000"/>
              </a:solidFill>
              <a:prstDash val="solid"/>
            </a:ln>
            <a:effectLst/>
          </p:spPr>
        </p:cxnSp>
        <p:sp>
          <p:nvSpPr>
            <p:cNvPr id="19" name="Oval 18"/>
            <p:cNvSpPr/>
            <p:nvPr/>
          </p:nvSpPr>
          <p:spPr>
            <a:xfrm flipV="1">
              <a:off x="4706366" y="2843561"/>
              <a:ext cx="18288" cy="18288"/>
            </a:xfrm>
            <a:prstGeom prst="ellipse">
              <a:avLst/>
            </a:prstGeom>
            <a:solidFill>
              <a:srgbClr val="000000"/>
            </a:solidFill>
            <a:ln w="25400" cap="flat" cmpd="sng" algn="ctr">
              <a:solidFill>
                <a:srgbClr val="00000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mn-ea"/>
                <a:cs typeface="+mn-cs"/>
              </a:endParaRPr>
            </a:p>
          </p:txBody>
        </p:sp>
      </p:grpSp>
      <p:graphicFrame>
        <p:nvGraphicFramePr>
          <p:cNvPr id="3" name="Table 2"/>
          <p:cNvGraphicFramePr>
            <a:graphicFrameLocks noGrp="1"/>
          </p:cNvGraphicFramePr>
          <p:nvPr>
            <p:extLst>
              <p:ext uri="{D42A27DB-BD31-4B8C-83A1-F6EECF244321}">
                <p14:modId xmlns:p14="http://schemas.microsoft.com/office/powerpoint/2010/main" val="2272312523"/>
              </p:ext>
            </p:extLst>
          </p:nvPr>
        </p:nvGraphicFramePr>
        <p:xfrm>
          <a:off x="5161278" y="536332"/>
          <a:ext cx="3652520" cy="2201624"/>
        </p:xfrm>
        <a:graphic>
          <a:graphicData uri="http://schemas.openxmlformats.org/drawingml/2006/table">
            <a:tbl>
              <a:tblPr firstRow="1" firstCol="1" lastCol="1" bandRow="1">
                <a:tableStyleId>{F2DE63D5-997A-4646-A377-4702673A728D}</a:tableStyleId>
              </a:tblPr>
              <a:tblGrid>
                <a:gridCol w="1640650">
                  <a:extLst>
                    <a:ext uri="{9D8B030D-6E8A-4147-A177-3AD203B41FA5}">
                      <a16:colId xmlns:a16="http://schemas.microsoft.com/office/drawing/2014/main" val="20000"/>
                    </a:ext>
                  </a:extLst>
                </a:gridCol>
                <a:gridCol w="2011870">
                  <a:extLst>
                    <a:ext uri="{9D8B030D-6E8A-4147-A177-3AD203B41FA5}">
                      <a16:colId xmlns:a16="http://schemas.microsoft.com/office/drawing/2014/main" val="20001"/>
                    </a:ext>
                  </a:extLst>
                </a:gridCol>
              </a:tblGrid>
              <a:tr h="253226">
                <a:tc>
                  <a:txBody>
                    <a:bodyPr/>
                    <a:lstStyle/>
                    <a:p>
                      <a:pPr algn="ctr"/>
                      <a:r>
                        <a:rPr lang="en-US" sz="1000" dirty="0"/>
                        <a:t>Parameter</a:t>
                      </a:r>
                    </a:p>
                  </a:txBody>
                  <a:tcPr/>
                </a:tc>
                <a:tc>
                  <a:txBody>
                    <a:bodyPr/>
                    <a:lstStyle/>
                    <a:p>
                      <a:pPr algn="ctr"/>
                      <a:r>
                        <a:rPr lang="en-US" sz="1000" dirty="0"/>
                        <a:t>Value</a:t>
                      </a:r>
                    </a:p>
                  </a:txBody>
                  <a:tcPr/>
                </a:tc>
                <a:extLst>
                  <a:ext uri="{0D108BD9-81ED-4DB2-BD59-A6C34878D82A}">
                    <a16:rowId xmlns:a16="http://schemas.microsoft.com/office/drawing/2014/main" val="10000"/>
                  </a:ext>
                </a:extLst>
              </a:tr>
              <a:tr h="187318">
                <a:tc>
                  <a:txBody>
                    <a:bodyPr/>
                    <a:lstStyle/>
                    <a:p>
                      <a:pPr algn="ctr"/>
                      <a:r>
                        <a:rPr lang="en-US" sz="1000" dirty="0"/>
                        <a:t>Input voltage (Vin)</a:t>
                      </a:r>
                    </a:p>
                  </a:txBody>
                  <a:tcPr/>
                </a:tc>
                <a:tc>
                  <a:txBody>
                    <a:bodyPr/>
                    <a:lstStyle/>
                    <a:p>
                      <a:pPr algn="ctr"/>
                      <a:r>
                        <a:rPr lang="en-US" sz="1000" dirty="0"/>
                        <a:t>4.5V to 65V (70V max)</a:t>
                      </a:r>
                    </a:p>
                  </a:txBody>
                  <a:tcPr/>
                </a:tc>
                <a:extLst>
                  <a:ext uri="{0D108BD9-81ED-4DB2-BD59-A6C34878D82A}">
                    <a16:rowId xmlns:a16="http://schemas.microsoft.com/office/drawing/2014/main" val="10001"/>
                  </a:ext>
                </a:extLst>
              </a:tr>
              <a:tr h="253226">
                <a:tc>
                  <a:txBody>
                    <a:bodyPr/>
                    <a:lstStyle/>
                    <a:p>
                      <a:pPr algn="ctr"/>
                      <a:r>
                        <a:rPr lang="en-US" sz="1000" dirty="0"/>
                        <a:t>Output voltage (Vout)</a:t>
                      </a:r>
                    </a:p>
                  </a:txBody>
                  <a:tcPr/>
                </a:tc>
                <a:tc>
                  <a:txBody>
                    <a:bodyPr/>
                    <a:lstStyle/>
                    <a:p>
                      <a:pPr algn="ctr"/>
                      <a:r>
                        <a:rPr lang="en-US" sz="1000" dirty="0"/>
                        <a:t>Adjustable</a:t>
                      </a:r>
                    </a:p>
                  </a:txBody>
                  <a:tcPr/>
                </a:tc>
                <a:extLst>
                  <a:ext uri="{0D108BD9-81ED-4DB2-BD59-A6C34878D82A}">
                    <a16:rowId xmlns:a16="http://schemas.microsoft.com/office/drawing/2014/main" val="10002"/>
                  </a:ext>
                </a:extLst>
              </a:tr>
              <a:tr h="253226">
                <a:tc>
                  <a:txBody>
                    <a:bodyPr/>
                    <a:lstStyle/>
                    <a:p>
                      <a:pPr algn="ctr"/>
                      <a:r>
                        <a:rPr lang="en-US" sz="1000" dirty="0"/>
                        <a:t>Output power (Pout)</a:t>
                      </a:r>
                    </a:p>
                  </a:txBody>
                  <a:tcPr/>
                </a:tc>
                <a:tc>
                  <a:txBody>
                    <a:bodyPr/>
                    <a:lstStyle/>
                    <a:p>
                      <a:pPr algn="ctr"/>
                      <a:r>
                        <a:rPr lang="en-US" sz="1000" dirty="0"/>
                        <a:t>7W max</a:t>
                      </a:r>
                    </a:p>
                  </a:txBody>
                  <a:tcPr/>
                </a:tc>
                <a:extLst>
                  <a:ext uri="{0D108BD9-81ED-4DB2-BD59-A6C34878D82A}">
                    <a16:rowId xmlns:a16="http://schemas.microsoft.com/office/drawing/2014/main" val="10003"/>
                  </a:ext>
                </a:extLst>
              </a:tr>
              <a:tr h="312196">
                <a:tc>
                  <a:txBody>
                    <a:bodyPr/>
                    <a:lstStyle/>
                    <a:p>
                      <a:pPr algn="ctr"/>
                      <a:r>
                        <a:rPr lang="en-US" sz="1000" dirty="0"/>
                        <a:t>Isolation level </a:t>
                      </a:r>
                    </a:p>
                  </a:txBody>
                  <a:tcPr/>
                </a:tc>
                <a:tc>
                  <a:txBody>
                    <a:bodyPr/>
                    <a:lstStyle/>
                    <a:p>
                      <a:pPr algn="ctr"/>
                      <a:r>
                        <a:rPr lang="en-US" sz="1000" dirty="0"/>
                        <a:t>5kV (can</a:t>
                      </a:r>
                      <a:r>
                        <a:rPr lang="en-US" sz="1000" baseline="0" dirty="0"/>
                        <a:t> be tuned as per t</a:t>
                      </a:r>
                      <a:r>
                        <a:rPr lang="en-US" sz="1000" dirty="0"/>
                        <a:t>ransformer design)</a:t>
                      </a:r>
                    </a:p>
                  </a:txBody>
                  <a:tcPr/>
                </a:tc>
                <a:extLst>
                  <a:ext uri="{0D108BD9-81ED-4DB2-BD59-A6C34878D82A}">
                    <a16:rowId xmlns:a16="http://schemas.microsoft.com/office/drawing/2014/main" val="10004"/>
                  </a:ext>
                </a:extLst>
              </a:tr>
              <a:tr h="312196">
                <a:tc>
                  <a:txBody>
                    <a:bodyPr/>
                    <a:lstStyle/>
                    <a:p>
                      <a:pPr algn="ctr"/>
                      <a:r>
                        <a:rPr lang="en-US" sz="1000" dirty="0"/>
                        <a:t>Size</a:t>
                      </a:r>
                    </a:p>
                  </a:txBody>
                  <a:tcPr/>
                </a:tc>
                <a:tc>
                  <a:txBody>
                    <a:bodyPr/>
                    <a:lstStyle/>
                    <a:p>
                      <a:pPr algn="ctr"/>
                      <a:r>
                        <a:rPr lang="en-US" sz="1000" dirty="0"/>
                        <a:t>45mm x 25mm</a:t>
                      </a:r>
                      <a:r>
                        <a:rPr lang="en-US" sz="1000" baseline="0" dirty="0"/>
                        <a:t> x </a:t>
                      </a:r>
                      <a:r>
                        <a:rPr lang="en-US" sz="1000" dirty="0"/>
                        <a:t>11mm (Depends on transformer design)</a:t>
                      </a:r>
                    </a:p>
                  </a:txBody>
                  <a:tcPr/>
                </a:tc>
                <a:extLst>
                  <a:ext uri="{0D108BD9-81ED-4DB2-BD59-A6C34878D82A}">
                    <a16:rowId xmlns:a16="http://schemas.microsoft.com/office/drawing/2014/main" val="10005"/>
                  </a:ext>
                </a:extLst>
              </a:tr>
              <a:tr h="253226">
                <a:tc>
                  <a:txBody>
                    <a:bodyPr/>
                    <a:lstStyle/>
                    <a:p>
                      <a:pPr algn="ctr"/>
                      <a:r>
                        <a:rPr lang="en-US" sz="1000" dirty="0"/>
                        <a:t>Output regulation</a:t>
                      </a:r>
                    </a:p>
                  </a:txBody>
                  <a:tcPr/>
                </a:tc>
                <a:tc>
                  <a:txBody>
                    <a:bodyPr/>
                    <a:lstStyle/>
                    <a:p>
                      <a:pPr algn="ctr"/>
                      <a:r>
                        <a:rPr lang="en-US" sz="1000" dirty="0"/>
                        <a:t>1% achievable</a:t>
                      </a:r>
                    </a:p>
                  </a:txBody>
                  <a:tcPr/>
                </a:tc>
                <a:extLst>
                  <a:ext uri="{0D108BD9-81ED-4DB2-BD59-A6C34878D82A}">
                    <a16:rowId xmlns:a16="http://schemas.microsoft.com/office/drawing/2014/main" val="10006"/>
                  </a:ext>
                </a:extLst>
              </a:tr>
            </a:tbl>
          </a:graphicData>
        </a:graphic>
      </p:graphicFrame>
      <p:sp>
        <p:nvSpPr>
          <p:cNvPr id="7" name="TextBox 6"/>
          <p:cNvSpPr txBox="1"/>
          <p:nvPr/>
        </p:nvSpPr>
        <p:spPr>
          <a:xfrm>
            <a:off x="5379309" y="3441730"/>
            <a:ext cx="1919416" cy="615553"/>
          </a:xfrm>
          <a:prstGeom prst="rect">
            <a:avLst/>
          </a:prstGeom>
          <a:solidFill>
            <a:srgbClr val="AAAAAA"/>
          </a:solidFill>
        </p:spPr>
        <p:txBody>
          <a:bodyPr wrap="square" rtlCol="0">
            <a:spAutoFit/>
          </a:bodyPr>
          <a:lstStyle>
            <a:defPPr>
              <a:defRPr lang="en-US"/>
            </a:defPPr>
            <a:lvl1pPr>
              <a:defRPr sz="1200" u="sng"/>
            </a:lvl1pPr>
          </a:lstStyle>
          <a:p>
            <a:pPr algn="ctr"/>
            <a:r>
              <a:rPr lang="en-US" sz="1100" dirty="0"/>
              <a:t>Suggested TI devices:</a:t>
            </a:r>
          </a:p>
          <a:p>
            <a:pPr algn="ctr"/>
            <a:r>
              <a:rPr lang="en-US" sz="1100" u="none" dirty="0"/>
              <a:t>LM5180</a:t>
            </a:r>
          </a:p>
          <a:p>
            <a:pPr algn="ctr"/>
            <a:r>
              <a:rPr lang="en-US" sz="1100" u="none" dirty="0"/>
              <a:t>LM25180</a:t>
            </a:r>
          </a:p>
        </p:txBody>
      </p:sp>
      <p:graphicFrame>
        <p:nvGraphicFramePr>
          <p:cNvPr id="24" name="Object 23"/>
          <p:cNvGraphicFramePr>
            <a:graphicFrameLocks noChangeAspect="1"/>
          </p:cNvGraphicFramePr>
          <p:nvPr>
            <p:extLst>
              <p:ext uri="{D42A27DB-BD31-4B8C-83A1-F6EECF244321}">
                <p14:modId xmlns:p14="http://schemas.microsoft.com/office/powerpoint/2010/main" val="2205905952"/>
              </p:ext>
            </p:extLst>
          </p:nvPr>
        </p:nvGraphicFramePr>
        <p:xfrm>
          <a:off x="7780186" y="3799730"/>
          <a:ext cx="914400" cy="806450"/>
        </p:xfrm>
        <a:graphic>
          <a:graphicData uri="http://schemas.openxmlformats.org/presentationml/2006/ole">
            <mc:AlternateContent xmlns:mc="http://schemas.openxmlformats.org/markup-compatibility/2006">
              <mc:Choice xmlns:v="urn:schemas-microsoft-com:vml" Requires="v">
                <p:oleObj spid="_x0000_s3177" name="Worksheet" showAsIcon="1" r:id="rId7" imgW="914400" imgH="806400" progId="Excel.Sheet.12">
                  <p:embed/>
                </p:oleObj>
              </mc:Choice>
              <mc:Fallback>
                <p:oleObj name="Worksheet" showAsIcon="1" r:id="rId7" imgW="914400" imgH="806400" progId="Excel.Sheet.12">
                  <p:embed/>
                  <p:pic>
                    <p:nvPicPr>
                      <p:cNvPr id="0" name=""/>
                      <p:cNvPicPr/>
                      <p:nvPr/>
                    </p:nvPicPr>
                    <p:blipFill>
                      <a:blip r:embed="rId8"/>
                      <a:stretch>
                        <a:fillRect/>
                      </a:stretch>
                    </p:blipFill>
                    <p:spPr>
                      <a:xfrm>
                        <a:off x="7780186" y="3799730"/>
                        <a:ext cx="914400" cy="806450"/>
                      </a:xfrm>
                      <a:prstGeom prst="rect">
                        <a:avLst/>
                      </a:prstGeom>
                    </p:spPr>
                  </p:pic>
                </p:oleObj>
              </mc:Fallback>
            </mc:AlternateContent>
          </a:graphicData>
        </a:graphic>
      </p:graphicFrame>
      <p:sp>
        <p:nvSpPr>
          <p:cNvPr id="6" name="TextBox 5"/>
          <p:cNvSpPr txBox="1"/>
          <p:nvPr/>
        </p:nvSpPr>
        <p:spPr>
          <a:xfrm>
            <a:off x="1761951" y="2973798"/>
            <a:ext cx="1491175" cy="215444"/>
          </a:xfrm>
          <a:prstGeom prst="rect">
            <a:avLst/>
          </a:prstGeom>
          <a:noFill/>
        </p:spPr>
        <p:txBody>
          <a:bodyPr wrap="square" rtlCol="0">
            <a:spAutoFit/>
          </a:bodyPr>
          <a:lstStyle/>
          <a:p>
            <a:r>
              <a:rPr lang="en-US" sz="800" b="1" u="sng" dirty="0"/>
              <a:t>Conventional </a:t>
            </a:r>
            <a:r>
              <a:rPr lang="en-US" sz="800" b="1" u="sng" dirty="0" err="1"/>
              <a:t>flyback</a:t>
            </a:r>
            <a:endParaRPr lang="en-US" sz="800" b="1" u="sng" dirty="0"/>
          </a:p>
        </p:txBody>
      </p:sp>
      <p:grpSp>
        <p:nvGrpSpPr>
          <p:cNvPr id="31" name="Group 30"/>
          <p:cNvGrpSpPr/>
          <p:nvPr/>
        </p:nvGrpSpPr>
        <p:grpSpPr>
          <a:xfrm>
            <a:off x="91440" y="667268"/>
            <a:ext cx="4867423" cy="2414252"/>
            <a:chOff x="-625596" y="792569"/>
            <a:chExt cx="6865507" cy="2711450"/>
          </a:xfrm>
        </p:grpSpPr>
        <p:graphicFrame>
          <p:nvGraphicFramePr>
            <p:cNvPr id="33" name="Object 32"/>
            <p:cNvGraphicFramePr>
              <a:graphicFrameLocks noChangeAspect="1"/>
            </p:cNvGraphicFramePr>
            <p:nvPr>
              <p:extLst>
                <p:ext uri="{D42A27DB-BD31-4B8C-83A1-F6EECF244321}">
                  <p14:modId xmlns:p14="http://schemas.microsoft.com/office/powerpoint/2010/main" val="2488250883"/>
                </p:ext>
              </p:extLst>
            </p:nvPr>
          </p:nvGraphicFramePr>
          <p:xfrm>
            <a:off x="-625596" y="792569"/>
            <a:ext cx="5767387" cy="2711450"/>
          </p:xfrm>
          <a:graphic>
            <a:graphicData uri="http://schemas.openxmlformats.org/presentationml/2006/ole">
              <mc:AlternateContent xmlns:mc="http://schemas.openxmlformats.org/markup-compatibility/2006">
                <mc:Choice xmlns:v="urn:schemas-microsoft-com:vml" Requires="v">
                  <p:oleObj spid="_x0000_s3178" name="Visio" r:id="rId9" imgW="5767196" imgH="2711907" progId="Visio.Drawing.11">
                    <p:embed/>
                  </p:oleObj>
                </mc:Choice>
                <mc:Fallback>
                  <p:oleObj name="Visio" r:id="rId9" imgW="5767196" imgH="2711907" progId="Visio.Drawing.11">
                    <p:embed/>
                    <p:pic>
                      <p:nvPicPr>
                        <p:cNvPr id="0" name=""/>
                        <p:cNvPicPr/>
                        <p:nvPr/>
                      </p:nvPicPr>
                      <p:blipFill>
                        <a:blip r:embed="rId10"/>
                        <a:stretch>
                          <a:fillRect/>
                        </a:stretch>
                      </p:blipFill>
                      <p:spPr>
                        <a:xfrm>
                          <a:off x="-625596" y="792569"/>
                          <a:ext cx="5767387" cy="2711450"/>
                        </a:xfrm>
                        <a:prstGeom prst="rect">
                          <a:avLst/>
                        </a:prstGeom>
                      </p:spPr>
                    </p:pic>
                  </p:oleObj>
                </mc:Fallback>
              </mc:AlternateContent>
            </a:graphicData>
          </a:graphic>
        </p:graphicFrame>
        <p:sp>
          <p:nvSpPr>
            <p:cNvPr id="34" name="Rounded Rectangle 33"/>
            <p:cNvSpPr/>
            <p:nvPr/>
          </p:nvSpPr>
          <p:spPr>
            <a:xfrm>
              <a:off x="1906817" y="1577340"/>
              <a:ext cx="844003" cy="1691640"/>
            </a:xfrm>
            <a:prstGeom prst="roundRect">
              <a:avLst/>
            </a:prstGeom>
            <a:solidFill>
              <a:srgbClr val="007C8C">
                <a:alpha val="2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 name="TextBox 34"/>
            <p:cNvSpPr txBox="1"/>
            <p:nvPr/>
          </p:nvSpPr>
          <p:spPr>
            <a:xfrm>
              <a:off x="3104787" y="2177437"/>
              <a:ext cx="3135124" cy="1036994"/>
            </a:xfrm>
            <a:prstGeom prst="rect">
              <a:avLst/>
            </a:prstGeom>
            <a:noFill/>
          </p:spPr>
          <p:txBody>
            <a:bodyPr wrap="square" rtlCol="0">
              <a:spAutoFit/>
            </a:bodyPr>
            <a:lstStyle/>
            <a:p>
              <a:pPr marL="171450" indent="-171450">
                <a:buFont typeface="Arial" panose="020B0604020202020204" pitchFamily="34" charset="0"/>
                <a:buChar char="•"/>
              </a:pPr>
              <a:r>
                <a:rPr lang="en-US" sz="900" dirty="0">
                  <a:solidFill>
                    <a:srgbClr val="115566"/>
                  </a:solidFill>
                </a:rPr>
                <a:t>Simplified transformer design</a:t>
              </a:r>
            </a:p>
            <a:p>
              <a:pPr marL="171450" indent="-171450">
                <a:buFont typeface="Arial" panose="020B0604020202020204" pitchFamily="34" charset="0"/>
                <a:buChar char="•"/>
              </a:pPr>
              <a:r>
                <a:rPr lang="en-US" sz="900" dirty="0">
                  <a:solidFill>
                    <a:srgbClr val="115566"/>
                  </a:solidFill>
                </a:rPr>
                <a:t>No </a:t>
              </a:r>
              <a:r>
                <a:rPr lang="en-US" sz="900" dirty="0" err="1">
                  <a:solidFill>
                    <a:srgbClr val="115566"/>
                  </a:solidFill>
                </a:rPr>
                <a:t>optocouplers</a:t>
              </a:r>
              <a:r>
                <a:rPr lang="en-US" sz="900" dirty="0">
                  <a:solidFill>
                    <a:srgbClr val="115566"/>
                  </a:solidFill>
                </a:rPr>
                <a:t> required</a:t>
              </a:r>
            </a:p>
            <a:p>
              <a:pPr marL="171450" indent="-171450">
                <a:buFont typeface="Arial" panose="020B0604020202020204" pitchFamily="34" charset="0"/>
                <a:buChar char="•"/>
              </a:pPr>
              <a:r>
                <a:rPr lang="en-US" sz="900" dirty="0">
                  <a:solidFill>
                    <a:srgbClr val="115566"/>
                  </a:solidFill>
                </a:rPr>
                <a:t>Smaller size</a:t>
              </a:r>
            </a:p>
            <a:p>
              <a:pPr marL="171450" indent="-171450">
                <a:buFont typeface="Arial" panose="020B0604020202020204" pitchFamily="34" charset="0"/>
                <a:buChar char="•"/>
              </a:pPr>
              <a:r>
                <a:rPr lang="en-US" sz="900" dirty="0">
                  <a:solidFill>
                    <a:srgbClr val="115566"/>
                  </a:solidFill>
                </a:rPr>
                <a:t>Total BoM = 21 components (including passives)</a:t>
              </a:r>
            </a:p>
            <a:p>
              <a:pPr marL="171450" indent="-171450">
                <a:buFont typeface="Arial" panose="020B0604020202020204" pitchFamily="34" charset="0"/>
                <a:buChar char="•"/>
              </a:pPr>
              <a:r>
                <a:rPr lang="en-US" sz="900" dirty="0">
                  <a:solidFill>
                    <a:srgbClr val="115566"/>
                  </a:solidFill>
                </a:rPr>
                <a:t>Tight load regulation achieved</a:t>
              </a:r>
            </a:p>
          </p:txBody>
        </p:sp>
      </p:grpSp>
      <p:sp>
        <p:nvSpPr>
          <p:cNvPr id="36" name="TextBox 35"/>
          <p:cNvSpPr txBox="1"/>
          <p:nvPr/>
        </p:nvSpPr>
        <p:spPr>
          <a:xfrm>
            <a:off x="1132450" y="491387"/>
            <a:ext cx="2432410" cy="261610"/>
          </a:xfrm>
          <a:prstGeom prst="rect">
            <a:avLst/>
          </a:prstGeom>
          <a:noFill/>
        </p:spPr>
        <p:txBody>
          <a:bodyPr wrap="square" rtlCol="0">
            <a:spAutoFit/>
          </a:bodyPr>
          <a:lstStyle/>
          <a:p>
            <a:r>
              <a:rPr lang="en-US" sz="1100" b="1" u="sng" dirty="0"/>
              <a:t>Primary-side regulated </a:t>
            </a:r>
            <a:r>
              <a:rPr lang="en-US" sz="1100" b="1" u="sng" dirty="0" err="1"/>
              <a:t>flyback</a:t>
            </a:r>
            <a:endParaRPr lang="en-US" sz="1100" b="1" u="sng" dirty="0"/>
          </a:p>
        </p:txBody>
      </p:sp>
      <p:sp>
        <p:nvSpPr>
          <p:cNvPr id="8" name="TextBox 7"/>
          <p:cNvSpPr txBox="1"/>
          <p:nvPr/>
        </p:nvSpPr>
        <p:spPr>
          <a:xfrm>
            <a:off x="7484010" y="3002280"/>
            <a:ext cx="1561514" cy="646331"/>
          </a:xfrm>
          <a:prstGeom prst="rect">
            <a:avLst/>
          </a:prstGeom>
          <a:noFill/>
        </p:spPr>
        <p:txBody>
          <a:bodyPr wrap="square" rtlCol="0">
            <a:spAutoFit/>
          </a:bodyPr>
          <a:lstStyle/>
          <a:p>
            <a:pPr algn="ctr"/>
            <a:r>
              <a:rPr lang="en-US" sz="900" b="1" dirty="0"/>
              <a:t>Refer to “Design Calculator” for complete schematics, BoM and simulation results</a:t>
            </a:r>
          </a:p>
        </p:txBody>
      </p:sp>
      <p:sp>
        <p:nvSpPr>
          <p:cNvPr id="29" name="Slide Number Placeholder 3"/>
          <p:cNvSpPr>
            <a:spLocks noGrp="1"/>
          </p:cNvSpPr>
          <p:nvPr>
            <p:ph type="sldNum" sz="quarter" idx="10"/>
          </p:nvPr>
        </p:nvSpPr>
        <p:spPr>
          <a:xfrm>
            <a:off x="6941820" y="4821952"/>
            <a:ext cx="2133600" cy="154782"/>
          </a:xfrm>
        </p:spPr>
        <p:txBody>
          <a:bodyPr/>
          <a:lstStyle/>
          <a:p>
            <a:pPr>
              <a:defRPr/>
            </a:pPr>
            <a:fld id="{2B97888F-6AF7-4263-B69D-592D8C33BAC7}" type="slidenum">
              <a:rPr lang="en-US" smtClean="0"/>
              <a:pPr>
                <a:defRPr/>
              </a:pPr>
              <a:t>35</a:t>
            </a:fld>
            <a:endParaRPr lang="en-US" dirty="0"/>
          </a:p>
        </p:txBody>
      </p:sp>
    </p:spTree>
    <p:extLst>
      <p:ext uri="{BB962C8B-B14F-4D97-AF65-F5344CB8AC3E}">
        <p14:creationId xmlns:p14="http://schemas.microsoft.com/office/powerpoint/2010/main" val="8061636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Design calculator for LM25180</a:t>
            </a:r>
          </a:p>
        </p:txBody>
      </p:sp>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17128" y="785813"/>
            <a:ext cx="8100218" cy="3709987"/>
          </a:xfrm>
          <a:prstGeom prst="rect">
            <a:avLst/>
          </a:prstGeom>
          <a:ln w="9525">
            <a:solidFill>
              <a:schemeClr val="tx1"/>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5" name="Slide Number Placeholder 3"/>
          <p:cNvSpPr>
            <a:spLocks noGrp="1"/>
          </p:cNvSpPr>
          <p:nvPr>
            <p:ph type="sldNum" sz="quarter" idx="10"/>
          </p:nvPr>
        </p:nvSpPr>
        <p:spPr>
          <a:xfrm>
            <a:off x="6941820" y="4821952"/>
            <a:ext cx="2133600" cy="154782"/>
          </a:xfrm>
        </p:spPr>
        <p:txBody>
          <a:bodyPr/>
          <a:lstStyle/>
          <a:p>
            <a:pPr>
              <a:defRPr/>
            </a:pPr>
            <a:fld id="{2B97888F-6AF7-4263-B69D-592D8C33BAC7}" type="slidenum">
              <a:rPr lang="en-US" smtClean="0"/>
              <a:pPr>
                <a:defRPr/>
              </a:pPr>
              <a:t>36</a:t>
            </a:fld>
            <a:endParaRPr lang="en-US" dirty="0"/>
          </a:p>
        </p:txBody>
      </p:sp>
    </p:spTree>
    <p:extLst>
      <p:ext uri="{BB962C8B-B14F-4D97-AF65-F5344CB8AC3E}">
        <p14:creationId xmlns:p14="http://schemas.microsoft.com/office/powerpoint/2010/main" val="27758972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a:extLst>
              <a:ext uri="{FF2B5EF4-FFF2-40B4-BE49-F238E27FC236}">
                <a16:creationId xmlns:a16="http://schemas.microsoft.com/office/drawing/2014/main" id="{CB965A31-4E7D-584B-BBED-BA46A5E22B91}"/>
              </a:ext>
            </a:extLst>
          </p:cNvPr>
          <p:cNvSpPr txBox="1">
            <a:spLocks/>
          </p:cNvSpPr>
          <p:nvPr/>
        </p:nvSpPr>
        <p:spPr bwMode="auto">
          <a:xfrm>
            <a:off x="0" y="1"/>
            <a:ext cx="9144000" cy="506627"/>
          </a:xfrm>
          <a:prstGeom prst="rect">
            <a:avLst/>
          </a:prstGeom>
          <a:noFill/>
          <a:ln w="9525">
            <a:noFill/>
            <a:miter lim="800000"/>
            <a:headEnd/>
            <a:tailEnd/>
          </a:ln>
        </p:spPr>
        <p:txBody>
          <a:bodyPr vert="horz" wrap="square" lIns="76177" tIns="38087" rIns="76177" bIns="38087" numCol="1" anchor="ctr" anchorCtr="0" compatLnSpc="1">
            <a:prstTxWarp prst="textNoShape">
              <a:avLst/>
            </a:prstTxWarp>
          </a:bodyPr>
          <a:lst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a:lstStyle>
          <a:p>
            <a:r>
              <a:rPr lang="en-US" sz="2600" kern="0" dirty="0"/>
              <a:t>Push-pull topology</a:t>
            </a:r>
          </a:p>
        </p:txBody>
      </p:sp>
      <p:pic>
        <p:nvPicPr>
          <p:cNvPr id="133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2720" y="606355"/>
            <a:ext cx="3432139" cy="11938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 name="Picture 29"/>
          <p:cNvPicPr/>
          <p:nvPr/>
        </p:nvPicPr>
        <p:blipFill>
          <a:blip r:embed="rId4"/>
          <a:stretch>
            <a:fillRect/>
          </a:stretch>
        </p:blipFill>
        <p:spPr>
          <a:xfrm>
            <a:off x="3697361" y="785842"/>
            <a:ext cx="1702780" cy="1461714"/>
          </a:xfrm>
          <a:prstGeom prst="rect">
            <a:avLst/>
          </a:prstGeom>
        </p:spPr>
      </p:pic>
      <p:sp>
        <p:nvSpPr>
          <p:cNvPr id="2" name="TextBox 1"/>
          <p:cNvSpPr txBox="1"/>
          <p:nvPr/>
        </p:nvSpPr>
        <p:spPr>
          <a:xfrm>
            <a:off x="185219" y="3164438"/>
            <a:ext cx="2338007" cy="646331"/>
          </a:xfrm>
          <a:prstGeom prst="rect">
            <a:avLst/>
          </a:prstGeom>
          <a:noFill/>
        </p:spPr>
        <p:txBody>
          <a:bodyPr wrap="square" rtlCol="0">
            <a:spAutoFit/>
          </a:bodyPr>
          <a:lstStyle/>
          <a:p>
            <a:pPr marL="171450" indent="-171450">
              <a:buFont typeface="Arial" panose="020B0604020202020204" pitchFamily="34" charset="0"/>
              <a:buChar char="•"/>
            </a:pPr>
            <a:r>
              <a:rPr lang="en-US" sz="900" dirty="0">
                <a:solidFill>
                  <a:srgbClr val="115566"/>
                </a:solidFill>
              </a:rPr>
              <a:t>Tight output regulation due to feedback</a:t>
            </a:r>
          </a:p>
          <a:p>
            <a:pPr marL="171450" indent="-171450">
              <a:buFont typeface="Arial" panose="020B0604020202020204" pitchFamily="34" charset="0"/>
              <a:buChar char="•"/>
            </a:pPr>
            <a:r>
              <a:rPr lang="en-US" sz="900" dirty="0">
                <a:solidFill>
                  <a:srgbClr val="990000"/>
                </a:solidFill>
              </a:rPr>
              <a:t>Total BoM = 46 components (including passives)</a:t>
            </a:r>
          </a:p>
          <a:p>
            <a:pPr marL="171450" indent="-171450">
              <a:buFont typeface="Arial" panose="020B0604020202020204" pitchFamily="34" charset="0"/>
              <a:buChar char="•"/>
            </a:pPr>
            <a:r>
              <a:rPr lang="en-US" sz="900" dirty="0" err="1">
                <a:solidFill>
                  <a:srgbClr val="990000"/>
                </a:solidFill>
              </a:rPr>
              <a:t>Optocoupler</a:t>
            </a:r>
            <a:r>
              <a:rPr lang="en-US" sz="900" dirty="0">
                <a:solidFill>
                  <a:srgbClr val="990000"/>
                </a:solidFill>
              </a:rPr>
              <a:t> based design – reliability </a:t>
            </a:r>
          </a:p>
        </p:txBody>
      </p:sp>
      <p:pic>
        <p:nvPicPr>
          <p:cNvPr id="10" name="Picture 9"/>
          <p:cNvPicPr/>
          <p:nvPr/>
        </p:nvPicPr>
        <p:blipFill>
          <a:blip r:embed="rId5"/>
          <a:stretch>
            <a:fillRect/>
          </a:stretch>
        </p:blipFill>
        <p:spPr>
          <a:xfrm>
            <a:off x="2542718" y="2722766"/>
            <a:ext cx="2941607" cy="1769998"/>
          </a:xfrm>
          <a:prstGeom prst="rect">
            <a:avLst/>
          </a:prstGeom>
        </p:spPr>
      </p:pic>
      <p:sp>
        <p:nvSpPr>
          <p:cNvPr id="11" name="TextBox 10"/>
          <p:cNvSpPr txBox="1"/>
          <p:nvPr/>
        </p:nvSpPr>
        <p:spPr>
          <a:xfrm>
            <a:off x="1806126" y="2436507"/>
            <a:ext cx="2345744" cy="253916"/>
          </a:xfrm>
          <a:prstGeom prst="rect">
            <a:avLst/>
          </a:prstGeom>
          <a:noFill/>
        </p:spPr>
        <p:txBody>
          <a:bodyPr wrap="square" rtlCol="0">
            <a:spAutoFit/>
          </a:bodyPr>
          <a:lstStyle/>
          <a:p>
            <a:r>
              <a:rPr lang="en-US" sz="1050" b="1" u="sng" dirty="0"/>
              <a:t>Push-pull topology (closed-loop)</a:t>
            </a:r>
          </a:p>
        </p:txBody>
      </p:sp>
      <p:sp>
        <p:nvSpPr>
          <p:cNvPr id="12" name="TextBox 11"/>
          <p:cNvSpPr txBox="1"/>
          <p:nvPr/>
        </p:nvSpPr>
        <p:spPr>
          <a:xfrm>
            <a:off x="1761950" y="448257"/>
            <a:ext cx="2340493" cy="261610"/>
          </a:xfrm>
          <a:prstGeom prst="rect">
            <a:avLst/>
          </a:prstGeom>
          <a:noFill/>
        </p:spPr>
        <p:txBody>
          <a:bodyPr wrap="square" rtlCol="0">
            <a:spAutoFit/>
          </a:bodyPr>
          <a:lstStyle/>
          <a:p>
            <a:r>
              <a:rPr lang="en-US" sz="1100" b="1" u="sng" dirty="0"/>
              <a:t>Push-pull topology (open-loop)</a:t>
            </a:r>
          </a:p>
        </p:txBody>
      </p:sp>
      <p:sp>
        <p:nvSpPr>
          <p:cNvPr id="6" name="TextBox 5"/>
          <p:cNvSpPr txBox="1"/>
          <p:nvPr/>
        </p:nvSpPr>
        <p:spPr>
          <a:xfrm>
            <a:off x="2857944" y="4317815"/>
            <a:ext cx="1185769" cy="200055"/>
          </a:xfrm>
          <a:prstGeom prst="rect">
            <a:avLst/>
          </a:prstGeom>
          <a:noFill/>
        </p:spPr>
        <p:txBody>
          <a:bodyPr wrap="square" rtlCol="0">
            <a:spAutoFit/>
          </a:bodyPr>
          <a:lstStyle/>
          <a:p>
            <a:r>
              <a:rPr lang="en-US" sz="700" b="1" dirty="0"/>
              <a:t>PMP design: PMP40588</a:t>
            </a:r>
          </a:p>
        </p:txBody>
      </p:sp>
      <p:sp>
        <p:nvSpPr>
          <p:cNvPr id="9" name="TextBox 8"/>
          <p:cNvSpPr txBox="1"/>
          <p:nvPr/>
        </p:nvSpPr>
        <p:spPr>
          <a:xfrm>
            <a:off x="4594639" y="1186136"/>
            <a:ext cx="921949" cy="200055"/>
          </a:xfrm>
          <a:prstGeom prst="rect">
            <a:avLst/>
          </a:prstGeom>
          <a:noFill/>
        </p:spPr>
        <p:txBody>
          <a:bodyPr wrap="square" rtlCol="0">
            <a:spAutoFit/>
          </a:bodyPr>
          <a:lstStyle/>
          <a:p>
            <a:r>
              <a:rPr lang="en-US" sz="700" b="1" dirty="0"/>
              <a:t>5-10% regulation</a:t>
            </a:r>
          </a:p>
        </p:txBody>
      </p:sp>
      <p:cxnSp>
        <p:nvCxnSpPr>
          <p:cNvPr id="14" name="Straight Arrow Connector 13"/>
          <p:cNvCxnSpPr/>
          <p:nvPr/>
        </p:nvCxnSpPr>
        <p:spPr>
          <a:xfrm flipH="1" flipV="1">
            <a:off x="4705703" y="1061055"/>
            <a:ext cx="388728" cy="12076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4789634" y="1399130"/>
            <a:ext cx="304797" cy="9324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189780" y="1825985"/>
            <a:ext cx="3558398" cy="507831"/>
          </a:xfrm>
          <a:prstGeom prst="rect">
            <a:avLst/>
          </a:prstGeom>
          <a:noFill/>
        </p:spPr>
        <p:txBody>
          <a:bodyPr wrap="square" rtlCol="0">
            <a:spAutoFit/>
          </a:bodyPr>
          <a:lstStyle/>
          <a:p>
            <a:pPr marL="171450" indent="-171450">
              <a:buFont typeface="Arial" panose="020B0604020202020204" pitchFamily="34" charset="0"/>
              <a:buChar char="•"/>
            </a:pPr>
            <a:r>
              <a:rPr lang="en-US" sz="900" dirty="0">
                <a:solidFill>
                  <a:srgbClr val="115566"/>
                </a:solidFill>
              </a:rPr>
              <a:t>No opto-couplers required</a:t>
            </a:r>
          </a:p>
          <a:p>
            <a:pPr marL="171450" indent="-171450">
              <a:buFont typeface="Arial" panose="020B0604020202020204" pitchFamily="34" charset="0"/>
              <a:buChar char="•"/>
            </a:pPr>
            <a:r>
              <a:rPr lang="en-US" sz="900" dirty="0">
                <a:solidFill>
                  <a:srgbClr val="115566"/>
                </a:solidFill>
              </a:rPr>
              <a:t>Smaller size, total BoM = 10 components (including passives)</a:t>
            </a:r>
          </a:p>
          <a:p>
            <a:pPr marL="171450" indent="-171450">
              <a:buFont typeface="Arial" panose="020B0604020202020204" pitchFamily="34" charset="0"/>
              <a:buChar char="•"/>
            </a:pPr>
            <a:r>
              <a:rPr lang="en-US" sz="900" dirty="0">
                <a:solidFill>
                  <a:srgbClr val="990000"/>
                </a:solidFill>
              </a:rPr>
              <a:t>Needs regulated input </a:t>
            </a:r>
          </a:p>
        </p:txBody>
      </p:sp>
      <p:graphicFrame>
        <p:nvGraphicFramePr>
          <p:cNvPr id="25" name="Table 24"/>
          <p:cNvGraphicFramePr>
            <a:graphicFrameLocks noGrp="1"/>
          </p:cNvGraphicFramePr>
          <p:nvPr>
            <p:extLst>
              <p:ext uri="{D42A27DB-BD31-4B8C-83A1-F6EECF244321}">
                <p14:modId xmlns:p14="http://schemas.microsoft.com/office/powerpoint/2010/main" val="4047936386"/>
              </p:ext>
            </p:extLst>
          </p:nvPr>
        </p:nvGraphicFramePr>
        <p:xfrm>
          <a:off x="5878894" y="536332"/>
          <a:ext cx="3098797" cy="2201624"/>
        </p:xfrm>
        <a:graphic>
          <a:graphicData uri="http://schemas.openxmlformats.org/drawingml/2006/table">
            <a:tbl>
              <a:tblPr firstRow="1" bandRow="1">
                <a:tableStyleId>{F5AB1C69-6EDB-4FF4-983F-18BD219EF322}</a:tableStyleId>
              </a:tblPr>
              <a:tblGrid>
                <a:gridCol w="1500996">
                  <a:extLst>
                    <a:ext uri="{9D8B030D-6E8A-4147-A177-3AD203B41FA5}">
                      <a16:colId xmlns:a16="http://schemas.microsoft.com/office/drawing/2014/main" val="20000"/>
                    </a:ext>
                  </a:extLst>
                </a:gridCol>
                <a:gridCol w="1597801">
                  <a:extLst>
                    <a:ext uri="{9D8B030D-6E8A-4147-A177-3AD203B41FA5}">
                      <a16:colId xmlns:a16="http://schemas.microsoft.com/office/drawing/2014/main" val="20001"/>
                    </a:ext>
                  </a:extLst>
                </a:gridCol>
              </a:tblGrid>
              <a:tr h="253226">
                <a:tc>
                  <a:txBody>
                    <a:bodyPr/>
                    <a:lstStyle/>
                    <a:p>
                      <a:pPr algn="ctr"/>
                      <a:r>
                        <a:rPr lang="en-US" sz="1000" dirty="0"/>
                        <a:t>Parameter</a:t>
                      </a:r>
                    </a:p>
                  </a:txBody>
                  <a:tcPr/>
                </a:tc>
                <a:tc>
                  <a:txBody>
                    <a:bodyPr/>
                    <a:lstStyle/>
                    <a:p>
                      <a:pPr algn="ctr"/>
                      <a:r>
                        <a:rPr lang="en-US" sz="1000" dirty="0"/>
                        <a:t>Value</a:t>
                      </a:r>
                    </a:p>
                  </a:txBody>
                  <a:tcPr/>
                </a:tc>
                <a:extLst>
                  <a:ext uri="{0D108BD9-81ED-4DB2-BD59-A6C34878D82A}">
                    <a16:rowId xmlns:a16="http://schemas.microsoft.com/office/drawing/2014/main" val="10000"/>
                  </a:ext>
                </a:extLst>
              </a:tr>
              <a:tr h="187318">
                <a:tc>
                  <a:txBody>
                    <a:bodyPr/>
                    <a:lstStyle/>
                    <a:p>
                      <a:pPr algn="ctr"/>
                      <a:r>
                        <a:rPr lang="en-US" sz="1000" dirty="0"/>
                        <a:t>Input voltage (Vin)</a:t>
                      </a:r>
                    </a:p>
                  </a:txBody>
                  <a:tcPr/>
                </a:tc>
                <a:tc>
                  <a:txBody>
                    <a:bodyPr/>
                    <a:lstStyle/>
                    <a:p>
                      <a:pPr algn="ctr"/>
                      <a:r>
                        <a:rPr lang="en-US" sz="1000" dirty="0"/>
                        <a:t>2.2V to 5.5V </a:t>
                      </a:r>
                    </a:p>
                  </a:txBody>
                  <a:tcPr/>
                </a:tc>
                <a:extLst>
                  <a:ext uri="{0D108BD9-81ED-4DB2-BD59-A6C34878D82A}">
                    <a16:rowId xmlns:a16="http://schemas.microsoft.com/office/drawing/2014/main" val="10001"/>
                  </a:ext>
                </a:extLst>
              </a:tr>
              <a:tr h="253226">
                <a:tc>
                  <a:txBody>
                    <a:bodyPr/>
                    <a:lstStyle/>
                    <a:p>
                      <a:pPr algn="ctr"/>
                      <a:r>
                        <a:rPr lang="en-US" sz="1000" dirty="0"/>
                        <a:t>Output voltage (Vout)</a:t>
                      </a:r>
                    </a:p>
                  </a:txBody>
                  <a:tcPr/>
                </a:tc>
                <a:tc>
                  <a:txBody>
                    <a:bodyPr/>
                    <a:lstStyle/>
                    <a:p>
                      <a:pPr algn="ctr"/>
                      <a:r>
                        <a:rPr lang="en-US" sz="1000" dirty="0"/>
                        <a:t>5V unregulated</a:t>
                      </a:r>
                    </a:p>
                  </a:txBody>
                  <a:tcPr/>
                </a:tc>
                <a:extLst>
                  <a:ext uri="{0D108BD9-81ED-4DB2-BD59-A6C34878D82A}">
                    <a16:rowId xmlns:a16="http://schemas.microsoft.com/office/drawing/2014/main" val="10002"/>
                  </a:ext>
                </a:extLst>
              </a:tr>
              <a:tr h="253226">
                <a:tc>
                  <a:txBody>
                    <a:bodyPr/>
                    <a:lstStyle/>
                    <a:p>
                      <a:pPr algn="ctr"/>
                      <a:r>
                        <a:rPr lang="en-US" sz="1000" dirty="0"/>
                        <a:t>Output power (Pout)</a:t>
                      </a:r>
                    </a:p>
                  </a:txBody>
                  <a:tcPr/>
                </a:tc>
                <a:tc>
                  <a:txBody>
                    <a:bodyPr/>
                    <a:lstStyle/>
                    <a:p>
                      <a:pPr algn="ctr"/>
                      <a:r>
                        <a:rPr lang="en-US" sz="1000" dirty="0"/>
                        <a:t>5W max</a:t>
                      </a:r>
                    </a:p>
                  </a:txBody>
                  <a:tcPr/>
                </a:tc>
                <a:extLst>
                  <a:ext uri="{0D108BD9-81ED-4DB2-BD59-A6C34878D82A}">
                    <a16:rowId xmlns:a16="http://schemas.microsoft.com/office/drawing/2014/main" val="10003"/>
                  </a:ext>
                </a:extLst>
              </a:tr>
              <a:tr h="312196">
                <a:tc>
                  <a:txBody>
                    <a:bodyPr/>
                    <a:lstStyle/>
                    <a:p>
                      <a:pPr algn="ctr"/>
                      <a:r>
                        <a:rPr lang="en-US" sz="1000" dirty="0"/>
                        <a:t>Isolation level </a:t>
                      </a:r>
                    </a:p>
                  </a:txBody>
                  <a:tcPr/>
                </a:tc>
                <a:tc>
                  <a:txBody>
                    <a:bodyPr/>
                    <a:lstStyle/>
                    <a:p>
                      <a:pPr algn="ctr"/>
                      <a:r>
                        <a:rPr lang="en-US" sz="1000" dirty="0"/>
                        <a:t>5kV (can</a:t>
                      </a:r>
                      <a:r>
                        <a:rPr lang="en-US" sz="1000" baseline="0" dirty="0"/>
                        <a:t> be tuned as per t</a:t>
                      </a:r>
                      <a:r>
                        <a:rPr lang="en-US" sz="1000" dirty="0"/>
                        <a:t>ransformer design)</a:t>
                      </a:r>
                    </a:p>
                  </a:txBody>
                  <a:tcPr/>
                </a:tc>
                <a:extLst>
                  <a:ext uri="{0D108BD9-81ED-4DB2-BD59-A6C34878D82A}">
                    <a16:rowId xmlns:a16="http://schemas.microsoft.com/office/drawing/2014/main" val="10004"/>
                  </a:ext>
                </a:extLst>
              </a:tr>
              <a:tr h="312196">
                <a:tc>
                  <a:txBody>
                    <a:bodyPr/>
                    <a:lstStyle/>
                    <a:p>
                      <a:pPr algn="ctr"/>
                      <a:r>
                        <a:rPr lang="en-US" sz="1000" dirty="0"/>
                        <a:t>Size</a:t>
                      </a:r>
                    </a:p>
                  </a:txBody>
                  <a:tcPr/>
                </a:tc>
                <a:tc>
                  <a:txBody>
                    <a:bodyPr/>
                    <a:lstStyle/>
                    <a:p>
                      <a:pPr algn="ctr"/>
                      <a:r>
                        <a:rPr lang="en-US" sz="1000" dirty="0"/>
                        <a:t>30mm x 25mm</a:t>
                      </a:r>
                      <a:r>
                        <a:rPr lang="en-US" sz="1000" baseline="0" dirty="0"/>
                        <a:t> x 6</a:t>
                      </a:r>
                      <a:r>
                        <a:rPr lang="en-US" sz="1000" dirty="0"/>
                        <a:t>mm (Depends on transformer design)</a:t>
                      </a:r>
                    </a:p>
                  </a:txBody>
                  <a:tcPr/>
                </a:tc>
                <a:extLst>
                  <a:ext uri="{0D108BD9-81ED-4DB2-BD59-A6C34878D82A}">
                    <a16:rowId xmlns:a16="http://schemas.microsoft.com/office/drawing/2014/main" val="10005"/>
                  </a:ext>
                </a:extLst>
              </a:tr>
              <a:tr h="253226">
                <a:tc>
                  <a:txBody>
                    <a:bodyPr/>
                    <a:lstStyle/>
                    <a:p>
                      <a:pPr algn="ctr"/>
                      <a:r>
                        <a:rPr lang="en-US" sz="1000" dirty="0"/>
                        <a:t>Output regulation</a:t>
                      </a:r>
                    </a:p>
                  </a:txBody>
                  <a:tcPr/>
                </a:tc>
                <a:tc>
                  <a:txBody>
                    <a:bodyPr/>
                    <a:lstStyle/>
                    <a:p>
                      <a:pPr algn="ctr"/>
                      <a:r>
                        <a:rPr lang="en-US" sz="1000" dirty="0"/>
                        <a:t>5 to 10%</a:t>
                      </a:r>
                    </a:p>
                  </a:txBody>
                  <a:tcPr/>
                </a:tc>
                <a:extLst>
                  <a:ext uri="{0D108BD9-81ED-4DB2-BD59-A6C34878D82A}">
                    <a16:rowId xmlns:a16="http://schemas.microsoft.com/office/drawing/2014/main" val="10006"/>
                  </a:ext>
                </a:extLst>
              </a:tr>
            </a:tbl>
          </a:graphicData>
        </a:graphic>
      </p:graphicFrame>
      <p:sp>
        <p:nvSpPr>
          <p:cNvPr id="26" name="TextBox 25"/>
          <p:cNvSpPr txBox="1"/>
          <p:nvPr/>
        </p:nvSpPr>
        <p:spPr>
          <a:xfrm>
            <a:off x="6245524" y="3014291"/>
            <a:ext cx="2488033" cy="600164"/>
          </a:xfrm>
          <a:prstGeom prst="rect">
            <a:avLst/>
          </a:prstGeom>
          <a:solidFill>
            <a:srgbClr val="AAAAAA"/>
          </a:solidFill>
        </p:spPr>
        <p:txBody>
          <a:bodyPr wrap="square" rtlCol="0">
            <a:spAutoFit/>
          </a:bodyPr>
          <a:lstStyle>
            <a:defPPr>
              <a:defRPr lang="en-US"/>
            </a:defPPr>
            <a:lvl1pPr algn="ctr">
              <a:defRPr sz="1100" u="sng"/>
            </a:lvl1pPr>
          </a:lstStyle>
          <a:p>
            <a:r>
              <a:rPr lang="en-US" dirty="0"/>
              <a:t>Suggested TI devices:</a:t>
            </a:r>
          </a:p>
          <a:p>
            <a:r>
              <a:rPr lang="en-US" u="none" dirty="0"/>
              <a:t>SN6505A</a:t>
            </a:r>
          </a:p>
          <a:p>
            <a:r>
              <a:rPr lang="en-US" u="none" dirty="0"/>
              <a:t>SN6505B</a:t>
            </a:r>
          </a:p>
        </p:txBody>
      </p:sp>
      <p:sp>
        <p:nvSpPr>
          <p:cNvPr id="18" name="Slide Number Placeholder 3"/>
          <p:cNvSpPr>
            <a:spLocks noGrp="1"/>
          </p:cNvSpPr>
          <p:nvPr>
            <p:ph type="sldNum" sz="quarter" idx="10"/>
          </p:nvPr>
        </p:nvSpPr>
        <p:spPr>
          <a:xfrm>
            <a:off x="6941820" y="4821952"/>
            <a:ext cx="2133600" cy="154782"/>
          </a:xfrm>
        </p:spPr>
        <p:txBody>
          <a:bodyPr/>
          <a:lstStyle/>
          <a:p>
            <a:pPr>
              <a:defRPr/>
            </a:pPr>
            <a:fld id="{2B97888F-6AF7-4263-B69D-592D8C33BAC7}" type="slidenum">
              <a:rPr lang="en-US" smtClean="0"/>
              <a:pPr>
                <a:defRPr/>
              </a:pPr>
              <a:t>37</a:t>
            </a:fld>
            <a:endParaRPr lang="en-US" dirty="0"/>
          </a:p>
        </p:txBody>
      </p:sp>
    </p:spTree>
    <p:extLst>
      <p:ext uri="{BB962C8B-B14F-4D97-AF65-F5344CB8AC3E}">
        <p14:creationId xmlns:p14="http://schemas.microsoft.com/office/powerpoint/2010/main" val="132688937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a:extLst>
              <a:ext uri="{FF2B5EF4-FFF2-40B4-BE49-F238E27FC236}">
                <a16:creationId xmlns:a16="http://schemas.microsoft.com/office/drawing/2014/main" id="{CB965A31-4E7D-584B-BBED-BA46A5E22B91}"/>
              </a:ext>
            </a:extLst>
          </p:cNvPr>
          <p:cNvSpPr txBox="1">
            <a:spLocks/>
          </p:cNvSpPr>
          <p:nvPr/>
        </p:nvSpPr>
        <p:spPr bwMode="auto">
          <a:xfrm>
            <a:off x="0" y="1"/>
            <a:ext cx="9144000" cy="506627"/>
          </a:xfrm>
          <a:prstGeom prst="rect">
            <a:avLst/>
          </a:prstGeom>
          <a:noFill/>
          <a:ln w="9525">
            <a:noFill/>
            <a:miter lim="800000"/>
            <a:headEnd/>
            <a:tailEnd/>
          </a:ln>
        </p:spPr>
        <p:txBody>
          <a:bodyPr vert="horz" wrap="square" lIns="76177" tIns="38087" rIns="76177" bIns="38087" numCol="1" anchor="ctr" anchorCtr="0" compatLnSpc="1">
            <a:prstTxWarp prst="textNoShape">
              <a:avLst/>
            </a:prstTxWarp>
          </a:bodyPr>
          <a:lst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a:lstStyle>
          <a:p>
            <a:r>
              <a:rPr lang="en-US" sz="2600" kern="0"/>
              <a:t>Isolated power </a:t>
            </a:r>
            <a:r>
              <a:rPr lang="en-US" sz="2600" kern="0" dirty="0"/>
              <a:t>m</a:t>
            </a:r>
            <a:r>
              <a:rPr lang="en-US" sz="2600" kern="0"/>
              <a:t>odule</a:t>
            </a:r>
            <a:endParaRPr lang="en-US" sz="2600" kern="0" dirty="0"/>
          </a:p>
        </p:txBody>
      </p:sp>
      <p:grpSp>
        <p:nvGrpSpPr>
          <p:cNvPr id="8" name="Group 7"/>
          <p:cNvGrpSpPr/>
          <p:nvPr/>
        </p:nvGrpSpPr>
        <p:grpSpPr>
          <a:xfrm>
            <a:off x="161345" y="620878"/>
            <a:ext cx="3090773" cy="1380783"/>
            <a:chOff x="574919" y="1348246"/>
            <a:chExt cx="7571204" cy="3604754"/>
          </a:xfrm>
        </p:grpSpPr>
        <p:pic>
          <p:nvPicPr>
            <p:cNvPr id="9" name="Picture 8"/>
            <p:cNvPicPr/>
            <p:nvPr/>
          </p:nvPicPr>
          <p:blipFill>
            <a:blip r:embed="rId3"/>
            <a:stretch>
              <a:fillRect/>
            </a:stretch>
          </p:blipFill>
          <p:spPr>
            <a:xfrm>
              <a:off x="838200" y="1600200"/>
              <a:ext cx="7239000" cy="3352800"/>
            </a:xfrm>
            <a:prstGeom prst="rect">
              <a:avLst/>
            </a:prstGeom>
          </p:spPr>
        </p:pic>
        <p:sp>
          <p:nvSpPr>
            <p:cNvPr id="10" name="TextBox 9"/>
            <p:cNvSpPr txBox="1"/>
            <p:nvPr/>
          </p:nvSpPr>
          <p:spPr>
            <a:xfrm>
              <a:off x="574919" y="1348246"/>
              <a:ext cx="1015691" cy="562451"/>
            </a:xfrm>
            <a:prstGeom prst="rect">
              <a:avLst/>
            </a:prstGeom>
            <a:noFill/>
          </p:spPr>
          <p:txBody>
            <a:bodyPr wrap="square" rtlCol="0">
              <a:spAutoFit/>
            </a:bodyPr>
            <a:lstStyle>
              <a:defPPr>
                <a:defRPr lang="en-US"/>
              </a:defPPr>
              <a:lvl1pPr>
                <a:defRPr sz="900" b="1"/>
              </a:lvl1pPr>
            </a:lstStyle>
            <a:p>
              <a:r>
                <a:rPr lang="en-US" sz="800" dirty="0"/>
                <a:t>Vin</a:t>
              </a:r>
            </a:p>
          </p:txBody>
        </p:sp>
        <p:sp>
          <p:nvSpPr>
            <p:cNvPr id="11" name="TextBox 10"/>
            <p:cNvSpPr txBox="1"/>
            <p:nvPr/>
          </p:nvSpPr>
          <p:spPr>
            <a:xfrm>
              <a:off x="7059104" y="1367842"/>
              <a:ext cx="1087019" cy="522275"/>
            </a:xfrm>
            <a:prstGeom prst="rect">
              <a:avLst/>
            </a:prstGeom>
            <a:noFill/>
          </p:spPr>
          <p:txBody>
            <a:bodyPr wrap="square" rtlCol="0">
              <a:spAutoFit/>
            </a:bodyPr>
            <a:lstStyle/>
            <a:p>
              <a:r>
                <a:rPr lang="en-US" sz="700" b="1" dirty="0"/>
                <a:t>Vout</a:t>
              </a:r>
            </a:p>
          </p:txBody>
        </p:sp>
      </p:grpSp>
      <p:sp>
        <p:nvSpPr>
          <p:cNvPr id="12" name="TextBox 11"/>
          <p:cNvSpPr txBox="1"/>
          <p:nvPr/>
        </p:nvSpPr>
        <p:spPr>
          <a:xfrm>
            <a:off x="6462584" y="3051350"/>
            <a:ext cx="2005913" cy="430887"/>
          </a:xfrm>
          <a:prstGeom prst="rect">
            <a:avLst/>
          </a:prstGeom>
          <a:solidFill>
            <a:srgbClr val="AAAAAA"/>
          </a:solidFill>
        </p:spPr>
        <p:txBody>
          <a:bodyPr wrap="square" rtlCol="0">
            <a:spAutoFit/>
          </a:bodyPr>
          <a:lstStyle>
            <a:defPPr>
              <a:defRPr lang="en-US"/>
            </a:defPPr>
            <a:lvl1pPr algn="ctr">
              <a:defRPr sz="1100" u="sng"/>
            </a:lvl1pPr>
          </a:lstStyle>
          <a:p>
            <a:r>
              <a:rPr lang="en-US" dirty="0"/>
              <a:t>Suggested TI device:</a:t>
            </a:r>
          </a:p>
          <a:p>
            <a:r>
              <a:rPr lang="en-US" u="none" dirty="0"/>
              <a:t>UCC12050</a:t>
            </a:r>
          </a:p>
        </p:txBody>
      </p:sp>
      <p:pic>
        <p:nvPicPr>
          <p:cNvPr id="1331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97439" y="651658"/>
            <a:ext cx="1689738" cy="15658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971" y="2175328"/>
            <a:ext cx="5296957" cy="205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 name="TextBox 31"/>
          <p:cNvSpPr txBox="1"/>
          <p:nvPr/>
        </p:nvSpPr>
        <p:spPr>
          <a:xfrm>
            <a:off x="393094" y="4196602"/>
            <a:ext cx="5216574" cy="307762"/>
          </a:xfrm>
          <a:prstGeom prst="rect">
            <a:avLst/>
          </a:prstGeom>
          <a:noFill/>
        </p:spPr>
        <p:txBody>
          <a:bodyPr wrap="square" lIns="91425" tIns="45713" rIns="91425" bIns="45713" rtlCol="0">
            <a:spAutoFit/>
          </a:bodyPr>
          <a:lstStyle/>
          <a:p>
            <a:pPr algn="ctr"/>
            <a:r>
              <a:rPr lang="en-US" sz="700" b="1" dirty="0">
                <a:solidFill>
                  <a:srgbClr val="00B050"/>
                </a:solidFill>
              </a:rPr>
              <a:t>Same (apple-to-apple) EVM configuration: </a:t>
            </a:r>
            <a:r>
              <a:rPr lang="en-US" sz="700" b="1" u="sng" dirty="0">
                <a:solidFill>
                  <a:srgbClr val="0070C0"/>
                </a:solidFill>
              </a:rPr>
              <a:t>no ferrite beads</a:t>
            </a:r>
            <a:r>
              <a:rPr lang="en-US" sz="700" b="1" dirty="0">
                <a:solidFill>
                  <a:srgbClr val="0070C0"/>
                </a:solidFill>
              </a:rPr>
              <a:t> , </a:t>
            </a:r>
            <a:r>
              <a:rPr lang="en-US" sz="700" b="1" u="sng" dirty="0">
                <a:solidFill>
                  <a:srgbClr val="0070C0"/>
                </a:solidFill>
              </a:rPr>
              <a:t>no LDO</a:t>
            </a:r>
            <a:r>
              <a:rPr lang="en-US" sz="700" b="1" dirty="0">
                <a:solidFill>
                  <a:srgbClr val="0070C0"/>
                </a:solidFill>
              </a:rPr>
              <a:t>, </a:t>
            </a:r>
            <a:r>
              <a:rPr lang="en-US" sz="700" b="1" u="sng" dirty="0">
                <a:solidFill>
                  <a:srgbClr val="0070C0"/>
                </a:solidFill>
              </a:rPr>
              <a:t>no stitch capacitors,</a:t>
            </a:r>
            <a:r>
              <a:rPr lang="en-US" sz="700" b="1" dirty="0">
                <a:solidFill>
                  <a:srgbClr val="0070C0"/>
                </a:solidFill>
              </a:rPr>
              <a:t> </a:t>
            </a:r>
            <a:r>
              <a:rPr lang="en-US" sz="700" dirty="0">
                <a:solidFill>
                  <a:srgbClr val="000000">
                    <a:lumMod val="75000"/>
                    <a:lumOff val="25000"/>
                  </a:srgbClr>
                </a:solidFill>
              </a:rPr>
              <a:t>on </a:t>
            </a:r>
            <a:r>
              <a:rPr lang="en-US" sz="700" b="1" u="sng" dirty="0">
                <a:solidFill>
                  <a:srgbClr val="0070C0"/>
                </a:solidFill>
              </a:rPr>
              <a:t>2 layer PCB</a:t>
            </a:r>
            <a:r>
              <a:rPr lang="en-US" sz="700" dirty="0">
                <a:solidFill>
                  <a:srgbClr val="000000">
                    <a:lumMod val="75000"/>
                    <a:lumOff val="25000"/>
                  </a:srgbClr>
                </a:solidFill>
              </a:rPr>
              <a:t>  </a:t>
            </a:r>
          </a:p>
          <a:p>
            <a:pPr algn="ctr"/>
            <a:r>
              <a:rPr lang="en-US" sz="700" dirty="0">
                <a:solidFill>
                  <a:srgbClr val="000000">
                    <a:lumMod val="75000"/>
                    <a:lumOff val="25000"/>
                  </a:srgbClr>
                </a:solidFill>
              </a:rPr>
              <a:t>Tested to CISPR32 Limit, in 10m chamber, on same day, in same certified lab.</a:t>
            </a:r>
          </a:p>
        </p:txBody>
      </p:sp>
      <p:sp>
        <p:nvSpPr>
          <p:cNvPr id="2" name="TextBox 1"/>
          <p:cNvSpPr txBox="1"/>
          <p:nvPr/>
        </p:nvSpPr>
        <p:spPr>
          <a:xfrm>
            <a:off x="844063" y="471458"/>
            <a:ext cx="1838240" cy="261610"/>
          </a:xfrm>
          <a:prstGeom prst="rect">
            <a:avLst/>
          </a:prstGeom>
          <a:noFill/>
        </p:spPr>
        <p:txBody>
          <a:bodyPr wrap="square" rtlCol="0">
            <a:spAutoFit/>
          </a:bodyPr>
          <a:lstStyle/>
          <a:p>
            <a:r>
              <a:rPr lang="en-US" sz="1050" b="1" u="sng" dirty="0"/>
              <a:t>UCC12050 schematic</a:t>
            </a:r>
          </a:p>
        </p:txBody>
      </p:sp>
      <p:sp>
        <p:nvSpPr>
          <p:cNvPr id="33" name="TextBox 32"/>
          <p:cNvSpPr txBox="1"/>
          <p:nvPr/>
        </p:nvSpPr>
        <p:spPr>
          <a:xfrm>
            <a:off x="3838116" y="433880"/>
            <a:ext cx="1838240" cy="261610"/>
          </a:xfrm>
          <a:prstGeom prst="rect">
            <a:avLst/>
          </a:prstGeom>
          <a:noFill/>
        </p:spPr>
        <p:txBody>
          <a:bodyPr wrap="square" rtlCol="0">
            <a:spAutoFit/>
          </a:bodyPr>
          <a:lstStyle/>
          <a:p>
            <a:r>
              <a:rPr lang="en-US" sz="1050" b="1" u="sng" dirty="0"/>
              <a:t>Scalability</a:t>
            </a:r>
          </a:p>
        </p:txBody>
      </p:sp>
      <p:graphicFrame>
        <p:nvGraphicFramePr>
          <p:cNvPr id="34" name="Table 33"/>
          <p:cNvGraphicFramePr>
            <a:graphicFrameLocks noGrp="1"/>
          </p:cNvGraphicFramePr>
          <p:nvPr>
            <p:extLst>
              <p:ext uri="{D42A27DB-BD31-4B8C-83A1-F6EECF244321}">
                <p14:modId xmlns:p14="http://schemas.microsoft.com/office/powerpoint/2010/main" val="187749368"/>
              </p:ext>
            </p:extLst>
          </p:nvPr>
        </p:nvGraphicFramePr>
        <p:xfrm>
          <a:off x="5928068" y="695490"/>
          <a:ext cx="2969393" cy="1965180"/>
        </p:xfrm>
        <a:graphic>
          <a:graphicData uri="http://schemas.openxmlformats.org/drawingml/2006/table">
            <a:tbl>
              <a:tblPr firstRow="1" bandRow="1">
                <a:tableStyleId>{F5AB1C69-6EDB-4FF4-983F-18BD219EF322}</a:tableStyleId>
              </a:tblPr>
              <a:tblGrid>
                <a:gridCol w="1438315">
                  <a:extLst>
                    <a:ext uri="{9D8B030D-6E8A-4147-A177-3AD203B41FA5}">
                      <a16:colId xmlns:a16="http://schemas.microsoft.com/office/drawing/2014/main" val="20000"/>
                    </a:ext>
                  </a:extLst>
                </a:gridCol>
                <a:gridCol w="1531078">
                  <a:extLst>
                    <a:ext uri="{9D8B030D-6E8A-4147-A177-3AD203B41FA5}">
                      <a16:colId xmlns:a16="http://schemas.microsoft.com/office/drawing/2014/main" val="20001"/>
                    </a:ext>
                  </a:extLst>
                </a:gridCol>
              </a:tblGrid>
              <a:tr h="253226">
                <a:tc>
                  <a:txBody>
                    <a:bodyPr/>
                    <a:lstStyle/>
                    <a:p>
                      <a:pPr algn="ctr"/>
                      <a:r>
                        <a:rPr lang="en-US" sz="1000" dirty="0"/>
                        <a:t>Parameter</a:t>
                      </a:r>
                    </a:p>
                  </a:txBody>
                  <a:tcPr/>
                </a:tc>
                <a:tc>
                  <a:txBody>
                    <a:bodyPr/>
                    <a:lstStyle/>
                    <a:p>
                      <a:pPr algn="ctr"/>
                      <a:r>
                        <a:rPr lang="en-US" sz="1000" dirty="0"/>
                        <a:t>Value</a:t>
                      </a:r>
                    </a:p>
                  </a:txBody>
                  <a:tcPr/>
                </a:tc>
                <a:extLst>
                  <a:ext uri="{0D108BD9-81ED-4DB2-BD59-A6C34878D82A}">
                    <a16:rowId xmlns:a16="http://schemas.microsoft.com/office/drawing/2014/main" val="10000"/>
                  </a:ext>
                </a:extLst>
              </a:tr>
              <a:tr h="187318">
                <a:tc>
                  <a:txBody>
                    <a:bodyPr/>
                    <a:lstStyle/>
                    <a:p>
                      <a:pPr algn="ctr"/>
                      <a:r>
                        <a:rPr lang="en-US" sz="1000" dirty="0"/>
                        <a:t>Input voltage (Vin)</a:t>
                      </a:r>
                    </a:p>
                  </a:txBody>
                  <a:tcPr/>
                </a:tc>
                <a:tc>
                  <a:txBody>
                    <a:bodyPr/>
                    <a:lstStyle/>
                    <a:p>
                      <a:pPr algn="ctr"/>
                      <a:r>
                        <a:rPr lang="en-US" sz="1000" dirty="0"/>
                        <a:t>4.5V to 5.5V</a:t>
                      </a:r>
                    </a:p>
                  </a:txBody>
                  <a:tcPr/>
                </a:tc>
                <a:extLst>
                  <a:ext uri="{0D108BD9-81ED-4DB2-BD59-A6C34878D82A}">
                    <a16:rowId xmlns:a16="http://schemas.microsoft.com/office/drawing/2014/main" val="10001"/>
                  </a:ext>
                </a:extLst>
              </a:tr>
              <a:tr h="253226">
                <a:tc>
                  <a:txBody>
                    <a:bodyPr/>
                    <a:lstStyle/>
                    <a:p>
                      <a:pPr algn="ctr"/>
                      <a:r>
                        <a:rPr lang="en-US" sz="1000" dirty="0"/>
                        <a:t>Output voltage (Vout)</a:t>
                      </a:r>
                    </a:p>
                  </a:txBody>
                  <a:tcPr/>
                </a:tc>
                <a:tc>
                  <a:txBody>
                    <a:bodyPr/>
                    <a:lstStyle/>
                    <a:p>
                      <a:pPr algn="ctr"/>
                      <a:r>
                        <a:rPr lang="en-US" sz="1000" dirty="0"/>
                        <a:t>Regulated 3.3V</a:t>
                      </a:r>
                      <a:r>
                        <a:rPr lang="en-US" sz="1000" baseline="0" dirty="0"/>
                        <a:t> or 5V</a:t>
                      </a:r>
                      <a:endParaRPr lang="en-US" sz="1000" dirty="0"/>
                    </a:p>
                  </a:txBody>
                  <a:tcPr/>
                </a:tc>
                <a:extLst>
                  <a:ext uri="{0D108BD9-81ED-4DB2-BD59-A6C34878D82A}">
                    <a16:rowId xmlns:a16="http://schemas.microsoft.com/office/drawing/2014/main" val="10002"/>
                  </a:ext>
                </a:extLst>
              </a:tr>
              <a:tr h="253226">
                <a:tc>
                  <a:txBody>
                    <a:bodyPr/>
                    <a:lstStyle/>
                    <a:p>
                      <a:pPr algn="ctr"/>
                      <a:r>
                        <a:rPr lang="en-US" sz="1000" dirty="0"/>
                        <a:t>Output power (Pout)</a:t>
                      </a:r>
                    </a:p>
                  </a:txBody>
                  <a:tcPr/>
                </a:tc>
                <a:tc>
                  <a:txBody>
                    <a:bodyPr/>
                    <a:lstStyle/>
                    <a:p>
                      <a:pPr algn="ctr"/>
                      <a:r>
                        <a:rPr lang="en-US" sz="1000" dirty="0"/>
                        <a:t>0.5 W</a:t>
                      </a:r>
                    </a:p>
                  </a:txBody>
                  <a:tcPr/>
                </a:tc>
                <a:extLst>
                  <a:ext uri="{0D108BD9-81ED-4DB2-BD59-A6C34878D82A}">
                    <a16:rowId xmlns:a16="http://schemas.microsoft.com/office/drawing/2014/main" val="10003"/>
                  </a:ext>
                </a:extLst>
              </a:tr>
              <a:tr h="312196">
                <a:tc>
                  <a:txBody>
                    <a:bodyPr/>
                    <a:lstStyle/>
                    <a:p>
                      <a:pPr algn="ctr"/>
                      <a:r>
                        <a:rPr lang="en-US" sz="1000" dirty="0"/>
                        <a:t>Isolation level </a:t>
                      </a:r>
                    </a:p>
                  </a:txBody>
                  <a:tcPr/>
                </a:tc>
                <a:tc>
                  <a:txBody>
                    <a:bodyPr/>
                    <a:lstStyle/>
                    <a:p>
                      <a:pPr algn="ctr"/>
                      <a:r>
                        <a:rPr lang="en-US" sz="1000" dirty="0"/>
                        <a:t>5kV RMS reinforced</a:t>
                      </a:r>
                    </a:p>
                  </a:txBody>
                  <a:tcPr/>
                </a:tc>
                <a:extLst>
                  <a:ext uri="{0D108BD9-81ED-4DB2-BD59-A6C34878D82A}">
                    <a16:rowId xmlns:a16="http://schemas.microsoft.com/office/drawing/2014/main" val="10004"/>
                  </a:ext>
                </a:extLst>
              </a:tr>
              <a:tr h="312196">
                <a:tc>
                  <a:txBody>
                    <a:bodyPr/>
                    <a:lstStyle/>
                    <a:p>
                      <a:pPr algn="ctr"/>
                      <a:r>
                        <a:rPr lang="en-US" sz="1000" dirty="0"/>
                        <a:t>Size</a:t>
                      </a:r>
                    </a:p>
                  </a:txBody>
                  <a:tcPr/>
                </a:tc>
                <a:tc>
                  <a:txBody>
                    <a:bodyPr/>
                    <a:lstStyle/>
                    <a:p>
                      <a:pPr algn="ctr"/>
                      <a:r>
                        <a:rPr lang="en-US" sz="1000" dirty="0"/>
                        <a:t>10.3mm x 7.5mm</a:t>
                      </a:r>
                      <a:r>
                        <a:rPr lang="en-US" sz="1000" baseline="0" dirty="0"/>
                        <a:t> x 2.65mm</a:t>
                      </a:r>
                      <a:endParaRPr lang="en-US" sz="1000" dirty="0"/>
                    </a:p>
                  </a:txBody>
                  <a:tcPr/>
                </a:tc>
                <a:extLst>
                  <a:ext uri="{0D108BD9-81ED-4DB2-BD59-A6C34878D82A}">
                    <a16:rowId xmlns:a16="http://schemas.microsoft.com/office/drawing/2014/main" val="10005"/>
                  </a:ext>
                </a:extLst>
              </a:tr>
              <a:tr h="253226">
                <a:tc>
                  <a:txBody>
                    <a:bodyPr/>
                    <a:lstStyle/>
                    <a:p>
                      <a:pPr algn="ctr"/>
                      <a:r>
                        <a:rPr lang="en-US" sz="1000" dirty="0"/>
                        <a:t>Output regulation</a:t>
                      </a:r>
                    </a:p>
                  </a:txBody>
                  <a:tcPr/>
                </a:tc>
                <a:tc>
                  <a:txBody>
                    <a:bodyPr/>
                    <a:lstStyle/>
                    <a:p>
                      <a:pPr algn="ctr"/>
                      <a:r>
                        <a:rPr lang="en-US" sz="1000" dirty="0"/>
                        <a:t>1.5%</a:t>
                      </a:r>
                    </a:p>
                  </a:txBody>
                  <a:tcPr/>
                </a:tc>
                <a:extLst>
                  <a:ext uri="{0D108BD9-81ED-4DB2-BD59-A6C34878D82A}">
                    <a16:rowId xmlns:a16="http://schemas.microsoft.com/office/drawing/2014/main" val="10006"/>
                  </a:ext>
                </a:extLst>
              </a:tr>
            </a:tbl>
          </a:graphicData>
        </a:graphic>
      </p:graphicFrame>
      <p:sp>
        <p:nvSpPr>
          <p:cNvPr id="16" name="Slide Number Placeholder 3"/>
          <p:cNvSpPr>
            <a:spLocks noGrp="1"/>
          </p:cNvSpPr>
          <p:nvPr>
            <p:ph type="sldNum" sz="quarter" idx="10"/>
          </p:nvPr>
        </p:nvSpPr>
        <p:spPr>
          <a:xfrm>
            <a:off x="6941820" y="4821952"/>
            <a:ext cx="2133600" cy="154782"/>
          </a:xfrm>
        </p:spPr>
        <p:txBody>
          <a:bodyPr/>
          <a:lstStyle/>
          <a:p>
            <a:pPr>
              <a:defRPr/>
            </a:pPr>
            <a:fld id="{2B97888F-6AF7-4263-B69D-592D8C33BAC7}" type="slidenum">
              <a:rPr lang="en-US" smtClean="0"/>
              <a:pPr>
                <a:defRPr/>
              </a:pPr>
              <a:t>38</a:t>
            </a:fld>
            <a:endParaRPr lang="en-US" dirty="0"/>
          </a:p>
        </p:txBody>
      </p:sp>
    </p:spTree>
    <p:extLst>
      <p:ext uri="{BB962C8B-B14F-4D97-AF65-F5344CB8AC3E}">
        <p14:creationId xmlns:p14="http://schemas.microsoft.com/office/powerpoint/2010/main" val="143407280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itle 1"/>
          <p:cNvSpPr txBox="1">
            <a:spLocks/>
          </p:cNvSpPr>
          <p:nvPr/>
        </p:nvSpPr>
        <p:spPr bwMode="auto">
          <a:xfrm>
            <a:off x="76200" y="4295"/>
            <a:ext cx="8458200" cy="738657"/>
          </a:xfrm>
          <a:prstGeom prst="rect">
            <a:avLst/>
          </a:prstGeom>
          <a:noFill/>
          <a:ln w="9525">
            <a:noFill/>
            <a:miter lim="800000"/>
            <a:headEnd/>
            <a:tailEnd/>
          </a:ln>
        </p:spPr>
        <p:txBody>
          <a:bodyPr vert="horz" wrap="square" lIns="76145" tIns="38071" rIns="76145" bIns="38071" numCol="1" anchor="ctr" anchorCtr="0" compatLnSpc="1">
            <a:prstTxWarp prst="textNoShape">
              <a:avLst/>
            </a:prstTxWarp>
          </a:bodyPr>
          <a:lstStyle>
            <a:lvl1pPr algn="l" rtl="0" eaLnBrk="1" fontAlgn="base" hangingPunct="1">
              <a:lnSpc>
                <a:spcPct val="85000"/>
              </a:lnSpc>
              <a:spcBef>
                <a:spcPct val="0"/>
              </a:spcBef>
              <a:spcAft>
                <a:spcPct val="0"/>
              </a:spcAft>
              <a:defRPr sz="2700" b="1">
                <a:solidFill>
                  <a:schemeClr val="tx2"/>
                </a:solidFill>
                <a:latin typeface="+mj-lt"/>
                <a:ea typeface="+mj-ea"/>
                <a:cs typeface="+mj-cs"/>
              </a:defRPr>
            </a:lvl1pPr>
            <a:lvl2pPr algn="l" rtl="0" eaLnBrk="1" fontAlgn="base" hangingPunct="1">
              <a:lnSpc>
                <a:spcPct val="85000"/>
              </a:lnSpc>
              <a:spcBef>
                <a:spcPct val="0"/>
              </a:spcBef>
              <a:spcAft>
                <a:spcPct val="0"/>
              </a:spcAft>
              <a:defRPr sz="2700" b="1">
                <a:solidFill>
                  <a:schemeClr val="tx2"/>
                </a:solidFill>
                <a:latin typeface="Arial" charset="0"/>
              </a:defRPr>
            </a:lvl2pPr>
            <a:lvl3pPr algn="l" rtl="0" eaLnBrk="1" fontAlgn="base" hangingPunct="1">
              <a:lnSpc>
                <a:spcPct val="85000"/>
              </a:lnSpc>
              <a:spcBef>
                <a:spcPct val="0"/>
              </a:spcBef>
              <a:spcAft>
                <a:spcPct val="0"/>
              </a:spcAft>
              <a:defRPr sz="2700" b="1">
                <a:solidFill>
                  <a:schemeClr val="tx2"/>
                </a:solidFill>
                <a:latin typeface="Arial" charset="0"/>
              </a:defRPr>
            </a:lvl3pPr>
            <a:lvl4pPr algn="l" rtl="0" eaLnBrk="1" fontAlgn="base" hangingPunct="1">
              <a:lnSpc>
                <a:spcPct val="85000"/>
              </a:lnSpc>
              <a:spcBef>
                <a:spcPct val="0"/>
              </a:spcBef>
              <a:spcAft>
                <a:spcPct val="0"/>
              </a:spcAft>
              <a:defRPr sz="2700" b="1">
                <a:solidFill>
                  <a:schemeClr val="tx2"/>
                </a:solidFill>
                <a:latin typeface="Arial" charset="0"/>
              </a:defRPr>
            </a:lvl4pPr>
            <a:lvl5pPr algn="l" rtl="0" eaLnBrk="1" fontAlgn="base" hangingPunct="1">
              <a:lnSpc>
                <a:spcPct val="85000"/>
              </a:lnSpc>
              <a:spcBef>
                <a:spcPct val="0"/>
              </a:spcBef>
              <a:spcAft>
                <a:spcPct val="0"/>
              </a:spcAft>
              <a:defRPr sz="2700" b="1">
                <a:solidFill>
                  <a:schemeClr val="tx2"/>
                </a:solidFill>
                <a:latin typeface="Arial" charset="0"/>
              </a:defRPr>
            </a:lvl5pPr>
            <a:lvl6pPr marL="380895" algn="l" rtl="0" eaLnBrk="1" fontAlgn="base" hangingPunct="1">
              <a:lnSpc>
                <a:spcPct val="85000"/>
              </a:lnSpc>
              <a:spcBef>
                <a:spcPct val="0"/>
              </a:spcBef>
              <a:spcAft>
                <a:spcPct val="0"/>
              </a:spcAft>
              <a:defRPr sz="2700" b="1">
                <a:solidFill>
                  <a:srgbClr val="FF0000"/>
                </a:solidFill>
                <a:latin typeface="Arial" charset="0"/>
              </a:defRPr>
            </a:lvl6pPr>
            <a:lvl7pPr marL="761790" algn="l" rtl="0" eaLnBrk="1" fontAlgn="base" hangingPunct="1">
              <a:lnSpc>
                <a:spcPct val="85000"/>
              </a:lnSpc>
              <a:spcBef>
                <a:spcPct val="0"/>
              </a:spcBef>
              <a:spcAft>
                <a:spcPct val="0"/>
              </a:spcAft>
              <a:defRPr sz="2700" b="1">
                <a:solidFill>
                  <a:srgbClr val="FF0000"/>
                </a:solidFill>
                <a:latin typeface="Arial" charset="0"/>
              </a:defRPr>
            </a:lvl7pPr>
            <a:lvl8pPr marL="1142683" algn="l" rtl="0" eaLnBrk="1" fontAlgn="base" hangingPunct="1">
              <a:lnSpc>
                <a:spcPct val="85000"/>
              </a:lnSpc>
              <a:spcBef>
                <a:spcPct val="0"/>
              </a:spcBef>
              <a:spcAft>
                <a:spcPct val="0"/>
              </a:spcAft>
              <a:defRPr sz="2700" b="1">
                <a:solidFill>
                  <a:srgbClr val="FF0000"/>
                </a:solidFill>
                <a:latin typeface="Arial" charset="0"/>
              </a:defRPr>
            </a:lvl8pPr>
            <a:lvl9pPr marL="1523573" algn="l" rtl="0" eaLnBrk="1" fontAlgn="base" hangingPunct="1">
              <a:lnSpc>
                <a:spcPct val="85000"/>
              </a:lnSpc>
              <a:spcBef>
                <a:spcPct val="0"/>
              </a:spcBef>
              <a:spcAft>
                <a:spcPct val="0"/>
              </a:spcAft>
              <a:defRPr sz="2700" b="1">
                <a:solidFill>
                  <a:srgbClr val="FF0000"/>
                </a:solidFill>
                <a:latin typeface="Arial" charset="0"/>
              </a:defRPr>
            </a:lvl9pPr>
          </a:lstStyle>
          <a:p>
            <a:r>
              <a:rPr lang="en-US" sz="2800" dirty="0"/>
              <a:t>Integrated transformer technology </a:t>
            </a:r>
            <a:r>
              <a:rPr lang="en-US" sz="2800" kern="0" dirty="0">
                <a:solidFill>
                  <a:schemeClr val="tx1"/>
                </a:solidFill>
              </a:rPr>
              <a:t>benefits</a:t>
            </a:r>
          </a:p>
        </p:txBody>
      </p:sp>
      <p:grpSp>
        <p:nvGrpSpPr>
          <p:cNvPr id="4" name="Group 3"/>
          <p:cNvGrpSpPr/>
          <p:nvPr/>
        </p:nvGrpSpPr>
        <p:grpSpPr>
          <a:xfrm>
            <a:off x="1333541" y="826504"/>
            <a:ext cx="3204903" cy="2664098"/>
            <a:chOff x="51198" y="767400"/>
            <a:chExt cx="3204903" cy="2664098"/>
          </a:xfrm>
        </p:grpSpPr>
        <p:grpSp>
          <p:nvGrpSpPr>
            <p:cNvPr id="116" name="Group 115"/>
            <p:cNvGrpSpPr/>
            <p:nvPr/>
          </p:nvGrpSpPr>
          <p:grpSpPr>
            <a:xfrm>
              <a:off x="51198" y="767400"/>
              <a:ext cx="2932690" cy="2664098"/>
              <a:chOff x="4981747" y="726141"/>
              <a:chExt cx="2932690" cy="2664098"/>
            </a:xfrm>
          </p:grpSpPr>
          <p:sp>
            <p:nvSpPr>
              <p:cNvPr id="117" name="TextBox 116"/>
              <p:cNvSpPr txBox="1"/>
              <p:nvPr/>
            </p:nvSpPr>
            <p:spPr>
              <a:xfrm>
                <a:off x="5192703" y="726141"/>
                <a:ext cx="2696070" cy="338554"/>
              </a:xfrm>
              <a:prstGeom prst="rect">
                <a:avLst/>
              </a:prstGeom>
              <a:solidFill>
                <a:srgbClr val="DE0000"/>
              </a:solidFill>
              <a:ln/>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en-US" altLang="zh-CN" sz="1600" b="1" dirty="0"/>
                  <a:t>Discrete solution</a:t>
                </a:r>
                <a:endParaRPr lang="en-US" sz="1600" b="1" dirty="0"/>
              </a:p>
            </p:txBody>
          </p:sp>
          <p:pic>
            <p:nvPicPr>
              <p:cNvPr id="1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517355" y="1332272"/>
                <a:ext cx="1890582" cy="100157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9"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632112" y="2901157"/>
                <a:ext cx="1667250" cy="4890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20" name="Straight Connector 119"/>
              <p:cNvCxnSpPr/>
              <p:nvPr/>
            </p:nvCxnSpPr>
            <p:spPr>
              <a:xfrm>
                <a:off x="5495200" y="2538567"/>
                <a:ext cx="1896200" cy="0"/>
              </a:xfrm>
              <a:prstGeom prst="line">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flipV="1">
                <a:off x="7467600" y="1352551"/>
                <a:ext cx="0" cy="1000493"/>
              </a:xfrm>
              <a:prstGeom prst="line">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flipV="1">
                <a:off x="5517355" y="2920107"/>
                <a:ext cx="0" cy="321551"/>
              </a:xfrm>
              <a:prstGeom prst="line">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a:off x="5495200" y="2394461"/>
                <a:ext cx="0" cy="188004"/>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a:off x="7391400" y="2407365"/>
                <a:ext cx="0" cy="188004"/>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a:off x="7391400" y="2343150"/>
                <a:ext cx="193589" cy="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7391400" y="1352550"/>
                <a:ext cx="193589" cy="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5108032" y="2926590"/>
                <a:ext cx="1205823" cy="7233"/>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5078272" y="3234425"/>
                <a:ext cx="1205823" cy="7233"/>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5517355" y="2926590"/>
                <a:ext cx="193589" cy="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5480601" y="3238041"/>
                <a:ext cx="193589" cy="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31" name="Rectangle 130"/>
              <p:cNvSpPr/>
              <p:nvPr/>
            </p:nvSpPr>
            <p:spPr>
              <a:xfrm>
                <a:off x="6136375" y="2508005"/>
                <a:ext cx="470000" cy="215444"/>
              </a:xfrm>
              <a:prstGeom prst="rect">
                <a:avLst/>
              </a:prstGeom>
            </p:spPr>
            <p:txBody>
              <a:bodyPr wrap="none">
                <a:spAutoFit/>
              </a:bodyPr>
              <a:lstStyle/>
              <a:p>
                <a:r>
                  <a:rPr lang="en-US" sz="800" dirty="0"/>
                  <a:t>38mm</a:t>
                </a:r>
              </a:p>
            </p:txBody>
          </p:sp>
          <p:sp>
            <p:nvSpPr>
              <p:cNvPr id="132" name="Rectangle 131"/>
              <p:cNvSpPr/>
              <p:nvPr/>
            </p:nvSpPr>
            <p:spPr>
              <a:xfrm>
                <a:off x="7444437" y="1689399"/>
                <a:ext cx="470000" cy="215444"/>
              </a:xfrm>
              <a:prstGeom prst="rect">
                <a:avLst/>
              </a:prstGeom>
            </p:spPr>
            <p:txBody>
              <a:bodyPr wrap="none">
                <a:spAutoFit/>
              </a:bodyPr>
              <a:lstStyle/>
              <a:p>
                <a:r>
                  <a:rPr lang="en-US" altLang="zh-CN" sz="800" dirty="0"/>
                  <a:t>21mm</a:t>
                </a:r>
                <a:endParaRPr lang="en-US" sz="800" dirty="0"/>
              </a:p>
            </p:txBody>
          </p:sp>
          <p:sp>
            <p:nvSpPr>
              <p:cNvPr id="133" name="Rectangle 132"/>
              <p:cNvSpPr/>
              <p:nvPr/>
            </p:nvSpPr>
            <p:spPr>
              <a:xfrm>
                <a:off x="4981747" y="2988469"/>
                <a:ext cx="498855" cy="215444"/>
              </a:xfrm>
              <a:prstGeom prst="rect">
                <a:avLst/>
              </a:prstGeom>
            </p:spPr>
            <p:txBody>
              <a:bodyPr wrap="none">
                <a:spAutoFit/>
              </a:bodyPr>
              <a:lstStyle/>
              <a:p>
                <a:r>
                  <a:rPr lang="en-US" altLang="zh-CN" sz="800" dirty="0"/>
                  <a:t>7.5mm</a:t>
                </a:r>
                <a:endParaRPr lang="en-US" sz="800" dirty="0"/>
              </a:p>
            </p:txBody>
          </p:sp>
          <p:sp>
            <p:nvSpPr>
              <p:cNvPr id="134" name="Rectangle 133"/>
              <p:cNvSpPr/>
              <p:nvPr/>
            </p:nvSpPr>
            <p:spPr>
              <a:xfrm>
                <a:off x="5743578" y="1566864"/>
                <a:ext cx="266696" cy="29447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Rectangle 134"/>
              <p:cNvSpPr/>
              <p:nvPr/>
            </p:nvSpPr>
            <p:spPr>
              <a:xfrm>
                <a:off x="6019800" y="1369217"/>
                <a:ext cx="845343" cy="545150"/>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6" name="Rectangle 135"/>
              <p:cNvSpPr/>
              <p:nvPr/>
            </p:nvSpPr>
            <p:spPr>
              <a:xfrm>
                <a:off x="6874667" y="1407320"/>
                <a:ext cx="261942" cy="173830"/>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7" name="Group 136"/>
            <p:cNvGrpSpPr/>
            <p:nvPr/>
          </p:nvGrpSpPr>
          <p:grpSpPr>
            <a:xfrm>
              <a:off x="2282925" y="2411206"/>
              <a:ext cx="973176" cy="425035"/>
              <a:chOff x="3483584" y="1162211"/>
              <a:chExt cx="973176" cy="425035"/>
            </a:xfrm>
          </p:grpSpPr>
          <p:sp>
            <p:nvSpPr>
              <p:cNvPr id="138" name="Oval 137"/>
              <p:cNvSpPr/>
              <p:nvPr/>
            </p:nvSpPr>
            <p:spPr>
              <a:xfrm>
                <a:off x="3507968" y="1162211"/>
                <a:ext cx="911469" cy="425035"/>
              </a:xfrm>
              <a:prstGeom prst="ellipse">
                <a:avLst/>
              </a:prstGeom>
              <a:solidFill>
                <a:srgbClr val="00BB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 name="TextBox 138"/>
              <p:cNvSpPr txBox="1"/>
              <p:nvPr/>
            </p:nvSpPr>
            <p:spPr>
              <a:xfrm>
                <a:off x="3483584" y="1227548"/>
                <a:ext cx="973176" cy="338554"/>
              </a:xfrm>
              <a:prstGeom prst="rect">
                <a:avLst/>
              </a:prstGeom>
              <a:noFill/>
            </p:spPr>
            <p:txBody>
              <a:bodyPr wrap="square" rtlCol="0">
                <a:spAutoFit/>
              </a:bodyPr>
              <a:lstStyle/>
              <a:p>
                <a:pPr algn="ctr"/>
                <a:r>
                  <a:rPr lang="en-US" sz="800" b="1" dirty="0"/>
                  <a:t>Total bias area</a:t>
                </a:r>
              </a:p>
              <a:p>
                <a:pPr algn="ctr"/>
                <a:r>
                  <a:rPr lang="en-US" sz="800" b="1" dirty="0"/>
                  <a:t>273 mm^2</a:t>
                </a:r>
              </a:p>
            </p:txBody>
          </p:sp>
        </p:grpSp>
        <p:sp>
          <p:nvSpPr>
            <p:cNvPr id="166" name="Rectangle 165"/>
            <p:cNvSpPr/>
            <p:nvPr/>
          </p:nvSpPr>
          <p:spPr>
            <a:xfrm>
              <a:off x="1089250" y="1968514"/>
              <a:ext cx="586575" cy="307631"/>
            </a:xfrm>
            <a:prstGeom prst="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 name="Group 1"/>
          <p:cNvGrpSpPr/>
          <p:nvPr/>
        </p:nvGrpSpPr>
        <p:grpSpPr>
          <a:xfrm>
            <a:off x="4266230" y="730974"/>
            <a:ext cx="3120120" cy="2942296"/>
            <a:chOff x="2983888" y="671870"/>
            <a:chExt cx="3120120" cy="2942296"/>
          </a:xfrm>
        </p:grpSpPr>
        <p:cxnSp>
          <p:nvCxnSpPr>
            <p:cNvPr id="115" name="Straight Connector 114"/>
            <p:cNvCxnSpPr/>
            <p:nvPr/>
          </p:nvCxnSpPr>
          <p:spPr>
            <a:xfrm>
              <a:off x="3223001" y="671870"/>
              <a:ext cx="0" cy="2942296"/>
            </a:xfrm>
            <a:prstGeom prst="line">
              <a:avLst/>
            </a:prstGeom>
          </p:spPr>
          <p:style>
            <a:lnRef idx="1">
              <a:schemeClr val="accent1"/>
            </a:lnRef>
            <a:fillRef idx="0">
              <a:schemeClr val="accent1"/>
            </a:fillRef>
            <a:effectRef idx="0">
              <a:schemeClr val="accent1"/>
            </a:effectRef>
            <a:fontRef idx="minor">
              <a:schemeClr val="tx1"/>
            </a:fontRef>
          </p:style>
        </p:cxnSp>
        <p:sp>
          <p:nvSpPr>
            <p:cNvPr id="140" name="Down Arrow 139"/>
            <p:cNvSpPr/>
            <p:nvPr/>
          </p:nvSpPr>
          <p:spPr>
            <a:xfrm rot="16200000">
              <a:off x="3106144" y="1745560"/>
              <a:ext cx="219456" cy="463968"/>
            </a:xfrm>
            <a:prstGeom prst="downArrow">
              <a:avLst/>
            </a:prstGeom>
            <a:solidFill>
              <a:srgbClr val="1155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70C0"/>
                </a:solidFill>
              </a:endParaRPr>
            </a:p>
          </p:txBody>
        </p:sp>
        <p:grpSp>
          <p:nvGrpSpPr>
            <p:cNvPr id="142" name="Group 141"/>
            <p:cNvGrpSpPr/>
            <p:nvPr/>
          </p:nvGrpSpPr>
          <p:grpSpPr>
            <a:xfrm>
              <a:off x="4099097" y="2435966"/>
              <a:ext cx="1975888" cy="425035"/>
              <a:chOff x="7082847" y="2435966"/>
              <a:chExt cx="1975888" cy="425035"/>
            </a:xfrm>
          </p:grpSpPr>
          <p:grpSp>
            <p:nvGrpSpPr>
              <p:cNvPr id="143" name="Group 142"/>
              <p:cNvGrpSpPr/>
              <p:nvPr/>
            </p:nvGrpSpPr>
            <p:grpSpPr>
              <a:xfrm>
                <a:off x="8085559" y="2437745"/>
                <a:ext cx="973176" cy="416402"/>
                <a:chOff x="7958048" y="1803217"/>
                <a:chExt cx="973176" cy="416402"/>
              </a:xfrm>
            </p:grpSpPr>
            <p:sp>
              <p:nvSpPr>
                <p:cNvPr id="147" name="8-Point Star 146"/>
                <p:cNvSpPr/>
                <p:nvPr/>
              </p:nvSpPr>
              <p:spPr>
                <a:xfrm>
                  <a:off x="7994624" y="1803217"/>
                  <a:ext cx="856605" cy="416402"/>
                </a:xfrm>
                <a:prstGeom prst="star8">
                  <a:avLst/>
                </a:prstGeom>
                <a:solidFill>
                  <a:srgbClr val="99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48" name="TextBox 147"/>
                <p:cNvSpPr txBox="1"/>
                <p:nvPr/>
              </p:nvSpPr>
              <p:spPr>
                <a:xfrm>
                  <a:off x="7958048" y="1834789"/>
                  <a:ext cx="973176" cy="338554"/>
                </a:xfrm>
                <a:prstGeom prst="rect">
                  <a:avLst/>
                </a:prstGeom>
                <a:noFill/>
              </p:spPr>
              <p:txBody>
                <a:bodyPr wrap="square" rtlCol="0">
                  <a:spAutoFit/>
                </a:bodyPr>
                <a:lstStyle/>
                <a:p>
                  <a:pPr algn="ctr"/>
                  <a:r>
                    <a:rPr lang="en-US" sz="800" b="1" dirty="0">
                      <a:solidFill>
                        <a:schemeClr val="bg1"/>
                      </a:solidFill>
                    </a:rPr>
                    <a:t>53% </a:t>
                  </a:r>
                </a:p>
                <a:p>
                  <a:pPr algn="ctr"/>
                  <a:r>
                    <a:rPr lang="en-US" sz="800" b="1" dirty="0">
                      <a:solidFill>
                        <a:schemeClr val="bg1"/>
                      </a:solidFill>
                    </a:rPr>
                    <a:t>less area</a:t>
                  </a:r>
                </a:p>
              </p:txBody>
            </p:sp>
          </p:grpSp>
          <p:grpSp>
            <p:nvGrpSpPr>
              <p:cNvPr id="144" name="Group 143"/>
              <p:cNvGrpSpPr/>
              <p:nvPr/>
            </p:nvGrpSpPr>
            <p:grpSpPr>
              <a:xfrm>
                <a:off x="7082847" y="2435966"/>
                <a:ext cx="973176" cy="425035"/>
                <a:chOff x="3483584" y="1162211"/>
                <a:chExt cx="973176" cy="425035"/>
              </a:xfrm>
            </p:grpSpPr>
            <p:sp>
              <p:nvSpPr>
                <p:cNvPr id="145" name="Oval 144"/>
                <p:cNvSpPr/>
                <p:nvPr/>
              </p:nvSpPr>
              <p:spPr>
                <a:xfrm>
                  <a:off x="3507968" y="1162211"/>
                  <a:ext cx="911469" cy="425035"/>
                </a:xfrm>
                <a:prstGeom prst="ellipse">
                  <a:avLst/>
                </a:prstGeom>
                <a:solidFill>
                  <a:srgbClr val="00BB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 name="TextBox 145"/>
                <p:cNvSpPr txBox="1"/>
                <p:nvPr/>
              </p:nvSpPr>
              <p:spPr>
                <a:xfrm>
                  <a:off x="3483584" y="1209260"/>
                  <a:ext cx="973176" cy="338554"/>
                </a:xfrm>
                <a:prstGeom prst="rect">
                  <a:avLst/>
                </a:prstGeom>
                <a:noFill/>
              </p:spPr>
              <p:txBody>
                <a:bodyPr wrap="square" rtlCol="0">
                  <a:spAutoFit/>
                </a:bodyPr>
                <a:lstStyle/>
                <a:p>
                  <a:pPr algn="ctr"/>
                  <a:r>
                    <a:rPr lang="en-US" sz="800" b="1" dirty="0"/>
                    <a:t>Total bias area</a:t>
                  </a:r>
                </a:p>
                <a:p>
                  <a:pPr algn="ctr"/>
                  <a:r>
                    <a:rPr lang="en-US" sz="800" b="1" dirty="0"/>
                    <a:t>127 mm^2</a:t>
                  </a:r>
                </a:p>
              </p:txBody>
            </p:sp>
          </p:grpSp>
        </p:grpSp>
        <p:cxnSp>
          <p:nvCxnSpPr>
            <p:cNvPr id="149" name="Straight Connector 148"/>
            <p:cNvCxnSpPr/>
            <p:nvPr/>
          </p:nvCxnSpPr>
          <p:spPr>
            <a:xfrm>
              <a:off x="4884603" y="3037348"/>
              <a:ext cx="1205823" cy="7233"/>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p:nvPr/>
          </p:nvCxnSpPr>
          <p:spPr>
            <a:xfrm>
              <a:off x="4898185" y="3119913"/>
              <a:ext cx="1205823" cy="7233"/>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nvGrpSpPr>
            <p:cNvPr id="151" name="Group 150"/>
            <p:cNvGrpSpPr/>
            <p:nvPr/>
          </p:nvGrpSpPr>
          <p:grpSpPr>
            <a:xfrm>
              <a:off x="3812090" y="767400"/>
              <a:ext cx="2273057" cy="2495503"/>
              <a:chOff x="6795840" y="767400"/>
              <a:chExt cx="2273057" cy="2495503"/>
            </a:xfrm>
          </p:grpSpPr>
          <p:pic>
            <p:nvPicPr>
              <p:cNvPr id="152"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6795840" y="2962457"/>
                <a:ext cx="2273057" cy="300446"/>
              </a:xfrm>
              <a:prstGeom prst="rect">
                <a:avLst/>
              </a:prstGeom>
              <a:solidFill>
                <a:srgbClr val="00BBCC"/>
              </a:solidFill>
              <a:ln>
                <a:solidFill>
                  <a:schemeClr val="tx1"/>
                </a:solidFill>
              </a:ln>
              <a:extLst/>
            </p:spPr>
          </p:pic>
          <p:grpSp>
            <p:nvGrpSpPr>
              <p:cNvPr id="153" name="Group 152"/>
              <p:cNvGrpSpPr/>
              <p:nvPr/>
            </p:nvGrpSpPr>
            <p:grpSpPr>
              <a:xfrm>
                <a:off x="6900017" y="767400"/>
                <a:ext cx="2001724" cy="1535376"/>
                <a:chOff x="6900017" y="767400"/>
                <a:chExt cx="2001724" cy="1535376"/>
              </a:xfrm>
            </p:grpSpPr>
            <p:sp>
              <p:nvSpPr>
                <p:cNvPr id="154" name="TextBox 153"/>
                <p:cNvSpPr txBox="1"/>
                <p:nvPr/>
              </p:nvSpPr>
              <p:spPr>
                <a:xfrm>
                  <a:off x="6900017" y="767400"/>
                  <a:ext cx="1963836" cy="338554"/>
                </a:xfrm>
                <a:prstGeom prst="rect">
                  <a:avLst/>
                </a:prstGeom>
                <a:solidFill>
                  <a:srgbClr val="DE0000"/>
                </a:solidFill>
                <a:ln/>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en-US" sz="1600" b="1" dirty="0"/>
                    <a:t>UCC12050 </a:t>
                  </a:r>
                  <a:endParaRPr lang="en-US" sz="16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155"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935834" y="1309266"/>
                  <a:ext cx="1965907" cy="993510"/>
                </a:xfrm>
                <a:prstGeom prst="rect">
                  <a:avLst/>
                </a:prstGeom>
                <a:solidFill>
                  <a:srgbClr val="00BBCC"/>
                </a:solidFill>
                <a:ln>
                  <a:solidFill>
                    <a:schemeClr val="tx1"/>
                  </a:solidFill>
                </a:ln>
                <a:extLst/>
              </p:spPr>
            </p:pic>
            <p:sp>
              <p:nvSpPr>
                <p:cNvPr id="156" name="Rectangle 155"/>
                <p:cNvSpPr/>
                <p:nvPr/>
              </p:nvSpPr>
              <p:spPr>
                <a:xfrm>
                  <a:off x="8003733" y="1325511"/>
                  <a:ext cx="546101" cy="235898"/>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7" name="Rectangle 156"/>
                <p:cNvSpPr/>
                <p:nvPr/>
              </p:nvSpPr>
              <p:spPr>
                <a:xfrm>
                  <a:off x="8003734" y="1553195"/>
                  <a:ext cx="304801" cy="252826"/>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8"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985645" y="1652481"/>
                  <a:ext cx="95250" cy="61912"/>
                </a:xfrm>
                <a:prstGeom prst="rect">
                  <a:avLst/>
                </a:prstGeom>
                <a:solidFill>
                  <a:srgbClr val="00BBCC"/>
                </a:solidFill>
                <a:ln>
                  <a:solidFill>
                    <a:schemeClr val="tx1"/>
                  </a:solidFill>
                </a:ln>
                <a:extLst/>
              </p:spPr>
            </p:pic>
            <p:pic>
              <p:nvPicPr>
                <p:cNvPr id="159"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80882" y="1419117"/>
                  <a:ext cx="100013" cy="119063"/>
                </a:xfrm>
                <a:prstGeom prst="rect">
                  <a:avLst/>
                </a:prstGeom>
                <a:solidFill>
                  <a:srgbClr val="00BBCC"/>
                </a:solidFill>
                <a:ln>
                  <a:solidFill>
                    <a:schemeClr val="tx1"/>
                  </a:solidFill>
                </a:ln>
                <a:extLst/>
              </p:spPr>
            </p:pic>
            <p:pic>
              <p:nvPicPr>
                <p:cNvPr id="16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80882" y="1533418"/>
                  <a:ext cx="100013" cy="119063"/>
                </a:xfrm>
                <a:prstGeom prst="rect">
                  <a:avLst/>
                </a:prstGeom>
                <a:solidFill>
                  <a:srgbClr val="00BBCC"/>
                </a:solidFill>
                <a:ln>
                  <a:solidFill>
                    <a:schemeClr val="tx1"/>
                  </a:solidFill>
                </a:ln>
                <a:extLst/>
              </p:spPr>
            </p:pic>
            <p:pic>
              <p:nvPicPr>
                <p:cNvPr id="161"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316513" y="1514219"/>
                  <a:ext cx="100013" cy="119063"/>
                </a:xfrm>
                <a:prstGeom prst="rect">
                  <a:avLst/>
                </a:prstGeom>
                <a:solidFill>
                  <a:srgbClr val="00BBCC"/>
                </a:solidFill>
                <a:ln>
                  <a:solidFill>
                    <a:schemeClr val="tx1"/>
                  </a:solidFill>
                </a:ln>
                <a:extLst/>
              </p:spPr>
            </p:pic>
          </p:grpSp>
        </p:grpSp>
        <p:sp>
          <p:nvSpPr>
            <p:cNvPr id="162" name="Rectangle 161"/>
            <p:cNvSpPr/>
            <p:nvPr/>
          </p:nvSpPr>
          <p:spPr>
            <a:xfrm>
              <a:off x="4343170" y="1407384"/>
              <a:ext cx="89276" cy="208710"/>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 name="Rectangle 163"/>
            <p:cNvSpPr/>
            <p:nvPr/>
          </p:nvSpPr>
          <p:spPr>
            <a:xfrm>
              <a:off x="4981899" y="1407560"/>
              <a:ext cx="119910" cy="307631"/>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 name="Rectangle 166"/>
            <p:cNvSpPr/>
            <p:nvPr/>
          </p:nvSpPr>
          <p:spPr>
            <a:xfrm>
              <a:off x="4374461" y="1902273"/>
              <a:ext cx="667393" cy="307631"/>
            </a:xfrm>
            <a:prstGeom prst="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 name="Rectangle 162"/>
            <p:cNvSpPr/>
            <p:nvPr/>
          </p:nvSpPr>
          <p:spPr>
            <a:xfrm>
              <a:off x="4432446" y="1309266"/>
              <a:ext cx="549453" cy="565054"/>
            </a:xfrm>
            <a:prstGeom prst="rect">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B050"/>
                </a:solidFill>
              </a:endParaRPr>
            </a:p>
          </p:txBody>
        </p:sp>
      </p:grpSp>
      <p:cxnSp>
        <p:nvCxnSpPr>
          <p:cNvPr id="58" name="Straight Connector 57"/>
          <p:cNvCxnSpPr/>
          <p:nvPr/>
        </p:nvCxnSpPr>
        <p:spPr>
          <a:xfrm flipV="1">
            <a:off x="7418301" y="2874207"/>
            <a:ext cx="0" cy="219449"/>
          </a:xfrm>
          <a:prstGeom prst="line">
            <a:avLst/>
          </a:prstGeom>
          <a:ln>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6141458" y="3080009"/>
            <a:ext cx="1205823" cy="7233"/>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flipV="1">
            <a:off x="7347297" y="3179032"/>
            <a:ext cx="768869" cy="991"/>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61" name="Rectangle 60"/>
          <p:cNvSpPr/>
          <p:nvPr/>
        </p:nvSpPr>
        <p:spPr>
          <a:xfrm>
            <a:off x="7637423" y="3026951"/>
            <a:ext cx="506865" cy="219288"/>
          </a:xfrm>
          <a:prstGeom prst="rect">
            <a:avLst/>
          </a:prstGeom>
        </p:spPr>
        <p:txBody>
          <a:bodyPr wrap="none" lIns="91406" tIns="45703" rIns="91406" bIns="45703">
            <a:spAutoFit/>
          </a:bodyPr>
          <a:lstStyle/>
          <a:p>
            <a:r>
              <a:rPr lang="en-US" altLang="zh-CN" sz="800" dirty="0"/>
              <a:t>3.5mm</a:t>
            </a:r>
            <a:endParaRPr lang="en-US" sz="800" dirty="0"/>
          </a:p>
        </p:txBody>
      </p:sp>
      <p:cxnSp>
        <p:nvCxnSpPr>
          <p:cNvPr id="64" name="Straight Connector 63"/>
          <p:cNvCxnSpPr/>
          <p:nvPr/>
        </p:nvCxnSpPr>
        <p:spPr>
          <a:xfrm flipV="1">
            <a:off x="7253006" y="3086615"/>
            <a:ext cx="768869" cy="991"/>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6162299" y="3173207"/>
            <a:ext cx="1205823" cy="7233"/>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flipV="1">
            <a:off x="7418301" y="3171800"/>
            <a:ext cx="0" cy="227393"/>
          </a:xfrm>
          <a:prstGeom prst="line">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65" name="Rectangle 64">
            <a:extLst>
              <a:ext uri="{FF2B5EF4-FFF2-40B4-BE49-F238E27FC236}">
                <a16:creationId xmlns:a16="http://schemas.microsoft.com/office/drawing/2014/main" id="{FE6044D8-4A2E-2347-B857-1DBD77DA0E11}"/>
              </a:ext>
            </a:extLst>
          </p:cNvPr>
          <p:cNvSpPr/>
          <p:nvPr/>
        </p:nvSpPr>
        <p:spPr>
          <a:xfrm>
            <a:off x="1837599" y="3715514"/>
            <a:ext cx="5894116" cy="954073"/>
          </a:xfrm>
          <a:prstGeom prst="rect">
            <a:avLst/>
          </a:prstGeom>
        </p:spPr>
        <p:txBody>
          <a:bodyPr wrap="square" lIns="91406" tIns="45703" rIns="91406" bIns="45703">
            <a:spAutoFit/>
          </a:bodyPr>
          <a:lstStyle/>
          <a:p>
            <a:r>
              <a:rPr lang="en-US" sz="1400" b="1" dirty="0"/>
              <a:t>Single chip solution (UCC12050) advantages:</a:t>
            </a:r>
          </a:p>
          <a:p>
            <a:pPr marL="238013" indent="-238013">
              <a:buFont typeface="Wingdings" pitchFamily="2" charset="2"/>
              <a:buChar char="ü"/>
            </a:pPr>
            <a:r>
              <a:rPr lang="en-US" sz="1400" dirty="0"/>
              <a:t>Smaller size and low profile</a:t>
            </a:r>
          </a:p>
          <a:p>
            <a:pPr marL="238013" indent="-238013">
              <a:buFont typeface="Wingdings" pitchFamily="2" charset="2"/>
              <a:buChar char="ü"/>
            </a:pPr>
            <a:r>
              <a:rPr lang="en-US" sz="1400" dirty="0"/>
              <a:t>Very low isolation capacitance Cps for better CMTI and less noise</a:t>
            </a:r>
          </a:p>
          <a:p>
            <a:pPr marL="238013" indent="-238013">
              <a:buFont typeface="Wingdings" pitchFamily="2" charset="2"/>
              <a:buChar char="ü"/>
            </a:pPr>
            <a:r>
              <a:rPr lang="en-US" sz="1400" dirty="0"/>
              <a:t>Simplify design with less components and easy board layout </a:t>
            </a:r>
          </a:p>
        </p:txBody>
      </p:sp>
      <p:cxnSp>
        <p:nvCxnSpPr>
          <p:cNvPr id="5" name="Straight Arrow Connector 4"/>
          <p:cNvCxnSpPr>
            <a:endCxn id="167" idx="3"/>
          </p:cNvCxnSpPr>
          <p:nvPr/>
        </p:nvCxnSpPr>
        <p:spPr>
          <a:xfrm flipH="1" flipV="1">
            <a:off x="6324196" y="2115208"/>
            <a:ext cx="1454300" cy="47363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7712965" y="2440067"/>
            <a:ext cx="1201777" cy="276965"/>
          </a:xfrm>
          <a:prstGeom prst="rect">
            <a:avLst/>
          </a:prstGeom>
          <a:noFill/>
        </p:spPr>
        <p:txBody>
          <a:bodyPr wrap="square" lIns="91406" tIns="45703" rIns="91406" bIns="45703" rtlCol="0">
            <a:spAutoFit/>
          </a:bodyPr>
          <a:lstStyle/>
          <a:p>
            <a:r>
              <a:rPr lang="en-US" sz="1200" dirty="0"/>
              <a:t>Digital isolator</a:t>
            </a:r>
          </a:p>
        </p:txBody>
      </p:sp>
      <p:cxnSp>
        <p:nvCxnSpPr>
          <p:cNvPr id="70" name="Straight Arrow Connector 69"/>
          <p:cNvCxnSpPr/>
          <p:nvPr/>
        </p:nvCxnSpPr>
        <p:spPr>
          <a:xfrm flipH="1">
            <a:off x="6354617" y="1183265"/>
            <a:ext cx="1167849" cy="44505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1" name="TextBox 70"/>
          <p:cNvSpPr txBox="1"/>
          <p:nvPr/>
        </p:nvSpPr>
        <p:spPr>
          <a:xfrm>
            <a:off x="7535406" y="982473"/>
            <a:ext cx="1549899" cy="461631"/>
          </a:xfrm>
          <a:prstGeom prst="rect">
            <a:avLst/>
          </a:prstGeom>
          <a:noFill/>
        </p:spPr>
        <p:txBody>
          <a:bodyPr wrap="square" lIns="91406" tIns="45703" rIns="91406" bIns="45703" rtlCol="0">
            <a:spAutoFit/>
          </a:bodyPr>
          <a:lstStyle/>
          <a:p>
            <a:r>
              <a:rPr lang="en-US" sz="1200" dirty="0"/>
              <a:t>Isolated bias UCC12050</a:t>
            </a:r>
          </a:p>
        </p:txBody>
      </p:sp>
      <p:pic>
        <p:nvPicPr>
          <p:cNvPr id="73"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55518" y="3721308"/>
            <a:ext cx="819934" cy="6264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4" name="Slide Number Placeholder 3"/>
          <p:cNvSpPr>
            <a:spLocks noGrp="1"/>
          </p:cNvSpPr>
          <p:nvPr>
            <p:ph type="sldNum" sz="quarter" idx="10"/>
          </p:nvPr>
        </p:nvSpPr>
        <p:spPr>
          <a:xfrm>
            <a:off x="6941820" y="4821952"/>
            <a:ext cx="2133600" cy="154782"/>
          </a:xfrm>
        </p:spPr>
        <p:txBody>
          <a:bodyPr/>
          <a:lstStyle/>
          <a:p>
            <a:pPr>
              <a:defRPr/>
            </a:pPr>
            <a:fld id="{2B97888F-6AF7-4263-B69D-592D8C33BAC7}" type="slidenum">
              <a:rPr lang="en-US" smtClean="0"/>
              <a:pPr>
                <a:defRPr/>
              </a:pPr>
              <a:t>39</a:t>
            </a:fld>
            <a:endParaRPr lang="en-US" dirty="0"/>
          </a:p>
        </p:txBody>
      </p:sp>
    </p:spTree>
    <p:extLst>
      <p:ext uri="{BB962C8B-B14F-4D97-AF65-F5344CB8AC3E}">
        <p14:creationId xmlns:p14="http://schemas.microsoft.com/office/powerpoint/2010/main" val="37263784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id:image001.png@01D40C99.9A47E6C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992" y="671111"/>
            <a:ext cx="6921248" cy="3367589"/>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190992" y="199500"/>
            <a:ext cx="8361038" cy="430902"/>
          </a:xfrm>
        </p:spPr>
        <p:txBody>
          <a:bodyPr/>
          <a:lstStyle/>
          <a:p>
            <a:r>
              <a:rPr lang="en-US" dirty="0"/>
              <a:t>Medical sector page </a:t>
            </a:r>
          </a:p>
        </p:txBody>
      </p:sp>
      <p:sp>
        <p:nvSpPr>
          <p:cNvPr id="14" name="Slide Number Placeholder 3"/>
          <p:cNvSpPr>
            <a:spLocks noGrp="1"/>
          </p:cNvSpPr>
          <p:nvPr>
            <p:ph type="sldNum" sz="quarter" idx="10"/>
          </p:nvPr>
        </p:nvSpPr>
        <p:spPr>
          <a:xfrm>
            <a:off x="6642100" y="4529137"/>
            <a:ext cx="2133600" cy="154782"/>
          </a:xfrm>
          <a:noFill/>
        </p:spPr>
        <p:txBody>
          <a:bodyPr/>
          <a:lstStyle/>
          <a:p>
            <a:fld id="{66C859B9-A6F5-4CA5-B884-5AD1BEA27C22}" type="slidenum">
              <a:rPr lang="en-US" smtClean="0">
                <a:solidFill>
                  <a:srgbClr val="000000"/>
                </a:solidFill>
              </a:rPr>
              <a:pPr/>
              <a:t>4</a:t>
            </a:fld>
            <a:endParaRPr lang="en-US">
              <a:solidFill>
                <a:srgbClr val="000000"/>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1168" y="1282730"/>
            <a:ext cx="6205920" cy="3071021"/>
          </a:xfrm>
          <a:prstGeom prst="rect">
            <a:avLst/>
          </a:prstGeom>
          <a:noFill/>
          <a:ln w="1905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grpSp>
        <p:nvGrpSpPr>
          <p:cNvPr id="9" name="Group 8"/>
          <p:cNvGrpSpPr/>
          <p:nvPr/>
        </p:nvGrpSpPr>
        <p:grpSpPr>
          <a:xfrm>
            <a:off x="652108" y="922720"/>
            <a:ext cx="1127829" cy="431425"/>
            <a:chOff x="5335889" y="3723800"/>
            <a:chExt cx="949093" cy="303271"/>
          </a:xfrm>
        </p:grpSpPr>
        <p:sp>
          <p:nvSpPr>
            <p:cNvPr id="13" name="Rounded Rectangle 12"/>
            <p:cNvSpPr/>
            <p:nvPr/>
          </p:nvSpPr>
          <p:spPr>
            <a:xfrm>
              <a:off x="5335889" y="3723800"/>
              <a:ext cx="589722" cy="106753"/>
            </a:xfrm>
            <a:prstGeom prst="roundRect">
              <a:avLst/>
            </a:prstGeom>
            <a:solidFill>
              <a:srgbClr val="00B0F0">
                <a:alpha val="15000"/>
              </a:srgb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cxnSp>
          <p:nvCxnSpPr>
            <p:cNvPr id="21" name="Straight Arrow Connector 20"/>
            <p:cNvCxnSpPr>
              <a:cxnSpLocks/>
            </p:cNvCxnSpPr>
            <p:nvPr/>
          </p:nvCxnSpPr>
          <p:spPr>
            <a:xfrm>
              <a:off x="5737322" y="3830553"/>
              <a:ext cx="547660" cy="196518"/>
            </a:xfrm>
            <a:prstGeom prst="straightConnector1">
              <a:avLst/>
            </a:prstGeom>
            <a:ln w="19050">
              <a:solidFill>
                <a:srgbClr val="002060"/>
              </a:solidFill>
              <a:tailEnd type="arrow"/>
            </a:ln>
          </p:spPr>
          <p:style>
            <a:lnRef idx="1">
              <a:schemeClr val="accent1"/>
            </a:lnRef>
            <a:fillRef idx="0">
              <a:schemeClr val="accent1"/>
            </a:fillRef>
            <a:effectRef idx="0">
              <a:schemeClr val="accent1"/>
            </a:effectRef>
            <a:fontRef idx="minor">
              <a:schemeClr val="tx1"/>
            </a:fontRef>
          </p:style>
        </p:cxnSp>
      </p:grpSp>
      <p:grpSp>
        <p:nvGrpSpPr>
          <p:cNvPr id="18" name="Group 17"/>
          <p:cNvGrpSpPr/>
          <p:nvPr/>
        </p:nvGrpSpPr>
        <p:grpSpPr>
          <a:xfrm>
            <a:off x="2647165" y="2668637"/>
            <a:ext cx="1190542" cy="574965"/>
            <a:chOff x="5335889" y="3426381"/>
            <a:chExt cx="1001867" cy="404172"/>
          </a:xfrm>
        </p:grpSpPr>
        <p:sp>
          <p:nvSpPr>
            <p:cNvPr id="19" name="Rounded Rectangle 18"/>
            <p:cNvSpPr/>
            <p:nvPr/>
          </p:nvSpPr>
          <p:spPr>
            <a:xfrm>
              <a:off x="5335889" y="3723800"/>
              <a:ext cx="589722" cy="106753"/>
            </a:xfrm>
            <a:prstGeom prst="roundRect">
              <a:avLst/>
            </a:prstGeom>
            <a:solidFill>
              <a:srgbClr val="00B0F0">
                <a:alpha val="15000"/>
              </a:srgb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cxnSp>
          <p:nvCxnSpPr>
            <p:cNvPr id="20" name="Straight Arrow Connector 19"/>
            <p:cNvCxnSpPr>
              <a:cxnSpLocks/>
              <a:stCxn id="19" idx="0"/>
              <a:endCxn id="1027" idx="1"/>
            </p:cNvCxnSpPr>
            <p:nvPr/>
          </p:nvCxnSpPr>
          <p:spPr>
            <a:xfrm flipV="1">
              <a:off x="5630750" y="3426381"/>
              <a:ext cx="707006" cy="297419"/>
            </a:xfrm>
            <a:prstGeom prst="straightConnector1">
              <a:avLst/>
            </a:prstGeom>
            <a:ln w="19050">
              <a:solidFill>
                <a:srgbClr val="002060"/>
              </a:solidFill>
              <a:tailEnd type="arrow"/>
            </a:ln>
          </p:spPr>
          <p:style>
            <a:lnRef idx="1">
              <a:schemeClr val="accent1"/>
            </a:lnRef>
            <a:fillRef idx="0">
              <a:schemeClr val="accent1"/>
            </a:fillRef>
            <a:effectRef idx="0">
              <a:schemeClr val="accent1"/>
            </a:effectRef>
            <a:fontRef idx="minor">
              <a:schemeClr val="tx1"/>
            </a:fontRef>
          </p:style>
        </p:cxnSp>
      </p:gr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37707" y="922724"/>
            <a:ext cx="4796559" cy="3559552"/>
          </a:xfrm>
          <a:prstGeom prst="rect">
            <a:avLst/>
          </a:prstGeom>
          <a:noFill/>
          <a:ln w="1905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804151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6" presetClass="entr" presetSubtype="21" fill="hold" nodeType="with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barn(inVertical)">
                                      <p:cBhvr>
                                        <p:cTn id="13" dur="500"/>
                                        <p:tgtEl>
                                          <p:spTgt spid="1026"/>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8"/>
                                        </p:tgtEl>
                                        <p:attrNameLst>
                                          <p:attrName>style.visibility</p:attrName>
                                        </p:attrNameLst>
                                      </p:cBhvr>
                                      <p:to>
                                        <p:strVal val="visible"/>
                                      </p:to>
                                    </p:set>
                                  </p:childTnLst>
                                </p:cTn>
                              </p:par>
                              <p:par>
                                <p:cTn id="18" presetID="16" presetClass="entr" presetSubtype="21" fill="hold" nodeType="withEffect">
                                  <p:stCondLst>
                                    <p:cond delay="0"/>
                                  </p:stCondLst>
                                  <p:childTnLst>
                                    <p:set>
                                      <p:cBhvr>
                                        <p:cTn id="19" dur="1" fill="hold">
                                          <p:stCondLst>
                                            <p:cond delay="0"/>
                                          </p:stCondLst>
                                        </p:cTn>
                                        <p:tgtEl>
                                          <p:spTgt spid="1027"/>
                                        </p:tgtEl>
                                        <p:attrNameLst>
                                          <p:attrName>style.visibility</p:attrName>
                                        </p:attrNameLst>
                                      </p:cBhvr>
                                      <p:to>
                                        <p:strVal val="visible"/>
                                      </p:to>
                                    </p:set>
                                    <p:animEffect transition="in" filter="barn(inVertical)">
                                      <p:cBhvr>
                                        <p:cTn id="20"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4018" y="868075"/>
            <a:ext cx="3776483"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a:t>Efficiency and thermal Image</a:t>
            </a:r>
          </a:p>
        </p:txBody>
      </p:sp>
      <p:pic>
        <p:nvPicPr>
          <p:cNvPr id="1026" name="Picture 2" descr="C:\Users\a0226383\Desktop\zzm\FLIR3784.jpg"/>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5889832" y="431798"/>
            <a:ext cx="2444844" cy="1833633"/>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0226383\Desktop\zzm\FLIR375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48039" y="2649042"/>
            <a:ext cx="2401410" cy="180105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5280604" y="2279725"/>
            <a:ext cx="3590544" cy="369318"/>
          </a:xfrm>
          <a:prstGeom prst="rect">
            <a:avLst/>
          </a:prstGeom>
          <a:noFill/>
        </p:spPr>
        <p:txBody>
          <a:bodyPr wrap="square" lIns="91425" tIns="45713" rIns="91425" bIns="45713" rtlCol="0">
            <a:spAutoFit/>
          </a:bodyPr>
          <a:lstStyle/>
          <a:p>
            <a:pPr algn="ctr" defTabSz="914400" fontAlgn="base">
              <a:spcBef>
                <a:spcPct val="0"/>
              </a:spcBef>
              <a:spcAft>
                <a:spcPct val="0"/>
              </a:spcAft>
            </a:pPr>
            <a:r>
              <a:rPr lang="en-US" altLang="zh-CN" dirty="0">
                <a:solidFill>
                  <a:srgbClr val="000000"/>
                </a:solidFill>
              </a:rPr>
              <a:t>Air core</a:t>
            </a:r>
            <a:endParaRPr lang="en-US" dirty="0">
              <a:solidFill>
                <a:srgbClr val="000000"/>
              </a:solidFill>
            </a:endParaRPr>
          </a:p>
        </p:txBody>
      </p:sp>
      <p:sp>
        <p:nvSpPr>
          <p:cNvPr id="7" name="TextBox 6"/>
          <p:cNvSpPr txBox="1"/>
          <p:nvPr/>
        </p:nvSpPr>
        <p:spPr>
          <a:xfrm>
            <a:off x="5189164" y="62480"/>
            <a:ext cx="3590544" cy="369318"/>
          </a:xfrm>
          <a:prstGeom prst="rect">
            <a:avLst/>
          </a:prstGeom>
          <a:noFill/>
        </p:spPr>
        <p:txBody>
          <a:bodyPr wrap="square" lIns="91425" tIns="45713" rIns="91425" bIns="45713" rtlCol="0">
            <a:spAutoFit/>
          </a:bodyPr>
          <a:lstStyle/>
          <a:p>
            <a:pPr algn="ctr" defTabSz="914400" fontAlgn="base">
              <a:spcBef>
                <a:spcPct val="0"/>
              </a:spcBef>
              <a:spcAft>
                <a:spcPct val="0"/>
              </a:spcAft>
            </a:pPr>
            <a:r>
              <a:rPr lang="en-US" dirty="0">
                <a:solidFill>
                  <a:srgbClr val="000000"/>
                </a:solidFill>
              </a:rPr>
              <a:t>Magnetic core (UCC12050)</a:t>
            </a:r>
          </a:p>
        </p:txBody>
      </p:sp>
      <p:sp>
        <p:nvSpPr>
          <p:cNvPr id="4" name="Rectangle 3"/>
          <p:cNvSpPr/>
          <p:nvPr/>
        </p:nvSpPr>
        <p:spPr>
          <a:xfrm>
            <a:off x="172720" y="3715365"/>
            <a:ext cx="5339080" cy="861774"/>
          </a:xfrm>
          <a:prstGeom prst="rect">
            <a:avLst/>
          </a:prstGeom>
        </p:spPr>
        <p:txBody>
          <a:bodyPr wrap="square">
            <a:spAutoFit/>
          </a:bodyPr>
          <a:lstStyle/>
          <a:p>
            <a:pPr marL="285750" indent="-285750" defTabSz="914400" fontAlgn="base">
              <a:spcBef>
                <a:spcPct val="0"/>
              </a:spcBef>
              <a:spcAft>
                <a:spcPct val="0"/>
              </a:spcAft>
              <a:buFont typeface="Wingdings" panose="05000000000000000000" pitchFamily="2" charset="2"/>
              <a:buChar char="§"/>
            </a:pPr>
            <a:r>
              <a:rPr lang="en-US" sz="1600" i="1" dirty="0">
                <a:solidFill>
                  <a:srgbClr val="000000"/>
                </a:solidFill>
              </a:rPr>
              <a:t>Thanks to the 2X peak efficiency, temperature rise of magnetic core solution is ~30°C lower than air-core solution when o</a:t>
            </a:r>
            <a:r>
              <a:rPr lang="en-US" altLang="zh-CN" sz="1600" i="1" dirty="0">
                <a:solidFill>
                  <a:srgbClr val="000000"/>
                </a:solidFill>
              </a:rPr>
              <a:t>perating at </a:t>
            </a:r>
            <a:r>
              <a:rPr lang="en-US" sz="1600" i="1" dirty="0">
                <a:solidFill>
                  <a:srgbClr val="000000"/>
                </a:solidFill>
              </a:rPr>
              <a:t>5 V</a:t>
            </a:r>
            <a:r>
              <a:rPr lang="en-US" sz="1600" i="1" baseline="-25000" dirty="0">
                <a:solidFill>
                  <a:srgbClr val="000000"/>
                </a:solidFill>
              </a:rPr>
              <a:t>IN</a:t>
            </a:r>
            <a:r>
              <a:rPr lang="en-US" sz="1600" i="1" dirty="0">
                <a:solidFill>
                  <a:srgbClr val="000000"/>
                </a:solidFill>
              </a:rPr>
              <a:t>/5 V</a:t>
            </a:r>
            <a:r>
              <a:rPr lang="en-US" sz="1600" i="1" baseline="-25000" dirty="0">
                <a:solidFill>
                  <a:srgbClr val="000000"/>
                </a:solidFill>
              </a:rPr>
              <a:t>OUT</a:t>
            </a:r>
            <a:r>
              <a:rPr lang="en-US" sz="1600" i="1" dirty="0">
                <a:solidFill>
                  <a:srgbClr val="000000"/>
                </a:solidFill>
              </a:rPr>
              <a:t>100 mA</a:t>
            </a:r>
          </a:p>
        </p:txBody>
      </p:sp>
      <p:sp>
        <p:nvSpPr>
          <p:cNvPr id="10" name="Slide Number Placeholder 3"/>
          <p:cNvSpPr>
            <a:spLocks noGrp="1"/>
          </p:cNvSpPr>
          <p:nvPr>
            <p:ph type="sldNum" sz="quarter" idx="10"/>
          </p:nvPr>
        </p:nvSpPr>
        <p:spPr>
          <a:xfrm>
            <a:off x="6941820" y="4821952"/>
            <a:ext cx="2133600" cy="154782"/>
          </a:xfrm>
        </p:spPr>
        <p:txBody>
          <a:bodyPr/>
          <a:lstStyle/>
          <a:p>
            <a:pPr>
              <a:defRPr/>
            </a:pPr>
            <a:fld id="{2B97888F-6AF7-4263-B69D-592D8C33BAC7}" type="slidenum">
              <a:rPr lang="en-US" smtClean="0"/>
              <a:pPr>
                <a:defRPr/>
              </a:pPr>
              <a:t>40</a:t>
            </a:fld>
            <a:endParaRPr lang="en-US" dirty="0"/>
          </a:p>
        </p:txBody>
      </p:sp>
    </p:spTree>
    <p:extLst>
      <p:ext uri="{BB962C8B-B14F-4D97-AF65-F5344CB8AC3E}">
        <p14:creationId xmlns:p14="http://schemas.microsoft.com/office/powerpoint/2010/main" val="4108709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a:extLst>
              <a:ext uri="{FF2B5EF4-FFF2-40B4-BE49-F238E27FC236}">
                <a16:creationId xmlns:a16="http://schemas.microsoft.com/office/drawing/2014/main" id="{CB965A31-4E7D-584B-BBED-BA46A5E22B91}"/>
              </a:ext>
            </a:extLst>
          </p:cNvPr>
          <p:cNvSpPr txBox="1">
            <a:spLocks/>
          </p:cNvSpPr>
          <p:nvPr/>
        </p:nvSpPr>
        <p:spPr bwMode="auto">
          <a:xfrm>
            <a:off x="0" y="1"/>
            <a:ext cx="9144000" cy="506627"/>
          </a:xfrm>
          <a:prstGeom prst="rect">
            <a:avLst/>
          </a:prstGeom>
          <a:noFill/>
          <a:ln w="9525">
            <a:noFill/>
            <a:miter lim="800000"/>
            <a:headEnd/>
            <a:tailEnd/>
          </a:ln>
        </p:spPr>
        <p:txBody>
          <a:bodyPr vert="horz" wrap="square" lIns="76177" tIns="38087" rIns="76177" bIns="38087" numCol="1" anchor="ctr" anchorCtr="0" compatLnSpc="1">
            <a:prstTxWarp prst="textNoShape">
              <a:avLst/>
            </a:prstTxWarp>
          </a:bodyPr>
          <a:lst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a:lstStyle>
          <a:p>
            <a:r>
              <a:rPr lang="en-US" sz="2600" kern="0" dirty="0"/>
              <a:t>ISOWatt – Isolated power and data</a:t>
            </a:r>
          </a:p>
        </p:txBody>
      </p:sp>
      <p:sp>
        <p:nvSpPr>
          <p:cNvPr id="8" name="TextBox 7"/>
          <p:cNvSpPr txBox="1"/>
          <p:nvPr/>
        </p:nvSpPr>
        <p:spPr>
          <a:xfrm>
            <a:off x="6561438" y="3112088"/>
            <a:ext cx="1828800" cy="600164"/>
          </a:xfrm>
          <a:prstGeom prst="rect">
            <a:avLst/>
          </a:prstGeom>
          <a:solidFill>
            <a:srgbClr val="AAAAAA"/>
          </a:solidFill>
        </p:spPr>
        <p:txBody>
          <a:bodyPr wrap="square" rtlCol="0">
            <a:spAutoFit/>
          </a:bodyPr>
          <a:lstStyle>
            <a:defPPr>
              <a:defRPr lang="en-US"/>
            </a:defPPr>
            <a:lvl1pPr algn="ctr">
              <a:defRPr sz="1100" u="sng"/>
            </a:lvl1pPr>
          </a:lstStyle>
          <a:p>
            <a:r>
              <a:rPr lang="en-US" dirty="0"/>
              <a:t>Suggested TI device:</a:t>
            </a:r>
          </a:p>
          <a:p>
            <a:r>
              <a:rPr lang="en-US" u="none" dirty="0"/>
              <a:t>ISOW7841</a:t>
            </a:r>
          </a:p>
          <a:p>
            <a:r>
              <a:rPr lang="en-US" u="none" dirty="0"/>
              <a:t>ISOW7821</a:t>
            </a:r>
          </a:p>
        </p:txBody>
      </p:sp>
      <p:pic>
        <p:nvPicPr>
          <p:cNvPr id="174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5793" y="864092"/>
            <a:ext cx="3239301" cy="13776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1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7525" y="2337192"/>
            <a:ext cx="4398283" cy="2073864"/>
          </a:xfrm>
          <a:prstGeom prst="rect">
            <a:avLst/>
          </a:prstGeom>
          <a:ln w="9525">
            <a:solidFill>
              <a:schemeClr val="tx1"/>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2" name="Rounded Rectangle 1"/>
          <p:cNvSpPr/>
          <p:nvPr/>
        </p:nvSpPr>
        <p:spPr>
          <a:xfrm>
            <a:off x="820762" y="4287793"/>
            <a:ext cx="478095" cy="102667"/>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75424" y="933846"/>
            <a:ext cx="1992532" cy="11987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1118381" y="533679"/>
            <a:ext cx="1666181" cy="261610"/>
          </a:xfrm>
          <a:prstGeom prst="rect">
            <a:avLst/>
          </a:prstGeom>
          <a:noFill/>
        </p:spPr>
        <p:txBody>
          <a:bodyPr wrap="square" rtlCol="0">
            <a:spAutoFit/>
          </a:bodyPr>
          <a:lstStyle/>
          <a:p>
            <a:r>
              <a:rPr lang="en-US" sz="1050" b="1" u="sng" dirty="0"/>
              <a:t>ISOW7841 schematic</a:t>
            </a:r>
          </a:p>
        </p:txBody>
      </p:sp>
      <p:sp>
        <p:nvSpPr>
          <p:cNvPr id="12" name="TextBox 11"/>
          <p:cNvSpPr txBox="1"/>
          <p:nvPr/>
        </p:nvSpPr>
        <p:spPr>
          <a:xfrm>
            <a:off x="3564611" y="538305"/>
            <a:ext cx="2414158" cy="253916"/>
          </a:xfrm>
          <a:prstGeom prst="rect">
            <a:avLst/>
          </a:prstGeom>
          <a:noFill/>
        </p:spPr>
        <p:txBody>
          <a:bodyPr wrap="square" rtlCol="0">
            <a:spAutoFit/>
          </a:bodyPr>
          <a:lstStyle/>
          <a:p>
            <a:r>
              <a:rPr lang="en-US" sz="1050" b="1" u="sng" dirty="0"/>
              <a:t>Integrated isolated power &amp; data</a:t>
            </a:r>
          </a:p>
        </p:txBody>
      </p:sp>
      <p:graphicFrame>
        <p:nvGraphicFramePr>
          <p:cNvPr id="13" name="Table 12"/>
          <p:cNvGraphicFramePr>
            <a:graphicFrameLocks noGrp="1"/>
          </p:cNvGraphicFramePr>
          <p:nvPr>
            <p:extLst>
              <p:ext uri="{D42A27DB-BD31-4B8C-83A1-F6EECF244321}">
                <p14:modId xmlns:p14="http://schemas.microsoft.com/office/powerpoint/2010/main" val="3498613235"/>
              </p:ext>
            </p:extLst>
          </p:nvPr>
        </p:nvGraphicFramePr>
        <p:xfrm>
          <a:off x="5928068" y="695490"/>
          <a:ext cx="2969393" cy="1965180"/>
        </p:xfrm>
        <a:graphic>
          <a:graphicData uri="http://schemas.openxmlformats.org/drawingml/2006/table">
            <a:tbl>
              <a:tblPr firstRow="1" bandRow="1">
                <a:tableStyleId>{F5AB1C69-6EDB-4FF4-983F-18BD219EF322}</a:tableStyleId>
              </a:tblPr>
              <a:tblGrid>
                <a:gridCol w="1438315">
                  <a:extLst>
                    <a:ext uri="{9D8B030D-6E8A-4147-A177-3AD203B41FA5}">
                      <a16:colId xmlns:a16="http://schemas.microsoft.com/office/drawing/2014/main" val="20000"/>
                    </a:ext>
                  </a:extLst>
                </a:gridCol>
                <a:gridCol w="1531078">
                  <a:extLst>
                    <a:ext uri="{9D8B030D-6E8A-4147-A177-3AD203B41FA5}">
                      <a16:colId xmlns:a16="http://schemas.microsoft.com/office/drawing/2014/main" val="20001"/>
                    </a:ext>
                  </a:extLst>
                </a:gridCol>
              </a:tblGrid>
              <a:tr h="253226">
                <a:tc>
                  <a:txBody>
                    <a:bodyPr/>
                    <a:lstStyle/>
                    <a:p>
                      <a:pPr algn="ctr"/>
                      <a:r>
                        <a:rPr lang="en-US" sz="1000" dirty="0"/>
                        <a:t>Parameter</a:t>
                      </a:r>
                    </a:p>
                  </a:txBody>
                  <a:tcPr/>
                </a:tc>
                <a:tc>
                  <a:txBody>
                    <a:bodyPr/>
                    <a:lstStyle/>
                    <a:p>
                      <a:pPr algn="ctr"/>
                      <a:r>
                        <a:rPr lang="en-US" sz="1000" dirty="0"/>
                        <a:t>Value</a:t>
                      </a:r>
                    </a:p>
                  </a:txBody>
                  <a:tcPr/>
                </a:tc>
                <a:extLst>
                  <a:ext uri="{0D108BD9-81ED-4DB2-BD59-A6C34878D82A}">
                    <a16:rowId xmlns:a16="http://schemas.microsoft.com/office/drawing/2014/main" val="10000"/>
                  </a:ext>
                </a:extLst>
              </a:tr>
              <a:tr h="187318">
                <a:tc>
                  <a:txBody>
                    <a:bodyPr/>
                    <a:lstStyle/>
                    <a:p>
                      <a:pPr algn="ctr"/>
                      <a:r>
                        <a:rPr lang="en-US" sz="1000" dirty="0"/>
                        <a:t>Input voltage (Vin)</a:t>
                      </a:r>
                    </a:p>
                  </a:txBody>
                  <a:tcPr/>
                </a:tc>
                <a:tc>
                  <a:txBody>
                    <a:bodyPr/>
                    <a:lstStyle/>
                    <a:p>
                      <a:pPr algn="ctr"/>
                      <a:r>
                        <a:rPr lang="en-US" sz="1000" dirty="0"/>
                        <a:t>3V to 5.5V</a:t>
                      </a:r>
                    </a:p>
                  </a:txBody>
                  <a:tcPr/>
                </a:tc>
                <a:extLst>
                  <a:ext uri="{0D108BD9-81ED-4DB2-BD59-A6C34878D82A}">
                    <a16:rowId xmlns:a16="http://schemas.microsoft.com/office/drawing/2014/main" val="10001"/>
                  </a:ext>
                </a:extLst>
              </a:tr>
              <a:tr h="253226">
                <a:tc>
                  <a:txBody>
                    <a:bodyPr/>
                    <a:lstStyle/>
                    <a:p>
                      <a:pPr algn="ctr"/>
                      <a:r>
                        <a:rPr lang="en-US" sz="1000" dirty="0"/>
                        <a:t>Output voltage (Vout)</a:t>
                      </a:r>
                    </a:p>
                  </a:txBody>
                  <a:tcPr/>
                </a:tc>
                <a:tc>
                  <a:txBody>
                    <a:bodyPr/>
                    <a:lstStyle/>
                    <a:p>
                      <a:pPr algn="ctr"/>
                      <a:r>
                        <a:rPr lang="en-US" sz="1000" dirty="0"/>
                        <a:t>Regulated 3.3V</a:t>
                      </a:r>
                      <a:r>
                        <a:rPr lang="en-US" sz="1000" baseline="0" dirty="0"/>
                        <a:t> or 5V</a:t>
                      </a:r>
                      <a:endParaRPr lang="en-US" sz="1000" dirty="0"/>
                    </a:p>
                  </a:txBody>
                  <a:tcPr/>
                </a:tc>
                <a:extLst>
                  <a:ext uri="{0D108BD9-81ED-4DB2-BD59-A6C34878D82A}">
                    <a16:rowId xmlns:a16="http://schemas.microsoft.com/office/drawing/2014/main" val="10002"/>
                  </a:ext>
                </a:extLst>
              </a:tr>
              <a:tr h="253226">
                <a:tc>
                  <a:txBody>
                    <a:bodyPr/>
                    <a:lstStyle/>
                    <a:p>
                      <a:pPr algn="ctr"/>
                      <a:r>
                        <a:rPr lang="en-US" sz="1000" dirty="0"/>
                        <a:t>Output power (Pout)</a:t>
                      </a:r>
                    </a:p>
                  </a:txBody>
                  <a:tcPr/>
                </a:tc>
                <a:tc>
                  <a:txBody>
                    <a:bodyPr/>
                    <a:lstStyle/>
                    <a:p>
                      <a:pPr algn="ctr"/>
                      <a:r>
                        <a:rPr lang="en-US" sz="1000" dirty="0"/>
                        <a:t>0.65 W</a:t>
                      </a:r>
                    </a:p>
                  </a:txBody>
                  <a:tcPr/>
                </a:tc>
                <a:extLst>
                  <a:ext uri="{0D108BD9-81ED-4DB2-BD59-A6C34878D82A}">
                    <a16:rowId xmlns:a16="http://schemas.microsoft.com/office/drawing/2014/main" val="10003"/>
                  </a:ext>
                </a:extLst>
              </a:tr>
              <a:tr h="312196">
                <a:tc>
                  <a:txBody>
                    <a:bodyPr/>
                    <a:lstStyle/>
                    <a:p>
                      <a:pPr algn="ctr"/>
                      <a:r>
                        <a:rPr lang="en-US" sz="1000" dirty="0"/>
                        <a:t>Isolation level </a:t>
                      </a:r>
                    </a:p>
                  </a:txBody>
                  <a:tcPr/>
                </a:tc>
                <a:tc>
                  <a:txBody>
                    <a:bodyPr/>
                    <a:lstStyle/>
                    <a:p>
                      <a:pPr algn="ctr"/>
                      <a:r>
                        <a:rPr lang="en-US" sz="1000" dirty="0"/>
                        <a:t>5kV RMS reinforced</a:t>
                      </a:r>
                    </a:p>
                  </a:txBody>
                  <a:tcPr/>
                </a:tc>
                <a:extLst>
                  <a:ext uri="{0D108BD9-81ED-4DB2-BD59-A6C34878D82A}">
                    <a16:rowId xmlns:a16="http://schemas.microsoft.com/office/drawing/2014/main" val="10004"/>
                  </a:ext>
                </a:extLst>
              </a:tr>
              <a:tr h="312196">
                <a:tc>
                  <a:txBody>
                    <a:bodyPr/>
                    <a:lstStyle/>
                    <a:p>
                      <a:pPr algn="ctr"/>
                      <a:r>
                        <a:rPr lang="en-US" sz="1000" dirty="0"/>
                        <a:t>Size</a:t>
                      </a:r>
                    </a:p>
                  </a:txBody>
                  <a:tcPr/>
                </a:tc>
                <a:tc>
                  <a:txBody>
                    <a:bodyPr/>
                    <a:lstStyle/>
                    <a:p>
                      <a:pPr algn="ctr"/>
                      <a:r>
                        <a:rPr lang="en-US" sz="1000" dirty="0"/>
                        <a:t>10.3mm x 7.5mm</a:t>
                      </a:r>
                      <a:r>
                        <a:rPr lang="en-US" sz="1000" baseline="0" dirty="0"/>
                        <a:t> x 2.65mm</a:t>
                      </a:r>
                      <a:endParaRPr lang="en-US" sz="1000" dirty="0"/>
                    </a:p>
                  </a:txBody>
                  <a:tcPr/>
                </a:tc>
                <a:extLst>
                  <a:ext uri="{0D108BD9-81ED-4DB2-BD59-A6C34878D82A}">
                    <a16:rowId xmlns:a16="http://schemas.microsoft.com/office/drawing/2014/main" val="10005"/>
                  </a:ext>
                </a:extLst>
              </a:tr>
              <a:tr h="253226">
                <a:tc>
                  <a:txBody>
                    <a:bodyPr/>
                    <a:lstStyle/>
                    <a:p>
                      <a:pPr algn="ctr"/>
                      <a:r>
                        <a:rPr lang="en-US" sz="1000" dirty="0"/>
                        <a:t>Output regulation</a:t>
                      </a:r>
                    </a:p>
                  </a:txBody>
                  <a:tcPr/>
                </a:tc>
                <a:tc>
                  <a:txBody>
                    <a:bodyPr/>
                    <a:lstStyle/>
                    <a:p>
                      <a:pPr algn="ctr"/>
                      <a:r>
                        <a:rPr lang="en-US" sz="1000" dirty="0"/>
                        <a:t>1%</a:t>
                      </a:r>
                    </a:p>
                  </a:txBody>
                  <a:tcPr/>
                </a:tc>
                <a:extLst>
                  <a:ext uri="{0D108BD9-81ED-4DB2-BD59-A6C34878D82A}">
                    <a16:rowId xmlns:a16="http://schemas.microsoft.com/office/drawing/2014/main" val="10006"/>
                  </a:ext>
                </a:extLst>
              </a:tr>
            </a:tbl>
          </a:graphicData>
        </a:graphic>
      </p:graphicFrame>
      <p:sp>
        <p:nvSpPr>
          <p:cNvPr id="3" name="TextBox 2"/>
          <p:cNvSpPr txBox="1"/>
          <p:nvPr/>
        </p:nvSpPr>
        <p:spPr>
          <a:xfrm>
            <a:off x="5155808" y="4103127"/>
            <a:ext cx="707366" cy="184666"/>
          </a:xfrm>
          <a:prstGeom prst="rect">
            <a:avLst/>
          </a:prstGeom>
          <a:noFill/>
        </p:spPr>
        <p:txBody>
          <a:bodyPr wrap="square" rtlCol="0">
            <a:spAutoFit/>
          </a:bodyPr>
          <a:lstStyle/>
          <a:p>
            <a:r>
              <a:rPr lang="en-US" sz="600" dirty="0"/>
              <a:t>Frequency</a:t>
            </a:r>
          </a:p>
        </p:txBody>
      </p:sp>
      <p:sp>
        <p:nvSpPr>
          <p:cNvPr id="14" name="TextBox 13"/>
          <p:cNvSpPr txBox="1"/>
          <p:nvPr/>
        </p:nvSpPr>
        <p:spPr>
          <a:xfrm rot="16200000">
            <a:off x="217255" y="2982829"/>
            <a:ext cx="888212" cy="184666"/>
          </a:xfrm>
          <a:prstGeom prst="rect">
            <a:avLst/>
          </a:prstGeom>
          <a:noFill/>
        </p:spPr>
        <p:txBody>
          <a:bodyPr wrap="square" rtlCol="0">
            <a:spAutoFit/>
          </a:bodyPr>
          <a:lstStyle/>
          <a:p>
            <a:r>
              <a:rPr lang="en-US" sz="600" dirty="0"/>
              <a:t>Emission level (dB)</a:t>
            </a:r>
          </a:p>
        </p:txBody>
      </p:sp>
      <p:sp>
        <p:nvSpPr>
          <p:cNvPr id="15" name="Slide Number Placeholder 3"/>
          <p:cNvSpPr>
            <a:spLocks noGrp="1"/>
          </p:cNvSpPr>
          <p:nvPr>
            <p:ph type="sldNum" sz="quarter" idx="10"/>
          </p:nvPr>
        </p:nvSpPr>
        <p:spPr>
          <a:xfrm>
            <a:off x="6941820" y="4821952"/>
            <a:ext cx="2133600" cy="154782"/>
          </a:xfrm>
        </p:spPr>
        <p:txBody>
          <a:bodyPr/>
          <a:lstStyle/>
          <a:p>
            <a:pPr>
              <a:defRPr/>
            </a:pPr>
            <a:fld id="{2B97888F-6AF7-4263-B69D-592D8C33BAC7}" type="slidenum">
              <a:rPr lang="en-US" smtClean="0"/>
              <a:pPr>
                <a:defRPr/>
              </a:pPr>
              <a:t>41</a:t>
            </a:fld>
            <a:endParaRPr lang="en-US" dirty="0"/>
          </a:p>
        </p:txBody>
      </p:sp>
    </p:spTree>
    <p:extLst>
      <p:ext uri="{BB962C8B-B14F-4D97-AF65-F5344CB8AC3E}">
        <p14:creationId xmlns:p14="http://schemas.microsoft.com/office/powerpoint/2010/main" val="200331846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5CB74B26-B2F3-4412-9D98-84429F2013B8}"/>
              </a:ext>
            </a:extLst>
          </p:cNvPr>
          <p:cNvPicPr>
            <a:picLocks noChangeAspect="1"/>
          </p:cNvPicPr>
          <p:nvPr/>
        </p:nvPicPr>
        <p:blipFill>
          <a:blip r:embed="rId3"/>
          <a:stretch>
            <a:fillRect/>
          </a:stretch>
        </p:blipFill>
        <p:spPr>
          <a:xfrm>
            <a:off x="397891" y="2660904"/>
            <a:ext cx="3827375" cy="2031547"/>
          </a:xfrm>
          <a:prstGeom prst="rect">
            <a:avLst/>
          </a:prstGeom>
        </p:spPr>
      </p:pic>
      <p:sp>
        <p:nvSpPr>
          <p:cNvPr id="5" name="Title 6">
            <a:extLst>
              <a:ext uri="{FF2B5EF4-FFF2-40B4-BE49-F238E27FC236}">
                <a16:creationId xmlns:a16="http://schemas.microsoft.com/office/drawing/2014/main" id="{CB965A31-4E7D-584B-BBED-BA46A5E22B91}"/>
              </a:ext>
            </a:extLst>
          </p:cNvPr>
          <p:cNvSpPr txBox="1">
            <a:spLocks/>
          </p:cNvSpPr>
          <p:nvPr/>
        </p:nvSpPr>
        <p:spPr bwMode="auto">
          <a:xfrm>
            <a:off x="0" y="6364"/>
            <a:ext cx="9144000" cy="505374"/>
          </a:xfrm>
          <a:prstGeom prst="rect">
            <a:avLst/>
          </a:prstGeom>
          <a:noFill/>
          <a:ln w="9525">
            <a:noFill/>
            <a:miter lim="800000"/>
            <a:headEnd/>
            <a:tailEnd/>
          </a:ln>
        </p:spPr>
        <p:txBody>
          <a:bodyPr vert="horz" wrap="square" lIns="76100" tIns="38048" rIns="76100" bIns="38048" numCol="1" anchor="ctr" anchorCtr="0" compatLnSpc="1">
            <a:prstTxWarp prst="textNoShape">
              <a:avLst/>
            </a:prstTxWarp>
          </a:bodyPr>
          <a:lst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a:lstStyle>
          <a:p>
            <a:r>
              <a:rPr lang="en-US" sz="2600" kern="0"/>
              <a:t>Digital isolators – signal </a:t>
            </a:r>
            <a:r>
              <a:rPr lang="en-US" sz="2600" kern="0" dirty="0"/>
              <a:t>i</a:t>
            </a:r>
            <a:r>
              <a:rPr lang="en-US" sz="2600" kern="0"/>
              <a:t>solation</a:t>
            </a:r>
            <a:endParaRPr lang="en-US" sz="2600" kern="0" dirty="0"/>
          </a:p>
        </p:txBody>
      </p:sp>
      <p:sp>
        <p:nvSpPr>
          <p:cNvPr id="8" name="TextBox 7"/>
          <p:cNvSpPr txBox="1"/>
          <p:nvPr/>
        </p:nvSpPr>
        <p:spPr>
          <a:xfrm>
            <a:off x="6549081" y="2596402"/>
            <a:ext cx="1927654" cy="600164"/>
          </a:xfrm>
          <a:prstGeom prst="rect">
            <a:avLst/>
          </a:prstGeom>
          <a:solidFill>
            <a:srgbClr val="AAAAAA"/>
          </a:solidFill>
        </p:spPr>
        <p:txBody>
          <a:bodyPr wrap="square" rtlCol="0">
            <a:spAutoFit/>
          </a:bodyPr>
          <a:lstStyle>
            <a:defPPr>
              <a:defRPr lang="en-US"/>
            </a:defPPr>
            <a:lvl1pPr algn="ctr">
              <a:defRPr sz="1100" u="sng"/>
            </a:lvl1pPr>
          </a:lstStyle>
          <a:p>
            <a:r>
              <a:rPr lang="en-US" dirty="0"/>
              <a:t>Suggested TI device:</a:t>
            </a:r>
          </a:p>
          <a:p>
            <a:r>
              <a:rPr lang="en-US" u="none" dirty="0"/>
              <a:t>ISO7741DW</a:t>
            </a:r>
          </a:p>
          <a:p>
            <a:r>
              <a:rPr lang="en-US" u="none" dirty="0"/>
              <a:t>ISO7841DWW</a:t>
            </a:r>
          </a:p>
        </p:txBody>
      </p:sp>
      <p:sp>
        <p:nvSpPr>
          <p:cNvPr id="11" name="TextBox 10"/>
          <p:cNvSpPr txBox="1"/>
          <p:nvPr/>
        </p:nvSpPr>
        <p:spPr>
          <a:xfrm>
            <a:off x="523980" y="538721"/>
            <a:ext cx="1989695" cy="230496"/>
          </a:xfrm>
          <a:prstGeom prst="rect">
            <a:avLst/>
          </a:prstGeom>
          <a:noFill/>
        </p:spPr>
        <p:txBody>
          <a:bodyPr wrap="square" lIns="68681" tIns="34340" rIns="68681" bIns="34340" rtlCol="0">
            <a:spAutoFit/>
          </a:bodyPr>
          <a:lstStyle/>
          <a:p>
            <a:r>
              <a:rPr lang="en-US" sz="1000" b="1" u="sng" dirty="0"/>
              <a:t>ISO7741DW &amp; ISO7841DWW</a:t>
            </a:r>
          </a:p>
        </p:txBody>
      </p:sp>
      <p:sp>
        <p:nvSpPr>
          <p:cNvPr id="12" name="TextBox 11"/>
          <p:cNvSpPr txBox="1"/>
          <p:nvPr/>
        </p:nvSpPr>
        <p:spPr>
          <a:xfrm>
            <a:off x="523598" y="2455789"/>
            <a:ext cx="2414158" cy="230496"/>
          </a:xfrm>
          <a:prstGeom prst="rect">
            <a:avLst/>
          </a:prstGeom>
          <a:noFill/>
        </p:spPr>
        <p:txBody>
          <a:bodyPr wrap="square" lIns="68681" tIns="34340" rIns="68681" bIns="34340" rtlCol="0">
            <a:spAutoFit/>
          </a:bodyPr>
          <a:lstStyle/>
          <a:p>
            <a:r>
              <a:rPr lang="en-US" sz="1000" b="1" u="sng" dirty="0"/>
              <a:t>Application diagram:</a:t>
            </a:r>
          </a:p>
        </p:txBody>
      </p:sp>
      <p:graphicFrame>
        <p:nvGraphicFramePr>
          <p:cNvPr id="13" name="Table 12"/>
          <p:cNvGraphicFramePr>
            <a:graphicFrameLocks noGrp="1"/>
          </p:cNvGraphicFramePr>
          <p:nvPr>
            <p:extLst>
              <p:ext uri="{D42A27DB-BD31-4B8C-83A1-F6EECF244321}">
                <p14:modId xmlns:p14="http://schemas.microsoft.com/office/powerpoint/2010/main" val="1383360823"/>
              </p:ext>
            </p:extLst>
          </p:nvPr>
        </p:nvGraphicFramePr>
        <p:xfrm>
          <a:off x="5928068" y="600119"/>
          <a:ext cx="3016603" cy="1852264"/>
        </p:xfrm>
        <a:graphic>
          <a:graphicData uri="http://schemas.openxmlformats.org/drawingml/2006/table">
            <a:tbl>
              <a:tblPr firstRow="1" bandRow="1">
                <a:tableStyleId>{F5AB1C69-6EDB-4FF4-983F-18BD219EF322}</a:tableStyleId>
              </a:tblPr>
              <a:tblGrid>
                <a:gridCol w="911068">
                  <a:extLst>
                    <a:ext uri="{9D8B030D-6E8A-4147-A177-3AD203B41FA5}">
                      <a16:colId xmlns:a16="http://schemas.microsoft.com/office/drawing/2014/main" val="20000"/>
                    </a:ext>
                  </a:extLst>
                </a:gridCol>
                <a:gridCol w="1009831">
                  <a:extLst>
                    <a:ext uri="{9D8B030D-6E8A-4147-A177-3AD203B41FA5}">
                      <a16:colId xmlns:a16="http://schemas.microsoft.com/office/drawing/2014/main" val="20001"/>
                    </a:ext>
                  </a:extLst>
                </a:gridCol>
                <a:gridCol w="1095704">
                  <a:extLst>
                    <a:ext uri="{9D8B030D-6E8A-4147-A177-3AD203B41FA5}">
                      <a16:colId xmlns:a16="http://schemas.microsoft.com/office/drawing/2014/main" val="2433996947"/>
                    </a:ext>
                  </a:extLst>
                </a:gridCol>
              </a:tblGrid>
              <a:tr h="252599">
                <a:tc>
                  <a:txBody>
                    <a:bodyPr/>
                    <a:lstStyle/>
                    <a:p>
                      <a:pPr algn="ctr"/>
                      <a:r>
                        <a:rPr lang="en-US" sz="1000" dirty="0"/>
                        <a:t>Parameter</a:t>
                      </a:r>
                    </a:p>
                  </a:txBody>
                  <a:tcPr marT="45607" marB="45607"/>
                </a:tc>
                <a:tc>
                  <a:txBody>
                    <a:bodyPr/>
                    <a:lstStyle/>
                    <a:p>
                      <a:pPr algn="ctr"/>
                      <a:r>
                        <a:rPr lang="en-US" sz="1000" dirty="0"/>
                        <a:t>ISO7741DW</a:t>
                      </a:r>
                    </a:p>
                  </a:txBody>
                  <a:tcPr marT="45607" marB="45607"/>
                </a:tc>
                <a:tc>
                  <a:txBody>
                    <a:bodyPr/>
                    <a:lstStyle/>
                    <a:p>
                      <a:pPr algn="ctr"/>
                      <a:r>
                        <a:rPr lang="en-US" sz="1000" dirty="0"/>
                        <a:t>ISO7841DWW</a:t>
                      </a:r>
                    </a:p>
                  </a:txBody>
                  <a:tcPr marT="45607" marB="45607"/>
                </a:tc>
                <a:extLst>
                  <a:ext uri="{0D108BD9-81ED-4DB2-BD59-A6C34878D82A}">
                    <a16:rowId xmlns:a16="http://schemas.microsoft.com/office/drawing/2014/main" val="10000"/>
                  </a:ext>
                </a:extLst>
              </a:tr>
              <a:tr h="243237">
                <a:tc>
                  <a:txBody>
                    <a:bodyPr/>
                    <a:lstStyle/>
                    <a:p>
                      <a:pPr algn="ctr"/>
                      <a:r>
                        <a:rPr lang="en-US" sz="1000" dirty="0" err="1"/>
                        <a:t>Viso</a:t>
                      </a:r>
                      <a:endParaRPr lang="en-US" sz="1000" dirty="0"/>
                    </a:p>
                  </a:txBody>
                  <a:tcPr marT="45607" marB="45607"/>
                </a:tc>
                <a:tc>
                  <a:txBody>
                    <a:bodyPr/>
                    <a:lstStyle/>
                    <a:p>
                      <a:pPr algn="ctr"/>
                      <a:r>
                        <a:rPr lang="en-US" sz="1000" dirty="0"/>
                        <a:t>5kVrms</a:t>
                      </a:r>
                    </a:p>
                  </a:txBody>
                  <a:tcPr marT="45607" marB="45607"/>
                </a:tc>
                <a:tc>
                  <a:txBody>
                    <a:bodyPr/>
                    <a:lstStyle/>
                    <a:p>
                      <a:pPr algn="ctr"/>
                      <a:r>
                        <a:rPr lang="en-US" sz="1000" dirty="0"/>
                        <a:t>5.7kVrms</a:t>
                      </a:r>
                    </a:p>
                  </a:txBody>
                  <a:tcPr marT="45607" marB="45607"/>
                </a:tc>
                <a:extLst>
                  <a:ext uri="{0D108BD9-81ED-4DB2-BD59-A6C34878D82A}">
                    <a16:rowId xmlns:a16="http://schemas.microsoft.com/office/drawing/2014/main" val="10001"/>
                  </a:ext>
                </a:extLst>
              </a:tr>
              <a:tr h="388394">
                <a:tc>
                  <a:txBody>
                    <a:bodyPr/>
                    <a:lstStyle/>
                    <a:p>
                      <a:pPr algn="ctr"/>
                      <a:r>
                        <a:rPr lang="en-US" sz="1000" dirty="0"/>
                        <a:t>Creepage/ Clearance</a:t>
                      </a:r>
                    </a:p>
                  </a:txBody>
                  <a:tcPr marT="45607" marB="45607"/>
                </a:tc>
                <a:tc>
                  <a:txBody>
                    <a:bodyPr/>
                    <a:lstStyle/>
                    <a:p>
                      <a:pPr algn="ctr"/>
                      <a:r>
                        <a:rPr lang="en-US" sz="1000" dirty="0"/>
                        <a:t>8 mm</a:t>
                      </a:r>
                    </a:p>
                  </a:txBody>
                  <a:tcPr marT="45607" marB="45607"/>
                </a:tc>
                <a:tc>
                  <a:txBody>
                    <a:bodyPr/>
                    <a:lstStyle/>
                    <a:p>
                      <a:pPr algn="ctr"/>
                      <a:r>
                        <a:rPr lang="en-US" sz="1000" dirty="0"/>
                        <a:t>14 mm</a:t>
                      </a:r>
                    </a:p>
                  </a:txBody>
                  <a:tcPr marT="45607" marB="45607"/>
                </a:tc>
                <a:extLst>
                  <a:ext uri="{0D108BD9-81ED-4DB2-BD59-A6C34878D82A}">
                    <a16:rowId xmlns:a16="http://schemas.microsoft.com/office/drawing/2014/main" val="10002"/>
                  </a:ext>
                </a:extLst>
              </a:tr>
              <a:tr h="252599">
                <a:tc>
                  <a:txBody>
                    <a:bodyPr/>
                    <a:lstStyle/>
                    <a:p>
                      <a:pPr algn="ctr"/>
                      <a:r>
                        <a:rPr lang="en-US" sz="1000" dirty="0"/>
                        <a:t>Data rate</a:t>
                      </a:r>
                    </a:p>
                  </a:txBody>
                  <a:tcPr marT="45607" marB="45607"/>
                </a:tc>
                <a:tc>
                  <a:txBody>
                    <a:bodyPr/>
                    <a:lstStyle/>
                    <a:p>
                      <a:pPr algn="ctr"/>
                      <a:r>
                        <a:rPr lang="en-US" sz="1000" dirty="0"/>
                        <a:t>100 Mbps</a:t>
                      </a:r>
                    </a:p>
                  </a:txBody>
                  <a:tcPr marT="45607" marB="45607"/>
                </a:tc>
                <a:tc>
                  <a:txBody>
                    <a:bodyPr/>
                    <a:lstStyle/>
                    <a:p>
                      <a:pPr algn="ctr"/>
                      <a:r>
                        <a:rPr lang="en-US" sz="1000" dirty="0"/>
                        <a:t>100 Mbps</a:t>
                      </a:r>
                    </a:p>
                  </a:txBody>
                  <a:tcPr marT="45607" marB="45607"/>
                </a:tc>
                <a:extLst>
                  <a:ext uri="{0D108BD9-81ED-4DB2-BD59-A6C34878D82A}">
                    <a16:rowId xmlns:a16="http://schemas.microsoft.com/office/drawing/2014/main" val="10003"/>
                  </a:ext>
                </a:extLst>
              </a:tr>
              <a:tr h="388394">
                <a:tc>
                  <a:txBody>
                    <a:bodyPr/>
                    <a:lstStyle/>
                    <a:p>
                      <a:pPr algn="ctr"/>
                      <a:r>
                        <a:rPr lang="en-US" sz="1000" dirty="0"/>
                        <a:t>IEC 60601-1 Capability</a:t>
                      </a:r>
                    </a:p>
                  </a:txBody>
                  <a:tcPr marT="45607" marB="45607"/>
                </a:tc>
                <a:tc>
                  <a:txBody>
                    <a:bodyPr/>
                    <a:lstStyle/>
                    <a:p>
                      <a:pPr algn="ctr"/>
                      <a:r>
                        <a:rPr lang="en-US" sz="1000" dirty="0">
                          <a:solidFill>
                            <a:schemeClr val="tx1"/>
                          </a:solidFill>
                        </a:rPr>
                        <a:t>2 MOPP up to 240Vrms</a:t>
                      </a:r>
                    </a:p>
                  </a:txBody>
                  <a:tcPr marT="45607" marB="45607"/>
                </a:tc>
                <a:tc>
                  <a:txBody>
                    <a:bodyPr/>
                    <a:lstStyle/>
                    <a:p>
                      <a:pPr algn="ctr"/>
                      <a:r>
                        <a:rPr lang="en-US" sz="1000" dirty="0"/>
                        <a:t>2 MOPP up to 400Vrms</a:t>
                      </a:r>
                    </a:p>
                  </a:txBody>
                  <a:tcPr marT="45607" marB="45607"/>
                </a:tc>
                <a:extLst>
                  <a:ext uri="{0D108BD9-81ED-4DB2-BD59-A6C34878D82A}">
                    <a16:rowId xmlns:a16="http://schemas.microsoft.com/office/drawing/2014/main" val="10004"/>
                  </a:ext>
                </a:extLst>
              </a:tr>
              <a:tr h="311424">
                <a:tc>
                  <a:txBody>
                    <a:bodyPr/>
                    <a:lstStyle/>
                    <a:p>
                      <a:pPr algn="ctr"/>
                      <a:r>
                        <a:rPr lang="en-US" sz="1000" dirty="0"/>
                        <a:t>Size</a:t>
                      </a:r>
                    </a:p>
                  </a:txBody>
                  <a:tcPr marT="45607" marB="45607"/>
                </a:tc>
                <a:tc>
                  <a:txBody>
                    <a:bodyPr/>
                    <a:lstStyle/>
                    <a:p>
                      <a:pPr algn="ctr"/>
                      <a:r>
                        <a:rPr lang="en-US" sz="1000" dirty="0">
                          <a:solidFill>
                            <a:schemeClr val="tx1"/>
                          </a:solidFill>
                        </a:rPr>
                        <a:t>10.3 x 7.5 mm</a:t>
                      </a:r>
                    </a:p>
                  </a:txBody>
                  <a:tcPr marT="45607" marB="45607"/>
                </a:tc>
                <a:tc>
                  <a:txBody>
                    <a:bodyPr/>
                    <a:lstStyle/>
                    <a:p>
                      <a:pPr algn="ctr"/>
                      <a:r>
                        <a:rPr lang="en-US" sz="1000" dirty="0"/>
                        <a:t>10.3 x 14.0 mm</a:t>
                      </a:r>
                    </a:p>
                  </a:txBody>
                  <a:tcPr marT="45607" marB="45607"/>
                </a:tc>
                <a:extLst>
                  <a:ext uri="{0D108BD9-81ED-4DB2-BD59-A6C34878D82A}">
                    <a16:rowId xmlns:a16="http://schemas.microsoft.com/office/drawing/2014/main" val="984645073"/>
                  </a:ext>
                </a:extLst>
              </a:tr>
            </a:tbl>
          </a:graphicData>
        </a:graphic>
      </p:graphicFrame>
      <p:sp>
        <p:nvSpPr>
          <p:cNvPr id="15" name="TextBox 14">
            <a:extLst>
              <a:ext uri="{FF2B5EF4-FFF2-40B4-BE49-F238E27FC236}">
                <a16:creationId xmlns:a16="http://schemas.microsoft.com/office/drawing/2014/main" id="{618B7CC6-225A-4871-8BA1-83878343CB4C}"/>
              </a:ext>
            </a:extLst>
          </p:cNvPr>
          <p:cNvSpPr txBox="1"/>
          <p:nvPr/>
        </p:nvSpPr>
        <p:spPr>
          <a:xfrm>
            <a:off x="3079360" y="541661"/>
            <a:ext cx="2614007" cy="391742"/>
          </a:xfrm>
          <a:prstGeom prst="rect">
            <a:avLst/>
          </a:prstGeom>
          <a:noFill/>
        </p:spPr>
        <p:txBody>
          <a:bodyPr wrap="square" lIns="68681" tIns="34340" rIns="68681" bIns="34340" rtlCol="0">
            <a:spAutoFit/>
          </a:bodyPr>
          <a:lstStyle/>
          <a:p>
            <a:pPr algn="ctr"/>
            <a:r>
              <a:rPr lang="en-US" sz="1000" b="1" u="sng" dirty="0"/>
              <a:t>SPI Isolation: ISO7741DW vs traditional optocoupler solution</a:t>
            </a:r>
          </a:p>
        </p:txBody>
      </p:sp>
      <p:pic>
        <p:nvPicPr>
          <p:cNvPr id="6" name="Picture 5">
            <a:extLst>
              <a:ext uri="{FF2B5EF4-FFF2-40B4-BE49-F238E27FC236}">
                <a16:creationId xmlns:a16="http://schemas.microsoft.com/office/drawing/2014/main" id="{6E02E535-A30E-4A0F-874E-24AC8242F1AB}"/>
              </a:ext>
            </a:extLst>
          </p:cNvPr>
          <p:cNvPicPr>
            <a:picLocks noChangeAspect="1"/>
          </p:cNvPicPr>
          <p:nvPr/>
        </p:nvPicPr>
        <p:blipFill>
          <a:blip r:embed="rId4"/>
          <a:stretch>
            <a:fillRect/>
          </a:stretch>
        </p:blipFill>
        <p:spPr>
          <a:xfrm>
            <a:off x="3547489" y="946030"/>
            <a:ext cx="1677750" cy="1904441"/>
          </a:xfrm>
          <a:prstGeom prst="rect">
            <a:avLst/>
          </a:prstGeom>
        </p:spPr>
      </p:pic>
      <p:pic>
        <p:nvPicPr>
          <p:cNvPr id="16" name="Picture 15">
            <a:extLst>
              <a:ext uri="{FF2B5EF4-FFF2-40B4-BE49-F238E27FC236}">
                <a16:creationId xmlns:a16="http://schemas.microsoft.com/office/drawing/2014/main" id="{258F2FBA-C7C3-487E-B1BD-8CD4C6DC8217}"/>
              </a:ext>
            </a:extLst>
          </p:cNvPr>
          <p:cNvPicPr>
            <a:picLocks noChangeAspect="1"/>
          </p:cNvPicPr>
          <p:nvPr/>
        </p:nvPicPr>
        <p:blipFill>
          <a:blip r:embed="rId5"/>
          <a:stretch>
            <a:fillRect/>
          </a:stretch>
        </p:blipFill>
        <p:spPr>
          <a:xfrm>
            <a:off x="626196" y="770677"/>
            <a:ext cx="1636335" cy="1614830"/>
          </a:xfrm>
          <a:prstGeom prst="rect">
            <a:avLst/>
          </a:prstGeom>
        </p:spPr>
      </p:pic>
      <p:sp>
        <p:nvSpPr>
          <p:cNvPr id="14" name="Slide Number Placeholder 3"/>
          <p:cNvSpPr>
            <a:spLocks noGrp="1"/>
          </p:cNvSpPr>
          <p:nvPr>
            <p:ph type="sldNum" sz="quarter" idx="10"/>
          </p:nvPr>
        </p:nvSpPr>
        <p:spPr>
          <a:xfrm>
            <a:off x="6941820" y="4821952"/>
            <a:ext cx="2133600" cy="154782"/>
          </a:xfrm>
        </p:spPr>
        <p:txBody>
          <a:bodyPr/>
          <a:lstStyle/>
          <a:p>
            <a:pPr>
              <a:defRPr/>
            </a:pPr>
            <a:fld id="{2B97888F-6AF7-4263-B69D-592D8C33BAC7}" type="slidenum">
              <a:rPr lang="en-US" smtClean="0"/>
              <a:pPr>
                <a:defRPr/>
              </a:pPr>
              <a:t>42</a:t>
            </a:fld>
            <a:endParaRPr lang="en-US" dirty="0"/>
          </a:p>
        </p:txBody>
      </p:sp>
    </p:spTree>
    <p:extLst>
      <p:ext uri="{BB962C8B-B14F-4D97-AF65-F5344CB8AC3E}">
        <p14:creationId xmlns:p14="http://schemas.microsoft.com/office/powerpoint/2010/main" val="287794137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a:extLst>
              <a:ext uri="{FF2B5EF4-FFF2-40B4-BE49-F238E27FC236}">
                <a16:creationId xmlns:a16="http://schemas.microsoft.com/office/drawing/2014/main" id="{CB965A31-4E7D-584B-BBED-BA46A5E22B91}"/>
              </a:ext>
            </a:extLst>
          </p:cNvPr>
          <p:cNvSpPr txBox="1">
            <a:spLocks/>
          </p:cNvSpPr>
          <p:nvPr/>
        </p:nvSpPr>
        <p:spPr bwMode="auto">
          <a:xfrm>
            <a:off x="0" y="1"/>
            <a:ext cx="9144000" cy="506627"/>
          </a:xfrm>
          <a:prstGeom prst="rect">
            <a:avLst/>
          </a:prstGeom>
          <a:noFill/>
          <a:ln w="9525">
            <a:noFill/>
            <a:miter lim="800000"/>
            <a:headEnd/>
            <a:tailEnd/>
          </a:ln>
        </p:spPr>
        <p:txBody>
          <a:bodyPr vert="horz" wrap="square" lIns="76177" tIns="38087" rIns="76177" bIns="38087" numCol="1" anchor="ctr" anchorCtr="0" compatLnSpc="1">
            <a:prstTxWarp prst="textNoShape">
              <a:avLst/>
            </a:prstTxWarp>
          </a:bodyPr>
          <a:lst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a:lstStyle>
          <a:p>
            <a:r>
              <a:rPr lang="en-US" sz="2600" kern="0" dirty="0"/>
              <a:t>Layout comparison – power and 4-ch data isolation</a:t>
            </a:r>
          </a:p>
        </p:txBody>
      </p:sp>
      <p:pic>
        <p:nvPicPr>
          <p:cNvPr id="1433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9063" y="615906"/>
            <a:ext cx="2859097" cy="19060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10266" y="833960"/>
            <a:ext cx="2496185" cy="1720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0"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35494" y="1061047"/>
            <a:ext cx="2500519" cy="150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1"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35280" y="2634281"/>
            <a:ext cx="2064703" cy="1748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4"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276096" y="3067996"/>
            <a:ext cx="2279316" cy="11578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4321833" y="2891454"/>
            <a:ext cx="1710940" cy="184666"/>
          </a:xfrm>
          <a:prstGeom prst="rect">
            <a:avLst/>
          </a:prstGeom>
          <a:noFill/>
        </p:spPr>
        <p:txBody>
          <a:bodyPr wrap="square" rtlCol="0">
            <a:spAutoFit/>
          </a:bodyPr>
          <a:lstStyle/>
          <a:p>
            <a:r>
              <a:rPr lang="en-US" sz="600" dirty="0"/>
              <a:t>Digital isolator (ISO7741) is on bottom layer</a:t>
            </a:r>
          </a:p>
        </p:txBody>
      </p:sp>
      <p:pic>
        <p:nvPicPr>
          <p:cNvPr id="13315"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573320" y="3031415"/>
            <a:ext cx="2703188" cy="1194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8060790" y="1046979"/>
            <a:ext cx="439806" cy="230832"/>
          </a:xfrm>
          <a:prstGeom prst="rect">
            <a:avLst/>
          </a:prstGeom>
          <a:noFill/>
        </p:spPr>
        <p:txBody>
          <a:bodyPr wrap="square" rtlCol="0">
            <a:spAutoFit/>
          </a:bodyPr>
          <a:lstStyle/>
          <a:p>
            <a:r>
              <a:rPr lang="en-US" sz="900" dirty="0"/>
              <a:t>1</a:t>
            </a:r>
          </a:p>
        </p:txBody>
      </p:sp>
      <p:sp>
        <p:nvSpPr>
          <p:cNvPr id="7" name="Rectangle 6"/>
          <p:cNvSpPr/>
          <p:nvPr/>
        </p:nvSpPr>
        <p:spPr>
          <a:xfrm>
            <a:off x="1311400" y="3819068"/>
            <a:ext cx="540533" cy="184666"/>
          </a:xfrm>
          <a:prstGeom prst="rect">
            <a:avLst/>
          </a:prstGeom>
        </p:spPr>
        <p:txBody>
          <a:bodyPr wrap="none">
            <a:spAutoFit/>
          </a:bodyPr>
          <a:lstStyle/>
          <a:p>
            <a:r>
              <a:rPr lang="en-US" sz="600" dirty="0">
                <a:solidFill>
                  <a:srgbClr val="FFFF00"/>
                </a:solidFill>
              </a:rPr>
              <a:t>(ISO7741)</a:t>
            </a:r>
          </a:p>
        </p:txBody>
      </p:sp>
      <p:sp>
        <p:nvSpPr>
          <p:cNvPr id="8" name="TextBox 7"/>
          <p:cNvSpPr txBox="1"/>
          <p:nvPr/>
        </p:nvSpPr>
        <p:spPr>
          <a:xfrm>
            <a:off x="8009626" y="4336529"/>
            <a:ext cx="664234" cy="184666"/>
          </a:xfrm>
          <a:prstGeom prst="rect">
            <a:avLst/>
          </a:prstGeom>
          <a:noFill/>
        </p:spPr>
        <p:txBody>
          <a:bodyPr wrap="square" rtlCol="0">
            <a:spAutoFit/>
          </a:bodyPr>
          <a:lstStyle/>
          <a:p>
            <a:r>
              <a:rPr lang="en-US" sz="600" b="1" dirty="0"/>
              <a:t>Z = 4.25mm</a:t>
            </a:r>
          </a:p>
        </p:txBody>
      </p:sp>
      <p:sp>
        <p:nvSpPr>
          <p:cNvPr id="15" name="TextBox 14"/>
          <p:cNvSpPr txBox="1"/>
          <p:nvPr/>
        </p:nvSpPr>
        <p:spPr>
          <a:xfrm>
            <a:off x="5052203" y="4360332"/>
            <a:ext cx="664234" cy="184666"/>
          </a:xfrm>
          <a:prstGeom prst="rect">
            <a:avLst/>
          </a:prstGeom>
          <a:noFill/>
        </p:spPr>
        <p:txBody>
          <a:bodyPr wrap="square" rtlCol="0">
            <a:spAutoFit/>
          </a:bodyPr>
          <a:lstStyle/>
          <a:p>
            <a:r>
              <a:rPr lang="en-US" sz="600" b="1" dirty="0"/>
              <a:t>Z = 6mm</a:t>
            </a:r>
          </a:p>
        </p:txBody>
      </p:sp>
      <p:sp>
        <p:nvSpPr>
          <p:cNvPr id="16" name="TextBox 15"/>
          <p:cNvSpPr txBox="1"/>
          <p:nvPr/>
        </p:nvSpPr>
        <p:spPr>
          <a:xfrm>
            <a:off x="1735749" y="4360334"/>
            <a:ext cx="664234" cy="184666"/>
          </a:xfrm>
          <a:prstGeom prst="rect">
            <a:avLst/>
          </a:prstGeom>
          <a:noFill/>
        </p:spPr>
        <p:txBody>
          <a:bodyPr wrap="square" rtlCol="0">
            <a:spAutoFit/>
          </a:bodyPr>
          <a:lstStyle/>
          <a:p>
            <a:r>
              <a:rPr lang="en-US" sz="600" b="1" dirty="0"/>
              <a:t>Z = 7.6mm</a:t>
            </a:r>
          </a:p>
        </p:txBody>
      </p:sp>
      <p:sp>
        <p:nvSpPr>
          <p:cNvPr id="17" name="Slide Number Placeholder 3"/>
          <p:cNvSpPr>
            <a:spLocks noGrp="1"/>
          </p:cNvSpPr>
          <p:nvPr>
            <p:ph type="sldNum" sz="quarter" idx="10"/>
          </p:nvPr>
        </p:nvSpPr>
        <p:spPr>
          <a:xfrm>
            <a:off x="6941820" y="4821952"/>
            <a:ext cx="2133600" cy="154782"/>
          </a:xfrm>
        </p:spPr>
        <p:txBody>
          <a:bodyPr/>
          <a:lstStyle/>
          <a:p>
            <a:pPr>
              <a:defRPr/>
            </a:pPr>
            <a:fld id="{2B97888F-6AF7-4263-B69D-592D8C33BAC7}" type="slidenum">
              <a:rPr lang="en-US" smtClean="0"/>
              <a:pPr>
                <a:defRPr/>
              </a:pPr>
              <a:t>43</a:t>
            </a:fld>
            <a:endParaRPr lang="en-US" dirty="0"/>
          </a:p>
        </p:txBody>
      </p:sp>
    </p:spTree>
    <p:extLst>
      <p:ext uri="{BB962C8B-B14F-4D97-AF65-F5344CB8AC3E}">
        <p14:creationId xmlns:p14="http://schemas.microsoft.com/office/powerpoint/2010/main" val="14467551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a:extLst>
              <a:ext uri="{FF2B5EF4-FFF2-40B4-BE49-F238E27FC236}">
                <a16:creationId xmlns:a16="http://schemas.microsoft.com/office/drawing/2014/main" id="{CB965A31-4E7D-584B-BBED-BA46A5E22B91}"/>
              </a:ext>
            </a:extLst>
          </p:cNvPr>
          <p:cNvSpPr txBox="1">
            <a:spLocks/>
          </p:cNvSpPr>
          <p:nvPr/>
        </p:nvSpPr>
        <p:spPr bwMode="auto">
          <a:xfrm>
            <a:off x="0" y="1"/>
            <a:ext cx="9144000" cy="506627"/>
          </a:xfrm>
          <a:prstGeom prst="rect">
            <a:avLst/>
          </a:prstGeom>
          <a:noFill/>
          <a:ln w="9525">
            <a:noFill/>
            <a:miter lim="800000"/>
            <a:headEnd/>
            <a:tailEnd/>
          </a:ln>
        </p:spPr>
        <p:txBody>
          <a:bodyPr vert="horz" wrap="square" lIns="76177" tIns="38087" rIns="76177" bIns="38087" numCol="1" anchor="ctr" anchorCtr="0" compatLnSpc="1">
            <a:prstTxWarp prst="textNoShape">
              <a:avLst/>
            </a:prstTxWarp>
          </a:bodyPr>
          <a:lst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a:lstStyle>
          <a:p>
            <a:r>
              <a:rPr lang="en-US" sz="2800" kern="0" dirty="0"/>
              <a:t>Summary </a:t>
            </a: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3636498416"/>
              </p:ext>
            </p:extLst>
          </p:nvPr>
        </p:nvGraphicFramePr>
        <p:xfrm>
          <a:off x="375922" y="590265"/>
          <a:ext cx="8168637" cy="3945509"/>
        </p:xfrm>
        <a:graphic>
          <a:graphicData uri="http://schemas.openxmlformats.org/drawingml/2006/table">
            <a:tbl>
              <a:tblPr firstRow="1" firstCol="1" bandRow="1">
                <a:tableStyleId>{F5AB1C69-6EDB-4FF4-983F-18BD219EF322}</a:tableStyleId>
              </a:tblPr>
              <a:tblGrid>
                <a:gridCol w="1206907">
                  <a:extLst>
                    <a:ext uri="{9D8B030D-6E8A-4147-A177-3AD203B41FA5}">
                      <a16:colId xmlns:a16="http://schemas.microsoft.com/office/drawing/2014/main" val="20000"/>
                    </a:ext>
                  </a:extLst>
                </a:gridCol>
                <a:gridCol w="1272131">
                  <a:extLst>
                    <a:ext uri="{9D8B030D-6E8A-4147-A177-3AD203B41FA5}">
                      <a16:colId xmlns:a16="http://schemas.microsoft.com/office/drawing/2014/main" val="20001"/>
                    </a:ext>
                  </a:extLst>
                </a:gridCol>
                <a:gridCol w="1264920">
                  <a:extLst>
                    <a:ext uri="{9D8B030D-6E8A-4147-A177-3AD203B41FA5}">
                      <a16:colId xmlns:a16="http://schemas.microsoft.com/office/drawing/2014/main" val="20002"/>
                    </a:ext>
                  </a:extLst>
                </a:gridCol>
                <a:gridCol w="1224280">
                  <a:extLst>
                    <a:ext uri="{9D8B030D-6E8A-4147-A177-3AD203B41FA5}">
                      <a16:colId xmlns:a16="http://schemas.microsoft.com/office/drawing/2014/main" val="20003"/>
                    </a:ext>
                  </a:extLst>
                </a:gridCol>
                <a:gridCol w="1143000">
                  <a:extLst>
                    <a:ext uri="{9D8B030D-6E8A-4147-A177-3AD203B41FA5}">
                      <a16:colId xmlns:a16="http://schemas.microsoft.com/office/drawing/2014/main" val="20004"/>
                    </a:ext>
                  </a:extLst>
                </a:gridCol>
                <a:gridCol w="990600">
                  <a:extLst>
                    <a:ext uri="{9D8B030D-6E8A-4147-A177-3AD203B41FA5}">
                      <a16:colId xmlns:a16="http://schemas.microsoft.com/office/drawing/2014/main" val="20005"/>
                    </a:ext>
                  </a:extLst>
                </a:gridCol>
                <a:gridCol w="1066799">
                  <a:extLst>
                    <a:ext uri="{9D8B030D-6E8A-4147-A177-3AD203B41FA5}">
                      <a16:colId xmlns:a16="http://schemas.microsoft.com/office/drawing/2014/main" val="20006"/>
                    </a:ext>
                  </a:extLst>
                </a:gridCol>
              </a:tblGrid>
              <a:tr h="927497">
                <a:tc>
                  <a:txBody>
                    <a:bodyPr/>
                    <a:lstStyle/>
                    <a:p>
                      <a:pPr marL="0" marR="0" algn="l">
                        <a:lnSpc>
                          <a:spcPct val="115000"/>
                        </a:lnSpc>
                        <a:spcBef>
                          <a:spcPts val="0"/>
                        </a:spcBef>
                        <a:spcAft>
                          <a:spcPts val="0"/>
                        </a:spcAft>
                      </a:pPr>
                      <a:r>
                        <a:rPr lang="en-US" sz="1200" dirty="0">
                          <a:effectLst/>
                        </a:rPr>
                        <a:t>        Topology</a:t>
                      </a:r>
                    </a:p>
                    <a:p>
                      <a:pPr marL="0" marR="0" algn="l">
                        <a:lnSpc>
                          <a:spcPct val="115000"/>
                        </a:lnSpc>
                        <a:spcBef>
                          <a:spcPts val="0"/>
                        </a:spcBef>
                        <a:spcAft>
                          <a:spcPts val="0"/>
                        </a:spcAft>
                      </a:pPr>
                      <a:endParaRPr lang="en-US" sz="1200" dirty="0">
                        <a:effectLst/>
                      </a:endParaRPr>
                    </a:p>
                    <a:p>
                      <a:pPr marL="0" marR="0" algn="l">
                        <a:lnSpc>
                          <a:spcPct val="115000"/>
                        </a:lnSpc>
                        <a:spcBef>
                          <a:spcPts val="0"/>
                        </a:spcBef>
                        <a:spcAft>
                          <a:spcPts val="0"/>
                        </a:spcAft>
                      </a:pPr>
                      <a:endParaRPr lang="en-US" sz="1200" dirty="0">
                        <a:effectLst/>
                      </a:endParaRPr>
                    </a:p>
                    <a:p>
                      <a:pPr marL="0" marR="0" algn="l">
                        <a:lnSpc>
                          <a:spcPct val="115000"/>
                        </a:lnSpc>
                        <a:spcBef>
                          <a:spcPts val="0"/>
                        </a:spcBef>
                        <a:spcAft>
                          <a:spcPts val="0"/>
                        </a:spcAft>
                      </a:pPr>
                      <a:r>
                        <a:rPr lang="en-US" sz="1200" dirty="0">
                          <a:effectLst/>
                        </a:rPr>
                        <a:t>Parameter</a:t>
                      </a:r>
                      <a:endParaRPr lang="en-US" sz="1050" dirty="0">
                        <a:effectLst/>
                        <a:latin typeface="Calibri"/>
                        <a:ea typeface="Calibri"/>
                        <a:cs typeface="Times New Roman"/>
                      </a:endParaRPr>
                    </a:p>
                  </a:txBody>
                  <a:tcPr marL="54990" marR="54990" marT="0" marB="0"/>
                </a:tc>
                <a:tc>
                  <a:txBody>
                    <a:bodyPr/>
                    <a:lstStyle/>
                    <a:p>
                      <a:pPr marL="0" marR="0" algn="ctr">
                        <a:lnSpc>
                          <a:spcPct val="115000"/>
                        </a:lnSpc>
                        <a:spcBef>
                          <a:spcPts val="0"/>
                        </a:spcBef>
                        <a:spcAft>
                          <a:spcPts val="0"/>
                        </a:spcAft>
                      </a:pPr>
                      <a:r>
                        <a:rPr lang="en-US" sz="1050" dirty="0">
                          <a:effectLst/>
                        </a:rPr>
                        <a:t>Conventional </a:t>
                      </a:r>
                      <a:r>
                        <a:rPr lang="en-US" sz="1050" dirty="0" err="1">
                          <a:effectLst/>
                        </a:rPr>
                        <a:t>flyback</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a:effectLst/>
                        </a:rPr>
                        <a:t>PSR </a:t>
                      </a:r>
                      <a:r>
                        <a:rPr lang="en-US" sz="1050" dirty="0" err="1">
                          <a:effectLst/>
                        </a:rPr>
                        <a:t>flyback</a:t>
                      </a:r>
                      <a:r>
                        <a:rPr lang="en-US" sz="1050" dirty="0">
                          <a:effectLst/>
                        </a:rPr>
                        <a:t> (LM25180)</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a:effectLst/>
                        </a:rPr>
                        <a:t>Open-loop push-pull (SN6505)</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a:effectLst/>
                        </a:rPr>
                        <a:t>Closed-loop push-pull (LM25037)</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a:effectLst/>
                        </a:rPr>
                        <a:t>Isolated power module (UCC12050)</a:t>
                      </a:r>
                      <a:endParaRPr lang="en-US" sz="105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a:effectLst/>
                        </a:rPr>
                        <a:t>Isolated power with digital isolator (ISOW7841)</a:t>
                      </a:r>
                      <a:endParaRPr lang="en-US" sz="1050">
                        <a:effectLst/>
                        <a:latin typeface="Calibri"/>
                        <a:ea typeface="Calibri"/>
                        <a:cs typeface="Times New Roman"/>
                      </a:endParaRPr>
                    </a:p>
                  </a:txBody>
                  <a:tcPr marL="54990" marR="54990" marT="0" marB="0" anchor="ctr"/>
                </a:tc>
                <a:extLst>
                  <a:ext uri="{0D108BD9-81ED-4DB2-BD59-A6C34878D82A}">
                    <a16:rowId xmlns:a16="http://schemas.microsoft.com/office/drawing/2014/main" val="10000"/>
                  </a:ext>
                </a:extLst>
              </a:tr>
              <a:tr h="772914">
                <a:tc>
                  <a:txBody>
                    <a:bodyPr/>
                    <a:lstStyle/>
                    <a:p>
                      <a:pPr marL="0" marR="0" algn="ctr">
                        <a:lnSpc>
                          <a:spcPct val="115000"/>
                        </a:lnSpc>
                        <a:spcBef>
                          <a:spcPts val="0"/>
                        </a:spcBef>
                        <a:spcAft>
                          <a:spcPts val="0"/>
                        </a:spcAft>
                      </a:pPr>
                      <a:r>
                        <a:rPr lang="en-US" sz="1050" dirty="0">
                          <a:effectLst/>
                        </a:rPr>
                        <a:t>Output power level</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a:effectLst/>
                        </a:rPr>
                        <a:t>Flexible (transformer and PWM controller dependent)</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a:effectLst/>
                        </a:rPr>
                        <a:t>5 W to 7 W</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a:effectLst/>
                        </a:rPr>
                        <a:t>5 W</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a:effectLst/>
                        </a:rPr>
                        <a:t>Flexible (transformer and PWM controller dependent)</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a:effectLst/>
                        </a:rPr>
                        <a:t>0.5 W</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a:effectLst/>
                        </a:rPr>
                        <a:t>0.65 W</a:t>
                      </a:r>
                      <a:endParaRPr lang="en-US" sz="1050" dirty="0">
                        <a:effectLst/>
                        <a:latin typeface="Calibri"/>
                        <a:ea typeface="Calibri"/>
                        <a:cs typeface="Times New Roman"/>
                      </a:endParaRPr>
                    </a:p>
                  </a:txBody>
                  <a:tcPr marL="54990" marR="54990" marT="0" marB="0" anchor="ctr"/>
                </a:tc>
                <a:extLst>
                  <a:ext uri="{0D108BD9-81ED-4DB2-BD59-A6C34878D82A}">
                    <a16:rowId xmlns:a16="http://schemas.microsoft.com/office/drawing/2014/main" val="10001"/>
                  </a:ext>
                </a:extLst>
              </a:tr>
              <a:tr h="309166">
                <a:tc>
                  <a:txBody>
                    <a:bodyPr/>
                    <a:lstStyle/>
                    <a:p>
                      <a:pPr marL="0" marR="0" algn="ctr">
                        <a:lnSpc>
                          <a:spcPct val="115000"/>
                        </a:lnSpc>
                        <a:spcBef>
                          <a:spcPts val="0"/>
                        </a:spcBef>
                        <a:spcAft>
                          <a:spcPts val="0"/>
                        </a:spcAft>
                      </a:pPr>
                      <a:r>
                        <a:rPr lang="en-US" sz="1050" dirty="0">
                          <a:effectLst/>
                        </a:rPr>
                        <a:t>Input voltage range</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a:effectLst/>
                        </a:rPr>
                        <a:t>Up to 42V/65V</a:t>
                      </a:r>
                      <a:endParaRPr lang="en-US" sz="105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a:effectLst/>
                        </a:rPr>
                        <a:t>Up to 42V/65V</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a:effectLst/>
                        </a:rPr>
                        <a:t>Up to 5.5V</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a:effectLst/>
                        </a:rPr>
                        <a:t>Up to 75V</a:t>
                      </a:r>
                      <a:endParaRPr lang="en-US" sz="105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a:effectLst/>
                        </a:rPr>
                        <a:t>Up to 5.5V</a:t>
                      </a:r>
                      <a:endParaRPr lang="en-US" sz="105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a:effectLst/>
                        </a:rPr>
                        <a:t>Up to 5.5V</a:t>
                      </a:r>
                      <a:endParaRPr lang="en-US" sz="1050">
                        <a:effectLst/>
                        <a:latin typeface="Calibri"/>
                        <a:ea typeface="Calibri"/>
                        <a:cs typeface="Times New Roman"/>
                      </a:endParaRPr>
                    </a:p>
                  </a:txBody>
                  <a:tcPr marL="54990" marR="54990" marT="0" marB="0" anchor="ctr"/>
                </a:tc>
                <a:extLst>
                  <a:ext uri="{0D108BD9-81ED-4DB2-BD59-A6C34878D82A}">
                    <a16:rowId xmlns:a16="http://schemas.microsoft.com/office/drawing/2014/main" val="10002"/>
                  </a:ext>
                </a:extLst>
              </a:tr>
              <a:tr h="309166">
                <a:tc>
                  <a:txBody>
                    <a:bodyPr/>
                    <a:lstStyle/>
                    <a:p>
                      <a:pPr marL="0" marR="0" algn="ctr">
                        <a:lnSpc>
                          <a:spcPct val="115000"/>
                        </a:lnSpc>
                        <a:spcBef>
                          <a:spcPts val="0"/>
                        </a:spcBef>
                        <a:spcAft>
                          <a:spcPts val="0"/>
                        </a:spcAft>
                      </a:pPr>
                      <a:r>
                        <a:rPr lang="en-US" sz="1050" dirty="0">
                          <a:effectLst/>
                        </a:rPr>
                        <a:t>Output regulation </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a:effectLst/>
                        </a:rPr>
                        <a:t>1% or less</a:t>
                      </a:r>
                      <a:endParaRPr lang="en-US" sz="105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a:effectLst/>
                        </a:rPr>
                        <a:t>1%</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a:effectLst/>
                        </a:rPr>
                        <a:t>5 to 10%</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a:effectLst/>
                        </a:rPr>
                        <a:t>1% or less</a:t>
                      </a:r>
                      <a:endParaRPr lang="en-US" sz="105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a:effectLst/>
                        </a:rPr>
                        <a:t>1.5%</a:t>
                      </a:r>
                      <a:endParaRPr lang="en-US" sz="105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a:effectLst/>
                        </a:rPr>
                        <a:t>1%</a:t>
                      </a:r>
                      <a:endParaRPr lang="en-US" sz="1050">
                        <a:effectLst/>
                        <a:latin typeface="Calibri"/>
                        <a:ea typeface="Calibri"/>
                        <a:cs typeface="Times New Roman"/>
                      </a:endParaRPr>
                    </a:p>
                  </a:txBody>
                  <a:tcPr marL="54990" marR="54990" marT="0" marB="0" anchor="ctr"/>
                </a:tc>
                <a:extLst>
                  <a:ext uri="{0D108BD9-81ED-4DB2-BD59-A6C34878D82A}">
                    <a16:rowId xmlns:a16="http://schemas.microsoft.com/office/drawing/2014/main" val="10003"/>
                  </a:ext>
                </a:extLst>
              </a:tr>
              <a:tr h="309166">
                <a:tc>
                  <a:txBody>
                    <a:bodyPr/>
                    <a:lstStyle/>
                    <a:p>
                      <a:pPr marL="0" marR="0" algn="ctr">
                        <a:lnSpc>
                          <a:spcPct val="115000"/>
                        </a:lnSpc>
                        <a:spcBef>
                          <a:spcPts val="0"/>
                        </a:spcBef>
                        <a:spcAft>
                          <a:spcPts val="0"/>
                        </a:spcAft>
                      </a:pPr>
                      <a:r>
                        <a:rPr lang="en-US" sz="1050" dirty="0">
                          <a:effectLst/>
                        </a:rPr>
                        <a:t>No. of discrete components</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a:effectLst/>
                        </a:rPr>
                        <a:t>More than 30</a:t>
                      </a:r>
                      <a:endParaRPr lang="en-US" sz="105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a:effectLst/>
                        </a:rPr>
                        <a:t>21</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a:effectLst/>
                        </a:rPr>
                        <a:t>10</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a:effectLst/>
                        </a:rPr>
                        <a:t>46</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a:effectLst/>
                        </a:rPr>
                        <a:t>Less than 10</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a:effectLst/>
                        </a:rPr>
                        <a:t>Less than 10</a:t>
                      </a:r>
                      <a:endParaRPr lang="en-US" sz="1050" dirty="0">
                        <a:effectLst/>
                        <a:latin typeface="Calibri"/>
                        <a:ea typeface="Calibri"/>
                        <a:cs typeface="Times New Roman"/>
                      </a:endParaRPr>
                    </a:p>
                  </a:txBody>
                  <a:tcPr marL="54990" marR="54990" marT="0" marB="0" anchor="ctr"/>
                </a:tc>
                <a:extLst>
                  <a:ext uri="{0D108BD9-81ED-4DB2-BD59-A6C34878D82A}">
                    <a16:rowId xmlns:a16="http://schemas.microsoft.com/office/drawing/2014/main" val="10004"/>
                  </a:ext>
                </a:extLst>
              </a:tr>
              <a:tr h="772914">
                <a:tc>
                  <a:txBody>
                    <a:bodyPr/>
                    <a:lstStyle/>
                    <a:p>
                      <a:pPr marL="0" marR="0" algn="ctr">
                        <a:lnSpc>
                          <a:spcPct val="115000"/>
                        </a:lnSpc>
                        <a:spcBef>
                          <a:spcPts val="0"/>
                        </a:spcBef>
                        <a:spcAft>
                          <a:spcPts val="0"/>
                        </a:spcAft>
                      </a:pPr>
                      <a:r>
                        <a:rPr lang="en-US" sz="1050" dirty="0">
                          <a:effectLst/>
                        </a:rPr>
                        <a:t>Isolation rating</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a:effectLst/>
                        </a:rPr>
                        <a:t>Flexible (transformer dependent)</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a:effectLst/>
                        </a:rPr>
                        <a:t>Flexible (transformer dependent)</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a:effectLst/>
                        </a:rPr>
                        <a:t>Flexible (transformer dependent)</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a:effectLst/>
                        </a:rPr>
                        <a:t>Flexible (transformer dependent)</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a:effectLst/>
                        </a:rPr>
                        <a:t>5000 </a:t>
                      </a:r>
                      <a:r>
                        <a:rPr lang="en-US" sz="1050" dirty="0" err="1">
                          <a:effectLst/>
                        </a:rPr>
                        <a:t>Vrms</a:t>
                      </a:r>
                      <a:r>
                        <a:rPr lang="en-US" sz="1050" dirty="0">
                          <a:effectLst/>
                        </a:rPr>
                        <a:t> reinforced</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a:effectLst/>
                        </a:rPr>
                        <a:t>5000 </a:t>
                      </a:r>
                      <a:r>
                        <a:rPr lang="en-US" sz="1050" dirty="0" err="1">
                          <a:effectLst/>
                        </a:rPr>
                        <a:t>Vrms</a:t>
                      </a:r>
                      <a:r>
                        <a:rPr lang="en-US" sz="1050" dirty="0">
                          <a:effectLst/>
                        </a:rPr>
                        <a:t> reinforced</a:t>
                      </a:r>
                      <a:endParaRPr lang="en-US" sz="1050" dirty="0">
                        <a:effectLst/>
                        <a:latin typeface="Calibri"/>
                        <a:ea typeface="Calibri"/>
                        <a:cs typeface="Times New Roman"/>
                      </a:endParaRPr>
                    </a:p>
                  </a:txBody>
                  <a:tcPr marL="54990" marR="54990" marT="0" marB="0" anchor="ctr"/>
                </a:tc>
                <a:extLst>
                  <a:ext uri="{0D108BD9-81ED-4DB2-BD59-A6C34878D82A}">
                    <a16:rowId xmlns:a16="http://schemas.microsoft.com/office/drawing/2014/main" val="10005"/>
                  </a:ext>
                </a:extLst>
              </a:tr>
              <a:tr h="309166">
                <a:tc>
                  <a:txBody>
                    <a:bodyPr/>
                    <a:lstStyle/>
                    <a:p>
                      <a:pPr marL="0" marR="0" algn="ctr">
                        <a:lnSpc>
                          <a:spcPct val="115000"/>
                        </a:lnSpc>
                        <a:spcBef>
                          <a:spcPts val="0"/>
                        </a:spcBef>
                        <a:spcAft>
                          <a:spcPts val="0"/>
                        </a:spcAft>
                      </a:pPr>
                      <a:r>
                        <a:rPr lang="en-US" sz="1050" dirty="0">
                          <a:effectLst/>
                        </a:rPr>
                        <a:t>Emission</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a:effectLst/>
                        </a:rPr>
                        <a:t>High</a:t>
                      </a:r>
                      <a:endParaRPr lang="en-US" sz="105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a:effectLst/>
                        </a:rPr>
                        <a:t>High</a:t>
                      </a:r>
                      <a:endParaRPr lang="en-US" sz="105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a:effectLst/>
                        </a:rPr>
                        <a:t>Low</a:t>
                      </a:r>
                      <a:endParaRPr lang="en-US" sz="105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a:effectLst/>
                        </a:rPr>
                        <a:t>High</a:t>
                      </a:r>
                      <a:endParaRPr lang="en-US" sz="105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a:effectLst/>
                        </a:rPr>
                        <a:t>Low</a:t>
                      </a:r>
                      <a:endParaRPr lang="en-US" sz="105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a:effectLst/>
                        </a:rPr>
                        <a:t>Moderate to high</a:t>
                      </a:r>
                      <a:endParaRPr lang="en-US" sz="1050" dirty="0">
                        <a:effectLst/>
                        <a:latin typeface="Calibri"/>
                        <a:ea typeface="Calibri"/>
                        <a:cs typeface="Times New Roman"/>
                      </a:endParaRPr>
                    </a:p>
                  </a:txBody>
                  <a:tcPr marL="54990" marR="54990" marT="0" marB="0" anchor="ctr"/>
                </a:tc>
                <a:extLst>
                  <a:ext uri="{0D108BD9-81ED-4DB2-BD59-A6C34878D82A}">
                    <a16:rowId xmlns:a16="http://schemas.microsoft.com/office/drawing/2014/main" val="10006"/>
                  </a:ext>
                </a:extLst>
              </a:tr>
            </a:tbl>
          </a:graphicData>
        </a:graphic>
      </p:graphicFrame>
      <p:cxnSp>
        <p:nvCxnSpPr>
          <p:cNvPr id="7" name="Straight Connector 6"/>
          <p:cNvCxnSpPr/>
          <p:nvPr/>
        </p:nvCxnSpPr>
        <p:spPr>
          <a:xfrm>
            <a:off x="381000" y="599440"/>
            <a:ext cx="1203960" cy="89916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Slide Number Placeholder 3"/>
          <p:cNvSpPr>
            <a:spLocks noGrp="1"/>
          </p:cNvSpPr>
          <p:nvPr>
            <p:ph type="sldNum" sz="quarter" idx="10"/>
          </p:nvPr>
        </p:nvSpPr>
        <p:spPr>
          <a:xfrm>
            <a:off x="6941820" y="4821952"/>
            <a:ext cx="2133600" cy="154782"/>
          </a:xfrm>
        </p:spPr>
        <p:txBody>
          <a:bodyPr/>
          <a:lstStyle/>
          <a:p>
            <a:pPr>
              <a:defRPr/>
            </a:pPr>
            <a:fld id="{2B97888F-6AF7-4263-B69D-592D8C33BAC7}" type="slidenum">
              <a:rPr lang="en-US" smtClean="0"/>
              <a:pPr>
                <a:defRPr/>
              </a:pPr>
              <a:t>44</a:t>
            </a:fld>
            <a:endParaRPr lang="en-US" dirty="0"/>
          </a:p>
        </p:txBody>
      </p:sp>
    </p:spTree>
    <p:extLst>
      <p:ext uri="{BB962C8B-B14F-4D97-AF65-F5344CB8AC3E}">
        <p14:creationId xmlns:p14="http://schemas.microsoft.com/office/powerpoint/2010/main" val="340304205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a:extLst>
              <a:ext uri="{FF2B5EF4-FFF2-40B4-BE49-F238E27FC236}">
                <a16:creationId xmlns:a16="http://schemas.microsoft.com/office/drawing/2014/main" id="{CB965A31-4E7D-584B-BBED-BA46A5E22B91}"/>
              </a:ext>
            </a:extLst>
          </p:cNvPr>
          <p:cNvSpPr txBox="1">
            <a:spLocks/>
          </p:cNvSpPr>
          <p:nvPr/>
        </p:nvSpPr>
        <p:spPr bwMode="auto">
          <a:xfrm>
            <a:off x="0" y="1"/>
            <a:ext cx="9144000" cy="506627"/>
          </a:xfrm>
          <a:prstGeom prst="rect">
            <a:avLst/>
          </a:prstGeom>
          <a:noFill/>
          <a:ln w="9525">
            <a:noFill/>
            <a:miter lim="800000"/>
            <a:headEnd/>
            <a:tailEnd/>
          </a:ln>
        </p:spPr>
        <p:txBody>
          <a:bodyPr vert="horz" wrap="square" lIns="76177" tIns="38087" rIns="76177" bIns="38087" numCol="1" anchor="ctr" anchorCtr="0" compatLnSpc="1">
            <a:prstTxWarp prst="textNoShape">
              <a:avLst/>
            </a:prstTxWarp>
          </a:bodyPr>
          <a:lst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a:lstStyle>
          <a:p>
            <a:r>
              <a:rPr lang="en-US" sz="2800" kern="0" dirty="0"/>
              <a:t>Application report</a:t>
            </a:r>
          </a:p>
        </p:txBody>
      </p:sp>
      <p:sp>
        <p:nvSpPr>
          <p:cNvPr id="2" name="Content Placeholder 1"/>
          <p:cNvSpPr>
            <a:spLocks noGrp="1"/>
          </p:cNvSpPr>
          <p:nvPr>
            <p:ph idx="1"/>
          </p:nvPr>
        </p:nvSpPr>
        <p:spPr>
          <a:xfrm>
            <a:off x="333380" y="786358"/>
            <a:ext cx="5094498" cy="430497"/>
          </a:xfrm>
        </p:spPr>
        <p:txBody>
          <a:bodyPr/>
          <a:lstStyle/>
          <a:p>
            <a:r>
              <a:rPr lang="en-US" dirty="0">
                <a:hlinkClick r:id="rId3"/>
              </a:rPr>
              <a:t>http://www.ti.com/lit/an/sloa285a/sloa285a.pdf</a:t>
            </a:r>
            <a:r>
              <a:rPr lang="en-US" dirty="0"/>
              <a:t> </a:t>
            </a:r>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8648" y="1275893"/>
            <a:ext cx="6434198" cy="3097140"/>
          </a:xfrm>
          <a:prstGeom prst="rect">
            <a:avLst/>
          </a:prstGeom>
          <a:ln w="9525">
            <a:solidFill>
              <a:schemeClr val="tx1"/>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6" name="Slide Number Placeholder 3"/>
          <p:cNvSpPr txBox="1">
            <a:spLocks/>
          </p:cNvSpPr>
          <p:nvPr/>
        </p:nvSpPr>
        <p:spPr bwMode="auto">
          <a:xfrm>
            <a:off x="6941820" y="4821952"/>
            <a:ext cx="2133600" cy="154782"/>
          </a:xfrm>
          <a:prstGeom prst="rect">
            <a:avLst/>
          </a:prstGeom>
          <a:noFill/>
          <a:ln w="9525">
            <a:noFill/>
            <a:miter lim="800000"/>
            <a:headEnd/>
            <a:tailEnd/>
          </a:ln>
          <a:effectLst/>
        </p:spPr>
        <p:txBody>
          <a:bodyPr vert="horz" wrap="square" lIns="76179" tIns="38088" rIns="76179" bIns="38088" numCol="1" anchor="t" anchorCtr="0" compatLnSpc="1">
            <a:prstTxWarp prst="textNoShape">
              <a:avLst/>
            </a:prstTxWarp>
          </a:bodyPr>
          <a:lstStyle>
            <a:defPPr>
              <a:defRPr lang="en-US"/>
            </a:defPPr>
            <a:lvl1pPr algn="r" rtl="0" fontAlgn="base">
              <a:spcBef>
                <a:spcPct val="0"/>
              </a:spcBef>
              <a:spcAft>
                <a:spcPct val="0"/>
              </a:spcAft>
              <a:defRPr sz="700" kern="1200">
                <a:solidFill>
                  <a:schemeClr val="tx1"/>
                </a:solidFill>
                <a:latin typeface="Arial" charset="0"/>
                <a:ea typeface="+mn-ea"/>
                <a:cs typeface="+mn-cs"/>
              </a:defRPr>
            </a:lvl1pPr>
            <a:lvl2pPr marL="380895" algn="l" rtl="0" fontAlgn="base">
              <a:spcBef>
                <a:spcPct val="0"/>
              </a:spcBef>
              <a:spcAft>
                <a:spcPct val="0"/>
              </a:spcAft>
              <a:defRPr kern="1200">
                <a:solidFill>
                  <a:schemeClr val="tx1"/>
                </a:solidFill>
                <a:latin typeface="Arial" charset="0"/>
                <a:ea typeface="+mn-ea"/>
                <a:cs typeface="+mn-cs"/>
              </a:defRPr>
            </a:lvl2pPr>
            <a:lvl3pPr marL="761790" algn="l" rtl="0" fontAlgn="base">
              <a:spcBef>
                <a:spcPct val="0"/>
              </a:spcBef>
              <a:spcAft>
                <a:spcPct val="0"/>
              </a:spcAft>
              <a:defRPr kern="1200">
                <a:solidFill>
                  <a:schemeClr val="tx1"/>
                </a:solidFill>
                <a:latin typeface="Arial" charset="0"/>
                <a:ea typeface="+mn-ea"/>
                <a:cs typeface="+mn-cs"/>
              </a:defRPr>
            </a:lvl3pPr>
            <a:lvl4pPr marL="1142683" algn="l" rtl="0" fontAlgn="base">
              <a:spcBef>
                <a:spcPct val="0"/>
              </a:spcBef>
              <a:spcAft>
                <a:spcPct val="0"/>
              </a:spcAft>
              <a:defRPr kern="1200">
                <a:solidFill>
                  <a:schemeClr val="tx1"/>
                </a:solidFill>
                <a:latin typeface="Arial" charset="0"/>
                <a:ea typeface="+mn-ea"/>
                <a:cs typeface="+mn-cs"/>
              </a:defRPr>
            </a:lvl4pPr>
            <a:lvl5pPr marL="1523573" algn="l" rtl="0" fontAlgn="base">
              <a:spcBef>
                <a:spcPct val="0"/>
              </a:spcBef>
              <a:spcAft>
                <a:spcPct val="0"/>
              </a:spcAft>
              <a:defRPr kern="1200">
                <a:solidFill>
                  <a:schemeClr val="tx1"/>
                </a:solidFill>
                <a:latin typeface="Arial" charset="0"/>
                <a:ea typeface="+mn-ea"/>
                <a:cs typeface="+mn-cs"/>
              </a:defRPr>
            </a:lvl5pPr>
            <a:lvl6pPr marL="1904467" algn="l" defTabSz="761790" rtl="0" eaLnBrk="1" latinLnBrk="0" hangingPunct="1">
              <a:defRPr kern="1200">
                <a:solidFill>
                  <a:schemeClr val="tx1"/>
                </a:solidFill>
                <a:latin typeface="Arial" charset="0"/>
                <a:ea typeface="+mn-ea"/>
                <a:cs typeface="+mn-cs"/>
              </a:defRPr>
            </a:lvl6pPr>
            <a:lvl7pPr marL="2285362" algn="l" defTabSz="761790" rtl="0" eaLnBrk="1" latinLnBrk="0" hangingPunct="1">
              <a:defRPr kern="1200">
                <a:solidFill>
                  <a:schemeClr val="tx1"/>
                </a:solidFill>
                <a:latin typeface="Arial" charset="0"/>
                <a:ea typeface="+mn-ea"/>
                <a:cs typeface="+mn-cs"/>
              </a:defRPr>
            </a:lvl7pPr>
            <a:lvl8pPr marL="2666253" algn="l" defTabSz="761790" rtl="0" eaLnBrk="1" latinLnBrk="0" hangingPunct="1">
              <a:defRPr kern="1200">
                <a:solidFill>
                  <a:schemeClr val="tx1"/>
                </a:solidFill>
                <a:latin typeface="Arial" charset="0"/>
                <a:ea typeface="+mn-ea"/>
                <a:cs typeface="+mn-cs"/>
              </a:defRPr>
            </a:lvl8pPr>
            <a:lvl9pPr marL="3047146" algn="l" defTabSz="761790" rtl="0" eaLnBrk="1" latinLnBrk="0" hangingPunct="1">
              <a:defRPr kern="1200">
                <a:solidFill>
                  <a:schemeClr val="tx1"/>
                </a:solidFill>
                <a:latin typeface="Arial" charset="0"/>
                <a:ea typeface="+mn-ea"/>
                <a:cs typeface="+mn-cs"/>
              </a:defRPr>
            </a:lvl9pPr>
          </a:lstStyle>
          <a:p>
            <a:pPr>
              <a:defRPr/>
            </a:pPr>
            <a:fld id="{2B97888F-6AF7-4263-B69D-592D8C33BAC7}" type="slidenum">
              <a:rPr lang="en-US" smtClean="0"/>
              <a:pPr>
                <a:defRPr/>
              </a:pPr>
              <a:t>45</a:t>
            </a:fld>
            <a:endParaRPr lang="en-US" dirty="0"/>
          </a:p>
        </p:txBody>
      </p:sp>
    </p:spTree>
    <p:extLst>
      <p:ext uri="{BB962C8B-B14F-4D97-AF65-F5344CB8AC3E}">
        <p14:creationId xmlns:p14="http://schemas.microsoft.com/office/powerpoint/2010/main" val="171287562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577" y="361951"/>
            <a:ext cx="7904437" cy="4043053"/>
          </a:xfrm>
          <a:prstGeom prst="rect">
            <a:avLst/>
          </a:prstGeom>
          <a:ln w="9525">
            <a:solidFill>
              <a:schemeClr val="tx1"/>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5" name="Slide Number Placeholder 3"/>
          <p:cNvSpPr txBox="1">
            <a:spLocks/>
          </p:cNvSpPr>
          <p:nvPr/>
        </p:nvSpPr>
        <p:spPr bwMode="auto">
          <a:xfrm>
            <a:off x="6941820" y="4821952"/>
            <a:ext cx="2133600" cy="154782"/>
          </a:xfrm>
          <a:prstGeom prst="rect">
            <a:avLst/>
          </a:prstGeom>
          <a:noFill/>
          <a:ln w="9525">
            <a:noFill/>
            <a:miter lim="800000"/>
            <a:headEnd/>
            <a:tailEnd/>
          </a:ln>
          <a:effectLst/>
        </p:spPr>
        <p:txBody>
          <a:bodyPr vert="horz" wrap="square" lIns="76179" tIns="38088" rIns="76179" bIns="38088" numCol="1" anchor="t" anchorCtr="0" compatLnSpc="1">
            <a:prstTxWarp prst="textNoShape">
              <a:avLst/>
            </a:prstTxWarp>
          </a:bodyPr>
          <a:lstStyle>
            <a:defPPr>
              <a:defRPr lang="en-US"/>
            </a:defPPr>
            <a:lvl1pPr algn="r" rtl="0" fontAlgn="base">
              <a:spcBef>
                <a:spcPct val="0"/>
              </a:spcBef>
              <a:spcAft>
                <a:spcPct val="0"/>
              </a:spcAft>
              <a:defRPr sz="700" kern="1200">
                <a:solidFill>
                  <a:schemeClr val="tx1"/>
                </a:solidFill>
                <a:latin typeface="Arial" charset="0"/>
                <a:ea typeface="+mn-ea"/>
                <a:cs typeface="+mn-cs"/>
              </a:defRPr>
            </a:lvl1pPr>
            <a:lvl2pPr marL="380895" algn="l" rtl="0" fontAlgn="base">
              <a:spcBef>
                <a:spcPct val="0"/>
              </a:spcBef>
              <a:spcAft>
                <a:spcPct val="0"/>
              </a:spcAft>
              <a:defRPr kern="1200">
                <a:solidFill>
                  <a:schemeClr val="tx1"/>
                </a:solidFill>
                <a:latin typeface="Arial" charset="0"/>
                <a:ea typeface="+mn-ea"/>
                <a:cs typeface="+mn-cs"/>
              </a:defRPr>
            </a:lvl2pPr>
            <a:lvl3pPr marL="761790" algn="l" rtl="0" fontAlgn="base">
              <a:spcBef>
                <a:spcPct val="0"/>
              </a:spcBef>
              <a:spcAft>
                <a:spcPct val="0"/>
              </a:spcAft>
              <a:defRPr kern="1200">
                <a:solidFill>
                  <a:schemeClr val="tx1"/>
                </a:solidFill>
                <a:latin typeface="Arial" charset="0"/>
                <a:ea typeface="+mn-ea"/>
                <a:cs typeface="+mn-cs"/>
              </a:defRPr>
            </a:lvl3pPr>
            <a:lvl4pPr marL="1142683" algn="l" rtl="0" fontAlgn="base">
              <a:spcBef>
                <a:spcPct val="0"/>
              </a:spcBef>
              <a:spcAft>
                <a:spcPct val="0"/>
              </a:spcAft>
              <a:defRPr kern="1200">
                <a:solidFill>
                  <a:schemeClr val="tx1"/>
                </a:solidFill>
                <a:latin typeface="Arial" charset="0"/>
                <a:ea typeface="+mn-ea"/>
                <a:cs typeface="+mn-cs"/>
              </a:defRPr>
            </a:lvl4pPr>
            <a:lvl5pPr marL="1523573" algn="l" rtl="0" fontAlgn="base">
              <a:spcBef>
                <a:spcPct val="0"/>
              </a:spcBef>
              <a:spcAft>
                <a:spcPct val="0"/>
              </a:spcAft>
              <a:defRPr kern="1200">
                <a:solidFill>
                  <a:schemeClr val="tx1"/>
                </a:solidFill>
                <a:latin typeface="Arial" charset="0"/>
                <a:ea typeface="+mn-ea"/>
                <a:cs typeface="+mn-cs"/>
              </a:defRPr>
            </a:lvl5pPr>
            <a:lvl6pPr marL="1904467" algn="l" defTabSz="761790" rtl="0" eaLnBrk="1" latinLnBrk="0" hangingPunct="1">
              <a:defRPr kern="1200">
                <a:solidFill>
                  <a:schemeClr val="tx1"/>
                </a:solidFill>
                <a:latin typeface="Arial" charset="0"/>
                <a:ea typeface="+mn-ea"/>
                <a:cs typeface="+mn-cs"/>
              </a:defRPr>
            </a:lvl6pPr>
            <a:lvl7pPr marL="2285362" algn="l" defTabSz="761790" rtl="0" eaLnBrk="1" latinLnBrk="0" hangingPunct="1">
              <a:defRPr kern="1200">
                <a:solidFill>
                  <a:schemeClr val="tx1"/>
                </a:solidFill>
                <a:latin typeface="Arial" charset="0"/>
                <a:ea typeface="+mn-ea"/>
                <a:cs typeface="+mn-cs"/>
              </a:defRPr>
            </a:lvl7pPr>
            <a:lvl8pPr marL="2666253" algn="l" defTabSz="761790" rtl="0" eaLnBrk="1" latinLnBrk="0" hangingPunct="1">
              <a:defRPr kern="1200">
                <a:solidFill>
                  <a:schemeClr val="tx1"/>
                </a:solidFill>
                <a:latin typeface="Arial" charset="0"/>
                <a:ea typeface="+mn-ea"/>
                <a:cs typeface="+mn-cs"/>
              </a:defRPr>
            </a:lvl8pPr>
            <a:lvl9pPr marL="3047146" algn="l" defTabSz="761790" rtl="0" eaLnBrk="1" latinLnBrk="0" hangingPunct="1">
              <a:defRPr kern="1200">
                <a:solidFill>
                  <a:schemeClr val="tx1"/>
                </a:solidFill>
                <a:latin typeface="Arial" charset="0"/>
                <a:ea typeface="+mn-ea"/>
                <a:cs typeface="+mn-cs"/>
              </a:defRPr>
            </a:lvl9pPr>
          </a:lstStyle>
          <a:p>
            <a:pPr>
              <a:defRPr/>
            </a:pPr>
            <a:fld id="{2B97888F-6AF7-4263-B69D-592D8C33BAC7}" type="slidenum">
              <a:rPr lang="en-US" smtClean="0"/>
              <a:pPr>
                <a:defRPr/>
              </a:pPr>
              <a:t>46</a:t>
            </a:fld>
            <a:endParaRPr lang="en-US" dirty="0"/>
          </a:p>
        </p:txBody>
      </p:sp>
    </p:spTree>
    <p:extLst>
      <p:ext uri="{BB962C8B-B14F-4D97-AF65-F5344CB8AC3E}">
        <p14:creationId xmlns:p14="http://schemas.microsoft.com/office/powerpoint/2010/main" val="231702679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BD3DFCB-8B2D-4F53-B376-C6E3D16F940C}"/>
              </a:ext>
            </a:extLst>
          </p:cNvPr>
          <p:cNvGrpSpPr/>
          <p:nvPr/>
        </p:nvGrpSpPr>
        <p:grpSpPr>
          <a:xfrm>
            <a:off x="0" y="0"/>
            <a:ext cx="9144000" cy="5143500"/>
            <a:chOff x="0" y="0"/>
            <a:chExt cx="12192000" cy="685800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593FC1F8-635A-4B11-8C6C-511B913B510D}"/>
                </a:ext>
              </a:extLst>
            </p:cNvPr>
            <p:cNvSpPr txBox="1"/>
            <p:nvPr/>
          </p:nvSpPr>
          <p:spPr>
            <a:xfrm>
              <a:off x="1739347" y="5068951"/>
              <a:ext cx="8945219" cy="492443"/>
            </a:xfrm>
            <a:prstGeom prst="rect">
              <a:avLst/>
            </a:prstGeom>
            <a:solidFill>
              <a:schemeClr val="bg1"/>
            </a:solidFill>
          </p:spPr>
          <p:txBody>
            <a:bodyPr wrap="square" rtlCol="0">
              <a:spAutoFit/>
            </a:bodyPr>
            <a:lstStyle/>
            <a:p>
              <a:r>
                <a:rPr lang="en-US" b="1" dirty="0"/>
                <a:t>©2021 Texas Instruments Incorporated. All rights reserved.</a:t>
              </a:r>
            </a:p>
          </p:txBody>
        </p:sp>
      </p:grpSp>
      <p:sp>
        <p:nvSpPr>
          <p:cNvPr id="2" name="Rectangle 1">
            <a:extLst>
              <a:ext uri="{FF2B5EF4-FFF2-40B4-BE49-F238E27FC236}">
                <a16:creationId xmlns:a16="http://schemas.microsoft.com/office/drawing/2014/main" id="{87C30555-68B2-4D57-B370-BF39E1466BB1}"/>
              </a:ext>
            </a:extLst>
          </p:cNvPr>
          <p:cNvSpPr/>
          <p:nvPr/>
        </p:nvSpPr>
        <p:spPr>
          <a:xfrm>
            <a:off x="8396565" y="0"/>
            <a:ext cx="721672" cy="246221"/>
          </a:xfrm>
          <a:prstGeom prst="rect">
            <a:avLst/>
          </a:prstGeom>
        </p:spPr>
        <p:txBody>
          <a:bodyPr wrap="none">
            <a:spAutoFit/>
          </a:bodyPr>
          <a:lstStyle/>
          <a:p>
            <a:r>
              <a:rPr lang="en-US" sz="1000" dirty="0"/>
              <a:t>SLYP747</a:t>
            </a:r>
          </a:p>
        </p:txBody>
      </p:sp>
    </p:spTree>
    <p:extLst>
      <p:ext uri="{BB962C8B-B14F-4D97-AF65-F5344CB8AC3E}">
        <p14:creationId xmlns:p14="http://schemas.microsoft.com/office/powerpoint/2010/main" val="14042382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897" y="107163"/>
            <a:ext cx="8458200" cy="610791"/>
          </a:xfrm>
        </p:spPr>
        <p:txBody>
          <a:bodyPr/>
          <a:lstStyle/>
          <a:p>
            <a:r>
              <a:rPr lang="en-US" dirty="0"/>
              <a:t>Medical sensor patches</a:t>
            </a:r>
          </a:p>
        </p:txBody>
      </p:sp>
      <p:sp>
        <p:nvSpPr>
          <p:cNvPr id="3" name="Slide Number Placeholder 2"/>
          <p:cNvSpPr>
            <a:spLocks noGrp="1"/>
          </p:cNvSpPr>
          <p:nvPr>
            <p:ph type="sldNum" sz="quarter" idx="10"/>
          </p:nvPr>
        </p:nvSpPr>
        <p:spPr/>
        <p:txBody>
          <a:bodyPr/>
          <a:lstStyle/>
          <a:p>
            <a:pPr>
              <a:defRPr/>
            </a:pPr>
            <a:fld id="{FA0AF0A7-4061-445C-B05D-5FD6F1860529}" type="slidenum">
              <a:rPr lang="en-US" smtClean="0">
                <a:solidFill>
                  <a:srgbClr val="000000"/>
                </a:solidFill>
              </a:rPr>
              <a:pPr>
                <a:defRPr/>
              </a:pPr>
              <a:t>5</a:t>
            </a:fld>
            <a:endParaRPr lang="en-US" dirty="0">
              <a:solidFill>
                <a:srgbClr val="000000"/>
              </a:solidFill>
            </a:endParaRP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6749" y="1316160"/>
            <a:ext cx="4264735" cy="2927548"/>
          </a:xfrm>
          <a:prstGeom prst="rect">
            <a:avLst/>
          </a:prstGeom>
          <a:noFill/>
          <a:ln w="19050">
            <a:solidFill>
              <a:schemeClr val="tx1"/>
            </a:solidFill>
            <a:miter lim="800000"/>
            <a:headEnd/>
            <a:tailE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 name="Group 5"/>
          <p:cNvGrpSpPr/>
          <p:nvPr/>
        </p:nvGrpSpPr>
        <p:grpSpPr>
          <a:xfrm>
            <a:off x="4475550" y="867229"/>
            <a:ext cx="4316413" cy="3572700"/>
            <a:chOff x="4585749" y="1092374"/>
            <a:chExt cx="4316413" cy="3969667"/>
          </a:xfrm>
        </p:grpSpPr>
        <p:grpSp>
          <p:nvGrpSpPr>
            <p:cNvPr id="5" name="Group 4"/>
            <p:cNvGrpSpPr/>
            <p:nvPr/>
          </p:nvGrpSpPr>
          <p:grpSpPr>
            <a:xfrm>
              <a:off x="4585749" y="1092374"/>
              <a:ext cx="4316413" cy="3035300"/>
              <a:chOff x="4585749" y="1536991"/>
              <a:chExt cx="4316413" cy="3035300"/>
            </a:xfrm>
          </p:grpSpPr>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85749" y="1536991"/>
                <a:ext cx="4316413" cy="3035300"/>
              </a:xfrm>
              <a:prstGeom prst="rect">
                <a:avLst/>
              </a:prstGeom>
              <a:noFill/>
              <a:ln w="19050">
                <a:solidFill>
                  <a:schemeClr val="tx1"/>
                </a:solidFill>
                <a:miter lim="800000"/>
                <a:headEnd/>
                <a:tailE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ounded Rectangle 7"/>
              <p:cNvSpPr/>
              <p:nvPr/>
            </p:nvSpPr>
            <p:spPr>
              <a:xfrm>
                <a:off x="4727543" y="3683058"/>
                <a:ext cx="4160939" cy="444616"/>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grpSp>
        <p:pic>
          <p:nvPicPr>
            <p:cNvPr id="11" name="Picture 10"/>
            <p:cNvPicPr/>
            <p:nvPr/>
          </p:nvPicPr>
          <p:blipFill>
            <a:blip r:embed="rId5"/>
            <a:stretch>
              <a:fillRect/>
            </a:stretch>
          </p:blipFill>
          <p:spPr>
            <a:xfrm>
              <a:off x="5987842" y="4127674"/>
              <a:ext cx="1512225" cy="934367"/>
            </a:xfrm>
            <a:prstGeom prst="rect">
              <a:avLst/>
            </a:prstGeom>
            <a:noFill/>
            <a:ln w="19050">
              <a:solidFill>
                <a:schemeClr val="tx1"/>
              </a:solidFill>
              <a:miter lim="800000"/>
              <a:headEnd/>
              <a:tailEnd/>
            </a:ln>
          </p:spPr>
        </p:pic>
      </p:grpSp>
      <p:grpSp>
        <p:nvGrpSpPr>
          <p:cNvPr id="10" name="Group 9"/>
          <p:cNvGrpSpPr/>
          <p:nvPr/>
        </p:nvGrpSpPr>
        <p:grpSpPr>
          <a:xfrm>
            <a:off x="140429" y="733538"/>
            <a:ext cx="7359330" cy="1920041"/>
            <a:chOff x="140429" y="815042"/>
            <a:chExt cx="7359330" cy="2133379"/>
          </a:xfrm>
        </p:grpSpPr>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0429" y="815042"/>
              <a:ext cx="7359330" cy="2133379"/>
            </a:xfrm>
            <a:prstGeom prst="rect">
              <a:avLst/>
            </a:prstGeom>
            <a:noFill/>
            <a:ln w="1905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7" name="Rounded Rectangle 6"/>
            <p:cNvSpPr/>
            <p:nvPr/>
          </p:nvSpPr>
          <p:spPr>
            <a:xfrm>
              <a:off x="3860800" y="2291080"/>
              <a:ext cx="3638959" cy="657341"/>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grpSp>
      <p:grpSp>
        <p:nvGrpSpPr>
          <p:cNvPr id="15" name="Group 14"/>
          <p:cNvGrpSpPr/>
          <p:nvPr/>
        </p:nvGrpSpPr>
        <p:grpSpPr>
          <a:xfrm>
            <a:off x="287914" y="724784"/>
            <a:ext cx="7412091" cy="3632332"/>
            <a:chOff x="287913" y="805316"/>
            <a:chExt cx="7412091" cy="4035924"/>
          </a:xfrm>
        </p:grpSpPr>
        <p:grpSp>
          <p:nvGrpSpPr>
            <p:cNvPr id="13" name="Group 12"/>
            <p:cNvGrpSpPr/>
            <p:nvPr/>
          </p:nvGrpSpPr>
          <p:grpSpPr>
            <a:xfrm>
              <a:off x="287913" y="815042"/>
              <a:ext cx="3476367" cy="4026198"/>
              <a:chOff x="450473" y="1301481"/>
              <a:chExt cx="2902327" cy="3413750"/>
            </a:xfrm>
          </p:grpSpPr>
          <p:pic>
            <p:nvPicPr>
              <p:cNvPr id="205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0473" y="1301481"/>
                <a:ext cx="2902327" cy="3413750"/>
              </a:xfrm>
              <a:prstGeom prst="rect">
                <a:avLst/>
              </a:prstGeom>
              <a:noFill/>
              <a:ln w="1905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2" name="Rounded Rectangle 11"/>
              <p:cNvSpPr/>
              <p:nvPr/>
            </p:nvSpPr>
            <p:spPr>
              <a:xfrm>
                <a:off x="660400" y="3004233"/>
                <a:ext cx="2529840" cy="170768"/>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grpSp>
        <p:grpSp>
          <p:nvGrpSpPr>
            <p:cNvPr id="14" name="Group 13"/>
            <p:cNvGrpSpPr/>
            <p:nvPr/>
          </p:nvGrpSpPr>
          <p:grpSpPr>
            <a:xfrm>
              <a:off x="4321700" y="805316"/>
              <a:ext cx="3378304" cy="4035924"/>
              <a:chOff x="4302656" y="1232967"/>
              <a:chExt cx="2643291" cy="3430908"/>
            </a:xfrm>
          </p:grpSpPr>
          <p:pic>
            <p:nvPicPr>
              <p:cNvPr id="2051"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02656" y="1232967"/>
                <a:ext cx="2643291" cy="3430908"/>
              </a:xfrm>
              <a:prstGeom prst="rect">
                <a:avLst/>
              </a:prstGeom>
              <a:noFill/>
              <a:ln w="1905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9" name="Rounded Rectangle 18"/>
              <p:cNvSpPr/>
              <p:nvPr/>
            </p:nvSpPr>
            <p:spPr>
              <a:xfrm>
                <a:off x="4533976" y="3440980"/>
                <a:ext cx="2255292" cy="516340"/>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grpSp>
      </p:grpSp>
    </p:spTree>
    <p:extLst>
      <p:ext uri="{BB962C8B-B14F-4D97-AF65-F5344CB8AC3E}">
        <p14:creationId xmlns:p14="http://schemas.microsoft.com/office/powerpoint/2010/main" val="4244723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nodeType="clickEffect">
                                  <p:stCondLst>
                                    <p:cond delay="0"/>
                                  </p:stCondLst>
                                  <p:childTnLst>
                                    <p:animEffect transition="out" filter="barn(inVertical)">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par>
                                <p:cTn id="8" presetID="16" presetClass="entr" presetSubtype="21" fill="hold" nodeType="withEffect">
                                  <p:stCondLst>
                                    <p:cond delay="0"/>
                                  </p:stCondLst>
                                  <p:childTnLst>
                                    <p:set>
                                      <p:cBhvr>
                                        <p:cTn id="9" dur="1" fill="hold">
                                          <p:stCondLst>
                                            <p:cond delay="0"/>
                                          </p:stCondLst>
                                        </p:cTn>
                                        <p:tgtEl>
                                          <p:spTgt spid="1027"/>
                                        </p:tgtEl>
                                        <p:attrNameLst>
                                          <p:attrName>style.visibility</p:attrName>
                                        </p:attrNameLst>
                                      </p:cBhvr>
                                      <p:to>
                                        <p:strVal val="visible"/>
                                      </p:to>
                                    </p:set>
                                    <p:animEffect transition="in" filter="barn(inVertical)">
                                      <p:cBhvr>
                                        <p:cTn id="10" dur="500"/>
                                        <p:tgtEl>
                                          <p:spTgt spid="1027"/>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xit" presetSubtype="21" fill="hold" nodeType="clickEffect">
                                  <p:stCondLst>
                                    <p:cond delay="0"/>
                                  </p:stCondLst>
                                  <p:childTnLst>
                                    <p:animEffect transition="out" filter="barn(inVertical)">
                                      <p:cBhvr>
                                        <p:cTn id="17" dur="500"/>
                                        <p:tgtEl>
                                          <p:spTgt spid="1027"/>
                                        </p:tgtEl>
                                      </p:cBhvr>
                                    </p:animEffect>
                                    <p:set>
                                      <p:cBhvr>
                                        <p:cTn id="18" dur="1" fill="hold">
                                          <p:stCondLst>
                                            <p:cond delay="499"/>
                                          </p:stCondLst>
                                        </p:cTn>
                                        <p:tgtEl>
                                          <p:spTgt spid="1027"/>
                                        </p:tgtEl>
                                        <p:attrNameLst>
                                          <p:attrName>style.visibility</p:attrName>
                                        </p:attrNameLst>
                                      </p:cBhvr>
                                      <p:to>
                                        <p:strVal val="hidden"/>
                                      </p:to>
                                    </p:set>
                                  </p:childTnLst>
                                </p:cTn>
                              </p:par>
                              <p:par>
                                <p:cTn id="19" presetID="16" presetClass="exit" presetSubtype="21" fill="hold" nodeType="withEffect">
                                  <p:stCondLst>
                                    <p:cond delay="0"/>
                                  </p:stCondLst>
                                  <p:childTnLst>
                                    <p:animEffect transition="out" filter="barn(inVertical)">
                                      <p:cBhvr>
                                        <p:cTn id="20" dur="500"/>
                                        <p:tgtEl>
                                          <p:spTgt spid="6"/>
                                        </p:tgtEl>
                                      </p:cBhvr>
                                    </p:animEffect>
                                    <p:set>
                                      <p:cBhvr>
                                        <p:cTn id="21" dur="1" fill="hold">
                                          <p:stCondLst>
                                            <p:cond delay="499"/>
                                          </p:stCondLst>
                                        </p:cTn>
                                        <p:tgtEl>
                                          <p:spTgt spid="6"/>
                                        </p:tgtEl>
                                        <p:attrNameLst>
                                          <p:attrName>style.visibility</p:attrName>
                                        </p:attrNameLst>
                                      </p:cBhvr>
                                      <p:to>
                                        <p:strVal val="hidden"/>
                                      </p:to>
                                    </p:set>
                                  </p:childTnLst>
                                </p:cTn>
                              </p:par>
                              <p:par>
                                <p:cTn id="22" presetID="16" presetClass="entr" presetSubtype="21"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barn(inVertical)">
                                      <p:cBhvr>
                                        <p:cTn id="2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1"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63624" y="1951648"/>
            <a:ext cx="2889264" cy="11510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0" name="Picture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95301" y="2338523"/>
            <a:ext cx="2680631" cy="11339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8"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12704" y="3583112"/>
            <a:ext cx="2845824" cy="9941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858528" y="419915"/>
            <a:ext cx="3131296" cy="16181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63097" y="462121"/>
            <a:ext cx="2530238" cy="18134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37090" y="3572130"/>
            <a:ext cx="2308225" cy="9176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65326" y="484650"/>
            <a:ext cx="2651755" cy="27500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5" name="Picture 7"/>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046846" y="3122480"/>
            <a:ext cx="2982806" cy="14952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204976" y="-20320"/>
            <a:ext cx="8610730" cy="614548"/>
          </a:xfrm>
        </p:spPr>
        <p:txBody>
          <a:bodyPr/>
          <a:lstStyle/>
          <a:p>
            <a:r>
              <a:rPr lang="en-US" dirty="0">
                <a:solidFill>
                  <a:schemeClr val="accent1"/>
                </a:solidFill>
              </a:rPr>
              <a:t>Reference design</a:t>
            </a:r>
            <a:endParaRPr lang="en-US" sz="3200" dirty="0">
              <a:solidFill>
                <a:schemeClr val="accent1"/>
              </a:solidFill>
            </a:endParaRPr>
          </a:p>
        </p:txBody>
      </p:sp>
      <p:sp>
        <p:nvSpPr>
          <p:cNvPr id="15" name="TextBox 14"/>
          <p:cNvSpPr txBox="1"/>
          <p:nvPr/>
        </p:nvSpPr>
        <p:spPr>
          <a:xfrm>
            <a:off x="546141" y="1747260"/>
            <a:ext cx="1915909" cy="646331"/>
          </a:xfrm>
          <a:prstGeom prst="rect">
            <a:avLst/>
          </a:prstGeom>
        </p:spPr>
        <p:style>
          <a:lnRef idx="3">
            <a:schemeClr val="lt1"/>
          </a:lnRef>
          <a:fillRef idx="1">
            <a:schemeClr val="accent1"/>
          </a:fillRef>
          <a:effectRef idx="1">
            <a:schemeClr val="accent1"/>
          </a:effectRef>
          <a:fontRef idx="minor">
            <a:schemeClr val="lt1"/>
          </a:fontRef>
        </p:style>
        <p:txBody>
          <a:bodyPr wrap="none" rtlCol="0">
            <a:spAutoFit/>
          </a:bodyPr>
          <a:lstStyle/>
          <a:p>
            <a:pPr defTabSz="914400" fontAlgn="base">
              <a:spcBef>
                <a:spcPct val="0"/>
              </a:spcBef>
              <a:spcAft>
                <a:spcPct val="0"/>
              </a:spcAft>
            </a:pPr>
            <a:r>
              <a:rPr lang="en-US" b="1" dirty="0">
                <a:solidFill>
                  <a:srgbClr val="FFFFFF"/>
                </a:solidFill>
              </a:rPr>
              <a:t>Comprehensive</a:t>
            </a:r>
          </a:p>
          <a:p>
            <a:pPr defTabSz="914400" fontAlgn="base">
              <a:spcBef>
                <a:spcPct val="0"/>
              </a:spcBef>
              <a:spcAft>
                <a:spcPct val="0"/>
              </a:spcAft>
            </a:pPr>
            <a:r>
              <a:rPr lang="en-US" b="1" dirty="0">
                <a:solidFill>
                  <a:srgbClr val="FFFFFF"/>
                </a:solidFill>
              </a:rPr>
              <a:t>design guides</a:t>
            </a:r>
          </a:p>
        </p:txBody>
      </p:sp>
      <p:sp>
        <p:nvSpPr>
          <p:cNvPr id="31" name="TextBox 30"/>
          <p:cNvSpPr txBox="1"/>
          <p:nvPr/>
        </p:nvSpPr>
        <p:spPr>
          <a:xfrm>
            <a:off x="3367670" y="881123"/>
            <a:ext cx="2121093" cy="923330"/>
          </a:xfrm>
          <a:prstGeom prst="rect">
            <a:avLst/>
          </a:prstGeom>
        </p:spPr>
        <p:style>
          <a:lnRef idx="3">
            <a:schemeClr val="lt1"/>
          </a:lnRef>
          <a:fillRef idx="1">
            <a:schemeClr val="accent1"/>
          </a:fillRef>
          <a:effectRef idx="1">
            <a:schemeClr val="accent1"/>
          </a:effectRef>
          <a:fontRef idx="minor">
            <a:schemeClr val="lt1"/>
          </a:fontRef>
        </p:style>
        <p:txBody>
          <a:bodyPr wrap="none" rtlCol="0">
            <a:spAutoFit/>
          </a:bodyPr>
          <a:lstStyle/>
          <a:p>
            <a:pPr algn="ctr" defTabSz="914400" fontAlgn="base">
              <a:spcBef>
                <a:spcPct val="0"/>
              </a:spcBef>
              <a:spcAft>
                <a:spcPct val="0"/>
              </a:spcAft>
            </a:pPr>
            <a:r>
              <a:rPr lang="en-US" b="1" dirty="0">
                <a:solidFill>
                  <a:srgbClr val="FFFFFF"/>
                </a:solidFill>
              </a:rPr>
              <a:t>Detailed design</a:t>
            </a:r>
          </a:p>
          <a:p>
            <a:pPr algn="ctr" defTabSz="914400" fontAlgn="base">
              <a:spcBef>
                <a:spcPct val="0"/>
              </a:spcBef>
              <a:spcAft>
                <a:spcPct val="0"/>
              </a:spcAft>
            </a:pPr>
            <a:r>
              <a:rPr lang="en-US" b="1" dirty="0">
                <a:solidFill>
                  <a:srgbClr val="FFFFFF"/>
                </a:solidFill>
              </a:rPr>
              <a:t>considerations &amp; </a:t>
            </a:r>
          </a:p>
          <a:p>
            <a:pPr algn="ctr" defTabSz="914400" fontAlgn="base">
              <a:spcBef>
                <a:spcPct val="0"/>
              </a:spcBef>
              <a:spcAft>
                <a:spcPct val="0"/>
              </a:spcAft>
            </a:pPr>
            <a:r>
              <a:rPr lang="en-US" b="1" dirty="0">
                <a:solidFill>
                  <a:srgbClr val="FFFFFF"/>
                </a:solidFill>
              </a:rPr>
              <a:t>applications info</a:t>
            </a:r>
          </a:p>
        </p:txBody>
      </p:sp>
      <p:sp>
        <p:nvSpPr>
          <p:cNvPr id="32" name="TextBox 31"/>
          <p:cNvSpPr txBox="1"/>
          <p:nvPr/>
        </p:nvSpPr>
        <p:spPr>
          <a:xfrm>
            <a:off x="6802294" y="1124316"/>
            <a:ext cx="1441420" cy="646331"/>
          </a:xfrm>
          <a:prstGeom prst="rect">
            <a:avLst/>
          </a:prstGeom>
        </p:spPr>
        <p:style>
          <a:lnRef idx="3">
            <a:schemeClr val="lt1"/>
          </a:lnRef>
          <a:fillRef idx="1">
            <a:schemeClr val="accent1"/>
          </a:fillRef>
          <a:effectRef idx="1">
            <a:schemeClr val="accent1"/>
          </a:effectRef>
          <a:fontRef idx="minor">
            <a:schemeClr val="lt1"/>
          </a:fontRef>
        </p:style>
        <p:txBody>
          <a:bodyPr wrap="none" rtlCol="0">
            <a:spAutoFit/>
          </a:bodyPr>
          <a:lstStyle/>
          <a:p>
            <a:pPr algn="ctr" defTabSz="914400" fontAlgn="base">
              <a:spcBef>
                <a:spcPct val="0"/>
              </a:spcBef>
              <a:spcAft>
                <a:spcPct val="0"/>
              </a:spcAft>
            </a:pPr>
            <a:r>
              <a:rPr lang="en-US" b="1" dirty="0">
                <a:solidFill>
                  <a:srgbClr val="FFFFFF"/>
                </a:solidFill>
              </a:rPr>
              <a:t>Full</a:t>
            </a:r>
          </a:p>
          <a:p>
            <a:pPr algn="ctr" defTabSz="914400" fontAlgn="base">
              <a:spcBef>
                <a:spcPct val="0"/>
              </a:spcBef>
              <a:spcAft>
                <a:spcPct val="0"/>
              </a:spcAft>
            </a:pPr>
            <a:r>
              <a:rPr lang="en-US" b="1" dirty="0">
                <a:solidFill>
                  <a:srgbClr val="FFFFFF"/>
                </a:solidFill>
              </a:rPr>
              <a:t>schematics</a:t>
            </a:r>
          </a:p>
        </p:txBody>
      </p:sp>
      <p:sp>
        <p:nvSpPr>
          <p:cNvPr id="33" name="TextBox 32"/>
          <p:cNvSpPr txBox="1"/>
          <p:nvPr/>
        </p:nvSpPr>
        <p:spPr>
          <a:xfrm>
            <a:off x="6694469" y="2360985"/>
            <a:ext cx="1479892" cy="369332"/>
          </a:xfrm>
          <a:prstGeom prst="rect">
            <a:avLst/>
          </a:prstGeom>
        </p:spPr>
        <p:style>
          <a:lnRef idx="3">
            <a:schemeClr val="lt1"/>
          </a:lnRef>
          <a:fillRef idx="1">
            <a:schemeClr val="accent1"/>
          </a:fillRef>
          <a:effectRef idx="1">
            <a:schemeClr val="accent1"/>
          </a:effectRef>
          <a:fontRef idx="minor">
            <a:schemeClr val="lt1"/>
          </a:fontRef>
        </p:style>
        <p:txBody>
          <a:bodyPr wrap="none" rtlCol="0">
            <a:spAutoFit/>
          </a:bodyPr>
          <a:lstStyle/>
          <a:p>
            <a:pPr defTabSz="914400" fontAlgn="base">
              <a:spcBef>
                <a:spcPct val="0"/>
              </a:spcBef>
              <a:spcAft>
                <a:spcPct val="0"/>
              </a:spcAft>
            </a:pPr>
            <a:r>
              <a:rPr lang="en-US" b="1" dirty="0">
                <a:solidFill>
                  <a:srgbClr val="FFFFFF"/>
                </a:solidFill>
              </a:rPr>
              <a:t>Design files</a:t>
            </a:r>
          </a:p>
        </p:txBody>
      </p:sp>
      <p:sp>
        <p:nvSpPr>
          <p:cNvPr id="34" name="TextBox 33"/>
          <p:cNvSpPr txBox="1"/>
          <p:nvPr/>
        </p:nvSpPr>
        <p:spPr>
          <a:xfrm>
            <a:off x="6515167" y="3437362"/>
            <a:ext cx="1992853" cy="646331"/>
          </a:xfrm>
          <a:prstGeom prst="rect">
            <a:avLst/>
          </a:prstGeom>
        </p:spPr>
        <p:style>
          <a:lnRef idx="3">
            <a:schemeClr val="lt1"/>
          </a:lnRef>
          <a:fillRef idx="1">
            <a:schemeClr val="accent1"/>
          </a:fillRef>
          <a:effectRef idx="1">
            <a:schemeClr val="accent1"/>
          </a:effectRef>
          <a:fontRef idx="minor">
            <a:schemeClr val="lt1"/>
          </a:fontRef>
        </p:style>
        <p:txBody>
          <a:bodyPr wrap="none" rtlCol="0">
            <a:spAutoFit/>
          </a:bodyPr>
          <a:lstStyle/>
          <a:p>
            <a:pPr algn="ctr" defTabSz="914400" fontAlgn="base">
              <a:spcBef>
                <a:spcPct val="0"/>
              </a:spcBef>
              <a:spcAft>
                <a:spcPct val="0"/>
              </a:spcAft>
            </a:pPr>
            <a:r>
              <a:rPr lang="en-US" b="1" dirty="0">
                <a:solidFill>
                  <a:srgbClr val="FFFFFF"/>
                </a:solidFill>
              </a:rPr>
              <a:t>TINA-TI </a:t>
            </a:r>
          </a:p>
          <a:p>
            <a:pPr algn="ctr" defTabSz="914400" fontAlgn="base">
              <a:spcBef>
                <a:spcPct val="0"/>
              </a:spcBef>
              <a:spcAft>
                <a:spcPct val="0"/>
              </a:spcAft>
            </a:pPr>
            <a:r>
              <a:rPr lang="en-US" b="1" dirty="0">
                <a:solidFill>
                  <a:srgbClr val="FFFFFF"/>
                </a:solidFill>
              </a:rPr>
              <a:t>spice simulation</a:t>
            </a:r>
          </a:p>
        </p:txBody>
      </p:sp>
      <p:sp>
        <p:nvSpPr>
          <p:cNvPr id="35" name="TextBox 34"/>
          <p:cNvSpPr txBox="1"/>
          <p:nvPr/>
        </p:nvSpPr>
        <p:spPr>
          <a:xfrm>
            <a:off x="3763756" y="2620314"/>
            <a:ext cx="1197764" cy="923330"/>
          </a:xfrm>
          <a:prstGeom prst="rect">
            <a:avLst/>
          </a:prstGeom>
        </p:spPr>
        <p:style>
          <a:lnRef idx="3">
            <a:schemeClr val="lt1"/>
          </a:lnRef>
          <a:fillRef idx="1">
            <a:schemeClr val="accent1"/>
          </a:fillRef>
          <a:effectRef idx="1">
            <a:schemeClr val="accent1"/>
          </a:effectRef>
          <a:fontRef idx="minor">
            <a:schemeClr val="lt1"/>
          </a:fontRef>
        </p:style>
        <p:txBody>
          <a:bodyPr wrap="none" rtlCol="0">
            <a:spAutoFit/>
          </a:bodyPr>
          <a:lstStyle/>
          <a:p>
            <a:pPr algn="ctr" defTabSz="914400" fontAlgn="base">
              <a:spcBef>
                <a:spcPct val="0"/>
              </a:spcBef>
              <a:spcAft>
                <a:spcPct val="0"/>
              </a:spcAft>
            </a:pPr>
            <a:r>
              <a:rPr lang="en-US" b="1" dirty="0">
                <a:solidFill>
                  <a:srgbClr val="FFFFFF"/>
                </a:solidFill>
              </a:rPr>
              <a:t>Bill</a:t>
            </a:r>
          </a:p>
          <a:p>
            <a:pPr algn="ctr" defTabSz="914400" fontAlgn="base">
              <a:spcBef>
                <a:spcPct val="0"/>
              </a:spcBef>
              <a:spcAft>
                <a:spcPct val="0"/>
              </a:spcAft>
            </a:pPr>
            <a:r>
              <a:rPr lang="en-US" b="1" dirty="0">
                <a:solidFill>
                  <a:srgbClr val="FFFFFF"/>
                </a:solidFill>
              </a:rPr>
              <a:t>of</a:t>
            </a:r>
          </a:p>
          <a:p>
            <a:pPr algn="ctr" defTabSz="914400" fontAlgn="base">
              <a:spcBef>
                <a:spcPct val="0"/>
              </a:spcBef>
              <a:spcAft>
                <a:spcPct val="0"/>
              </a:spcAft>
            </a:pPr>
            <a:r>
              <a:rPr lang="en-US" b="1" dirty="0">
                <a:solidFill>
                  <a:srgbClr val="FFFFFF"/>
                </a:solidFill>
              </a:rPr>
              <a:t>materials</a:t>
            </a:r>
          </a:p>
        </p:txBody>
      </p:sp>
      <p:sp>
        <p:nvSpPr>
          <p:cNvPr id="36" name="TextBox 35"/>
          <p:cNvSpPr txBox="1"/>
          <p:nvPr/>
        </p:nvSpPr>
        <p:spPr>
          <a:xfrm>
            <a:off x="3392052" y="3886307"/>
            <a:ext cx="1915909" cy="646331"/>
          </a:xfrm>
          <a:prstGeom prst="rect">
            <a:avLst/>
          </a:prstGeom>
        </p:spPr>
        <p:style>
          <a:lnRef idx="3">
            <a:schemeClr val="lt1"/>
          </a:lnRef>
          <a:fillRef idx="1">
            <a:schemeClr val="accent1"/>
          </a:fillRef>
          <a:effectRef idx="1">
            <a:schemeClr val="accent1"/>
          </a:effectRef>
          <a:fontRef idx="minor">
            <a:schemeClr val="lt1"/>
          </a:fontRef>
        </p:style>
        <p:txBody>
          <a:bodyPr wrap="none" rtlCol="0">
            <a:spAutoFit/>
          </a:bodyPr>
          <a:lstStyle/>
          <a:p>
            <a:pPr algn="ctr" defTabSz="914400" fontAlgn="base">
              <a:spcBef>
                <a:spcPct val="0"/>
              </a:spcBef>
              <a:spcAft>
                <a:spcPct val="0"/>
              </a:spcAft>
            </a:pPr>
            <a:r>
              <a:rPr lang="en-US" b="1" dirty="0">
                <a:solidFill>
                  <a:srgbClr val="FFFFFF"/>
                </a:solidFill>
              </a:rPr>
              <a:t>Comprehensive</a:t>
            </a:r>
          </a:p>
          <a:p>
            <a:pPr algn="ctr" defTabSz="914400" fontAlgn="base">
              <a:spcBef>
                <a:spcPct val="0"/>
              </a:spcBef>
              <a:spcAft>
                <a:spcPct val="0"/>
              </a:spcAft>
            </a:pPr>
            <a:r>
              <a:rPr lang="en-US" b="1" dirty="0">
                <a:solidFill>
                  <a:srgbClr val="FFFFFF"/>
                </a:solidFill>
              </a:rPr>
              <a:t>test results</a:t>
            </a:r>
          </a:p>
        </p:txBody>
      </p:sp>
      <p:sp>
        <p:nvSpPr>
          <p:cNvPr id="37" name="TextBox 36"/>
          <p:cNvSpPr txBox="1"/>
          <p:nvPr/>
        </p:nvSpPr>
        <p:spPr>
          <a:xfrm>
            <a:off x="774238" y="3658820"/>
            <a:ext cx="1531188" cy="923330"/>
          </a:xfrm>
          <a:prstGeom prst="rect">
            <a:avLst/>
          </a:prstGeom>
        </p:spPr>
        <p:style>
          <a:lnRef idx="3">
            <a:schemeClr val="lt1"/>
          </a:lnRef>
          <a:fillRef idx="1">
            <a:schemeClr val="accent1"/>
          </a:fillRef>
          <a:effectRef idx="1">
            <a:schemeClr val="accent1"/>
          </a:effectRef>
          <a:fontRef idx="minor">
            <a:schemeClr val="lt1"/>
          </a:fontRef>
        </p:style>
        <p:txBody>
          <a:bodyPr wrap="none" rtlCol="0">
            <a:spAutoFit/>
          </a:bodyPr>
          <a:lstStyle/>
          <a:p>
            <a:pPr algn="ctr" defTabSz="914400" fontAlgn="base">
              <a:spcBef>
                <a:spcPct val="0"/>
              </a:spcBef>
              <a:spcAft>
                <a:spcPct val="0"/>
              </a:spcAft>
            </a:pPr>
            <a:r>
              <a:rPr lang="en-US" b="1" dirty="0">
                <a:solidFill>
                  <a:srgbClr val="FFFFFF"/>
                </a:solidFill>
              </a:rPr>
              <a:t>Boards</a:t>
            </a:r>
          </a:p>
          <a:p>
            <a:pPr algn="ctr" defTabSz="914400" fontAlgn="base">
              <a:spcBef>
                <a:spcPct val="0"/>
              </a:spcBef>
              <a:spcAft>
                <a:spcPct val="0"/>
              </a:spcAft>
            </a:pPr>
            <a:r>
              <a:rPr lang="en-US" b="1" dirty="0">
                <a:solidFill>
                  <a:srgbClr val="FFFFFF"/>
                </a:solidFill>
              </a:rPr>
              <a:t>available for</a:t>
            </a:r>
          </a:p>
          <a:p>
            <a:pPr algn="ctr" defTabSz="914400" fontAlgn="base">
              <a:spcBef>
                <a:spcPct val="0"/>
              </a:spcBef>
              <a:spcAft>
                <a:spcPct val="0"/>
              </a:spcAft>
            </a:pPr>
            <a:r>
              <a:rPr lang="en-US" b="1" dirty="0">
                <a:solidFill>
                  <a:srgbClr val="FFFFFF"/>
                </a:solidFill>
              </a:rPr>
              <a:t>evaluation</a:t>
            </a:r>
          </a:p>
        </p:txBody>
      </p:sp>
      <p:sp>
        <p:nvSpPr>
          <p:cNvPr id="21" name="Slide Number Placeholder 3"/>
          <p:cNvSpPr>
            <a:spLocks noGrp="1"/>
          </p:cNvSpPr>
          <p:nvPr>
            <p:ph type="sldNum" sz="quarter" idx="10"/>
          </p:nvPr>
        </p:nvSpPr>
        <p:spPr>
          <a:xfrm>
            <a:off x="6642100" y="4529137"/>
            <a:ext cx="2133600" cy="154782"/>
          </a:xfrm>
          <a:noFill/>
        </p:spPr>
        <p:txBody>
          <a:bodyPr/>
          <a:lstStyle/>
          <a:p>
            <a:fld id="{66C859B9-A6F5-4CA5-B884-5AD1BEA27C22}" type="slidenum">
              <a:rPr lang="en-US" smtClean="0">
                <a:solidFill>
                  <a:srgbClr val="000000"/>
                </a:solidFill>
              </a:rPr>
              <a:pPr/>
              <a:t>6</a:t>
            </a:fld>
            <a:endParaRPr lang="en-US">
              <a:solidFill>
                <a:srgbClr val="000000"/>
              </a:solidFill>
            </a:endParaRPr>
          </a:p>
        </p:txBody>
      </p:sp>
    </p:spTree>
    <p:extLst>
      <p:ext uri="{BB962C8B-B14F-4D97-AF65-F5344CB8AC3E}">
        <p14:creationId xmlns:p14="http://schemas.microsoft.com/office/powerpoint/2010/main" val="3306136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1000"/>
                                  </p:stCondLst>
                                  <p:childTnLst>
                                    <p:set>
                                      <p:cBhvr>
                                        <p:cTn id="9" dur="1" fill="hold">
                                          <p:stCondLst>
                                            <p:cond delay="9"/>
                                          </p:stCondLst>
                                        </p:cTn>
                                        <p:tgtEl>
                                          <p:spTgt spid="31"/>
                                        </p:tgtEl>
                                        <p:attrNameLst>
                                          <p:attrName>style.visibility</p:attrName>
                                        </p:attrNameLst>
                                      </p:cBhvr>
                                      <p:to>
                                        <p:strVal val="visible"/>
                                      </p:to>
                                    </p:set>
                                  </p:childTnLst>
                                </p:cTn>
                              </p:par>
                            </p:childTnLst>
                          </p:cTn>
                        </p:par>
                        <p:par>
                          <p:cTn id="10" fill="hold">
                            <p:stCondLst>
                              <p:cond delay="1010"/>
                            </p:stCondLst>
                            <p:childTnLst>
                              <p:par>
                                <p:cTn id="11" presetID="1" presetClass="entr" presetSubtype="0" fill="hold" grpId="0" nodeType="afterEffect">
                                  <p:stCondLst>
                                    <p:cond delay="1000"/>
                                  </p:stCondLst>
                                  <p:childTnLst>
                                    <p:set>
                                      <p:cBhvr>
                                        <p:cTn id="12" dur="1" fill="hold">
                                          <p:stCondLst>
                                            <p:cond delay="0"/>
                                          </p:stCondLst>
                                        </p:cTn>
                                        <p:tgtEl>
                                          <p:spTgt spid="32"/>
                                        </p:tgtEl>
                                        <p:attrNameLst>
                                          <p:attrName>style.visibility</p:attrName>
                                        </p:attrNameLst>
                                      </p:cBhvr>
                                      <p:to>
                                        <p:strVal val="visible"/>
                                      </p:to>
                                    </p:set>
                                  </p:childTnLst>
                                </p:cTn>
                              </p:par>
                            </p:childTnLst>
                          </p:cTn>
                        </p:par>
                        <p:par>
                          <p:cTn id="13" fill="hold">
                            <p:stCondLst>
                              <p:cond delay="2010"/>
                            </p:stCondLst>
                            <p:childTnLst>
                              <p:par>
                                <p:cTn id="14" presetID="1" presetClass="entr" presetSubtype="0" fill="hold" grpId="0" nodeType="afterEffect">
                                  <p:stCondLst>
                                    <p:cond delay="1000"/>
                                  </p:stCondLst>
                                  <p:childTnLst>
                                    <p:set>
                                      <p:cBhvr>
                                        <p:cTn id="15" dur="1" fill="hold">
                                          <p:stCondLst>
                                            <p:cond delay="0"/>
                                          </p:stCondLst>
                                        </p:cTn>
                                        <p:tgtEl>
                                          <p:spTgt spid="33"/>
                                        </p:tgtEl>
                                        <p:attrNameLst>
                                          <p:attrName>style.visibility</p:attrName>
                                        </p:attrNameLst>
                                      </p:cBhvr>
                                      <p:to>
                                        <p:strVal val="visible"/>
                                      </p:to>
                                    </p:set>
                                  </p:childTnLst>
                                </p:cTn>
                              </p:par>
                            </p:childTnLst>
                          </p:cTn>
                        </p:par>
                        <p:par>
                          <p:cTn id="16" fill="hold">
                            <p:stCondLst>
                              <p:cond delay="3010"/>
                            </p:stCondLst>
                            <p:childTnLst>
                              <p:par>
                                <p:cTn id="17" presetID="1" presetClass="entr" presetSubtype="0" fill="hold" grpId="0" nodeType="afterEffect">
                                  <p:stCondLst>
                                    <p:cond delay="1000"/>
                                  </p:stCondLst>
                                  <p:childTnLst>
                                    <p:set>
                                      <p:cBhvr>
                                        <p:cTn id="18" dur="1" fill="hold">
                                          <p:stCondLst>
                                            <p:cond delay="0"/>
                                          </p:stCondLst>
                                        </p:cTn>
                                        <p:tgtEl>
                                          <p:spTgt spid="35"/>
                                        </p:tgtEl>
                                        <p:attrNameLst>
                                          <p:attrName>style.visibility</p:attrName>
                                        </p:attrNameLst>
                                      </p:cBhvr>
                                      <p:to>
                                        <p:strVal val="visible"/>
                                      </p:to>
                                    </p:set>
                                  </p:childTnLst>
                                </p:cTn>
                              </p:par>
                            </p:childTnLst>
                          </p:cTn>
                        </p:par>
                        <p:par>
                          <p:cTn id="19" fill="hold">
                            <p:stCondLst>
                              <p:cond delay="4010"/>
                            </p:stCondLst>
                            <p:childTnLst>
                              <p:par>
                                <p:cTn id="20" presetID="1" presetClass="entr" presetSubtype="0" fill="hold" grpId="0" nodeType="afterEffect">
                                  <p:stCondLst>
                                    <p:cond delay="1000"/>
                                  </p:stCondLst>
                                  <p:childTnLst>
                                    <p:set>
                                      <p:cBhvr>
                                        <p:cTn id="21" dur="1" fill="hold">
                                          <p:stCondLst>
                                            <p:cond delay="0"/>
                                          </p:stCondLst>
                                        </p:cTn>
                                        <p:tgtEl>
                                          <p:spTgt spid="34"/>
                                        </p:tgtEl>
                                        <p:attrNameLst>
                                          <p:attrName>style.visibility</p:attrName>
                                        </p:attrNameLst>
                                      </p:cBhvr>
                                      <p:to>
                                        <p:strVal val="visible"/>
                                      </p:to>
                                    </p:set>
                                  </p:childTnLst>
                                </p:cTn>
                              </p:par>
                            </p:childTnLst>
                          </p:cTn>
                        </p:par>
                        <p:par>
                          <p:cTn id="22" fill="hold">
                            <p:stCondLst>
                              <p:cond delay="5010"/>
                            </p:stCondLst>
                            <p:childTnLst>
                              <p:par>
                                <p:cTn id="23" presetID="1" presetClass="entr" presetSubtype="0" fill="hold" grpId="0" nodeType="afterEffect">
                                  <p:stCondLst>
                                    <p:cond delay="1000"/>
                                  </p:stCondLst>
                                  <p:childTnLst>
                                    <p:set>
                                      <p:cBhvr>
                                        <p:cTn id="24" dur="1" fill="hold">
                                          <p:stCondLst>
                                            <p:cond delay="0"/>
                                          </p:stCondLst>
                                        </p:cTn>
                                        <p:tgtEl>
                                          <p:spTgt spid="36"/>
                                        </p:tgtEl>
                                        <p:attrNameLst>
                                          <p:attrName>style.visibility</p:attrName>
                                        </p:attrNameLst>
                                      </p:cBhvr>
                                      <p:to>
                                        <p:strVal val="visible"/>
                                      </p:to>
                                    </p:set>
                                  </p:childTnLst>
                                </p:cTn>
                              </p:par>
                            </p:childTnLst>
                          </p:cTn>
                        </p:par>
                        <p:par>
                          <p:cTn id="25" fill="hold">
                            <p:stCondLst>
                              <p:cond delay="6010"/>
                            </p:stCondLst>
                            <p:childTnLst>
                              <p:par>
                                <p:cTn id="26" presetID="1" presetClass="entr" presetSubtype="0" fill="hold" grpId="0" nodeType="afterEffect">
                                  <p:stCondLst>
                                    <p:cond delay="1000"/>
                                  </p:stCondLst>
                                  <p:childTnLst>
                                    <p:set>
                                      <p:cBhvr>
                                        <p:cTn id="27"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1" grpId="0" animBg="1"/>
      <p:bldP spid="32" grpId="0" animBg="1"/>
      <p:bldP spid="33" grpId="0" animBg="1"/>
      <p:bldP spid="34" grpId="0" animBg="1"/>
      <p:bldP spid="35" grpId="0" animBg="1"/>
      <p:bldP spid="36" grpId="0" animBg="1"/>
      <p:bldP spid="3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BDE0CE0-DF5C-4BA2-9D8F-1D0096FCAC75}"/>
              </a:ext>
            </a:extLst>
          </p:cNvPr>
          <p:cNvSpPr/>
          <p:nvPr/>
        </p:nvSpPr>
        <p:spPr>
          <a:xfrm>
            <a:off x="3800976" y="903769"/>
            <a:ext cx="5038224" cy="3392930"/>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cxnSp>
        <p:nvCxnSpPr>
          <p:cNvPr id="8" name="Straight Connector 7">
            <a:extLst>
              <a:ext uri="{FF2B5EF4-FFF2-40B4-BE49-F238E27FC236}">
                <a16:creationId xmlns:a16="http://schemas.microsoft.com/office/drawing/2014/main" id="{EBC2F580-6FBE-4B84-A9F2-888281D14D4F}"/>
              </a:ext>
            </a:extLst>
          </p:cNvPr>
          <p:cNvCxnSpPr>
            <a:cxnSpLocks/>
          </p:cNvCxnSpPr>
          <p:nvPr/>
        </p:nvCxnSpPr>
        <p:spPr>
          <a:xfrm>
            <a:off x="3800976" y="912734"/>
            <a:ext cx="5038224"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a:t>Patient monitoring market trend</a:t>
            </a:r>
          </a:p>
        </p:txBody>
      </p:sp>
      <p:sp>
        <p:nvSpPr>
          <p:cNvPr id="3" name="Slide Number Placeholder 2"/>
          <p:cNvSpPr>
            <a:spLocks noGrp="1"/>
          </p:cNvSpPr>
          <p:nvPr>
            <p:ph type="sldNum" sz="quarter" idx="10"/>
          </p:nvPr>
        </p:nvSpPr>
        <p:spPr/>
        <p:txBody>
          <a:bodyPr/>
          <a:lstStyle/>
          <a:p>
            <a:pPr>
              <a:defRPr/>
            </a:pPr>
            <a:fld id="{FA0AF0A7-4061-445C-B05D-5FD6F1860529}" type="slidenum">
              <a:rPr lang="en-US" smtClean="0">
                <a:solidFill>
                  <a:srgbClr val="000000"/>
                </a:solidFill>
              </a:rPr>
              <a:pPr>
                <a:defRPr/>
              </a:pPr>
              <a:t>7</a:t>
            </a:fld>
            <a:endParaRPr lang="en-US" dirty="0">
              <a:solidFill>
                <a:srgbClr val="000000"/>
              </a:solidFill>
            </a:endParaRPr>
          </a:p>
        </p:txBody>
      </p:sp>
      <p:sp>
        <p:nvSpPr>
          <p:cNvPr id="5" name="TextBox 4"/>
          <p:cNvSpPr txBox="1"/>
          <p:nvPr/>
        </p:nvSpPr>
        <p:spPr>
          <a:xfrm>
            <a:off x="4065229" y="1176104"/>
            <a:ext cx="4624746" cy="3016210"/>
          </a:xfrm>
          <a:prstGeom prst="rect">
            <a:avLst/>
          </a:prstGeom>
          <a:noFill/>
        </p:spPr>
        <p:txBody>
          <a:bodyPr wrap="square" rtlCol="0">
            <a:spAutoFit/>
          </a:bodyPr>
          <a:lstStyle/>
          <a:p>
            <a:pPr defTabSz="914400" fontAlgn="base">
              <a:spcBef>
                <a:spcPct val="0"/>
              </a:spcBef>
              <a:spcAft>
                <a:spcPct val="0"/>
              </a:spcAft>
            </a:pPr>
            <a:r>
              <a:rPr lang="en-US" dirty="0">
                <a:solidFill>
                  <a:srgbClr val="000000"/>
                </a:solidFill>
              </a:rPr>
              <a:t>Remote monitoring enhances quality of care and reduces healthcare cost</a:t>
            </a:r>
          </a:p>
          <a:p>
            <a:pPr defTabSz="914400" fontAlgn="base">
              <a:spcBef>
                <a:spcPct val="0"/>
              </a:spcBef>
              <a:spcAft>
                <a:spcPct val="0"/>
              </a:spcAft>
            </a:pPr>
            <a:endParaRPr lang="en-US" sz="1400" dirty="0">
              <a:solidFill>
                <a:srgbClr val="000000"/>
              </a:solidFill>
            </a:endParaRPr>
          </a:p>
          <a:p>
            <a:pPr defTabSz="914400" fontAlgn="base">
              <a:spcBef>
                <a:spcPct val="0"/>
              </a:spcBef>
              <a:spcAft>
                <a:spcPct val="0"/>
              </a:spcAft>
            </a:pPr>
            <a:r>
              <a:rPr lang="en-US" dirty="0">
                <a:solidFill>
                  <a:srgbClr val="000000"/>
                </a:solidFill>
              </a:rPr>
              <a:t>Wearable wireless medical technology enables accurate and reliable data in a smaller form factor:  multimodalities, longer battery life, SHIP mode</a:t>
            </a:r>
          </a:p>
          <a:p>
            <a:pPr defTabSz="914400" fontAlgn="base">
              <a:spcBef>
                <a:spcPct val="0"/>
              </a:spcBef>
              <a:spcAft>
                <a:spcPct val="0"/>
              </a:spcAft>
            </a:pPr>
            <a:endParaRPr lang="en-US" sz="1400" dirty="0">
              <a:solidFill>
                <a:srgbClr val="000000"/>
              </a:solidFill>
            </a:endParaRPr>
          </a:p>
          <a:p>
            <a:pPr defTabSz="914400" fontAlgn="base">
              <a:spcBef>
                <a:spcPct val="0"/>
              </a:spcBef>
              <a:spcAft>
                <a:spcPct val="0"/>
              </a:spcAft>
            </a:pPr>
            <a:r>
              <a:rPr lang="en-US" dirty="0">
                <a:solidFill>
                  <a:srgbClr val="000000"/>
                </a:solidFill>
              </a:rPr>
              <a:t>Artificial intelligence uses analytics and big data to improve decision making and early prevention</a:t>
            </a:r>
          </a:p>
        </p:txBody>
      </p:sp>
      <p:pic>
        <p:nvPicPr>
          <p:cNvPr id="10" name="Picture 9" descr="A close up of text on a black background&#10;&#10;Description automatically generated">
            <a:extLst>
              <a:ext uri="{FF2B5EF4-FFF2-40B4-BE49-F238E27FC236}">
                <a16:creationId xmlns:a16="http://schemas.microsoft.com/office/drawing/2014/main" id="{FB7FBF1E-FC33-44F9-9729-B75C61E9FB85}"/>
              </a:ext>
            </a:extLst>
          </p:cNvPr>
          <p:cNvPicPr>
            <a:picLocks noChangeAspect="1"/>
          </p:cNvPicPr>
          <p:nvPr/>
        </p:nvPicPr>
        <p:blipFill rotWithShape="1">
          <a:blip r:embed="rId3">
            <a:extLst>
              <a:ext uri="{28A0092B-C50C-407E-A947-70E740481C1C}">
                <a14:useLocalDpi xmlns:a14="http://schemas.microsoft.com/office/drawing/2010/main" val="0"/>
              </a:ext>
            </a:extLst>
          </a:blip>
          <a:srcRect l="38571" r="10140" b="8026"/>
          <a:stretch/>
        </p:blipFill>
        <p:spPr>
          <a:xfrm>
            <a:off x="304800" y="903768"/>
            <a:ext cx="3346951" cy="3378267"/>
          </a:xfrm>
          <a:prstGeom prst="rect">
            <a:avLst/>
          </a:prstGeom>
        </p:spPr>
      </p:pic>
    </p:spTree>
    <p:extLst>
      <p:ext uri="{BB962C8B-B14F-4D97-AF65-F5344CB8AC3E}">
        <p14:creationId xmlns:p14="http://schemas.microsoft.com/office/powerpoint/2010/main" val="41795338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8FA80CD-8B28-4850-9AFA-B133F6BF2208}"/>
              </a:ext>
            </a:extLst>
          </p:cNvPr>
          <p:cNvSpPr/>
          <p:nvPr/>
        </p:nvSpPr>
        <p:spPr>
          <a:xfrm>
            <a:off x="0" y="903769"/>
            <a:ext cx="4568825" cy="3535796"/>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sp>
        <p:nvSpPr>
          <p:cNvPr id="2" name="Title 1"/>
          <p:cNvSpPr>
            <a:spLocks noGrp="1"/>
          </p:cNvSpPr>
          <p:nvPr>
            <p:ph type="title"/>
          </p:nvPr>
        </p:nvSpPr>
        <p:spPr/>
        <p:txBody>
          <a:bodyPr/>
          <a:lstStyle/>
          <a:p>
            <a:r>
              <a:rPr lang="en-US" dirty="0"/>
              <a:t>Patient monitoring basics </a:t>
            </a:r>
          </a:p>
        </p:txBody>
      </p:sp>
      <p:sp>
        <p:nvSpPr>
          <p:cNvPr id="3" name="Slide Number Placeholder 2"/>
          <p:cNvSpPr>
            <a:spLocks noGrp="1"/>
          </p:cNvSpPr>
          <p:nvPr>
            <p:ph type="sldNum" sz="quarter" idx="10"/>
          </p:nvPr>
        </p:nvSpPr>
        <p:spPr/>
        <p:txBody>
          <a:bodyPr/>
          <a:lstStyle/>
          <a:p>
            <a:pPr>
              <a:defRPr/>
            </a:pPr>
            <a:fld id="{FA0AF0A7-4061-445C-B05D-5FD6F1860529}" type="slidenum">
              <a:rPr lang="en-US" smtClean="0">
                <a:solidFill>
                  <a:srgbClr val="000000"/>
                </a:solidFill>
              </a:rPr>
              <a:pPr>
                <a:defRPr/>
              </a:pPr>
              <a:t>8</a:t>
            </a:fld>
            <a:endParaRPr lang="en-US" dirty="0">
              <a:solidFill>
                <a:srgbClr val="000000"/>
              </a:solidFill>
            </a:endParaRPr>
          </a:p>
        </p:txBody>
      </p:sp>
      <p:pic>
        <p:nvPicPr>
          <p:cNvPr id="4" name="Picture 22" descr="diagram_he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7340" y="1903061"/>
            <a:ext cx="4127002" cy="2238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Object 4"/>
          <p:cNvGraphicFramePr>
            <a:graphicFrameLocks noChangeAspect="1"/>
          </p:cNvGraphicFramePr>
          <p:nvPr>
            <p:extLst>
              <p:ext uri="{D42A27DB-BD31-4B8C-83A1-F6EECF244321}">
                <p14:modId xmlns:p14="http://schemas.microsoft.com/office/powerpoint/2010/main" val="303175620"/>
              </p:ext>
            </p:extLst>
          </p:nvPr>
        </p:nvGraphicFramePr>
        <p:xfrm>
          <a:off x="6496963" y="2762714"/>
          <a:ext cx="2489909" cy="1477018"/>
        </p:xfrm>
        <a:graphic>
          <a:graphicData uri="http://schemas.openxmlformats.org/presentationml/2006/ole">
            <mc:AlternateContent xmlns:mc="http://schemas.openxmlformats.org/markup-compatibility/2006">
              <mc:Choice xmlns:v="urn:schemas-microsoft-com:vml" Requires="v">
                <p:oleObj spid="_x0000_s2118" name="Visio" r:id="rId5" imgW="4337106" imgH="2590661" progId="Visio.Drawing.11">
                  <p:embed/>
                </p:oleObj>
              </mc:Choice>
              <mc:Fallback>
                <p:oleObj name="Visio" r:id="rId5" imgW="4337106" imgH="2590661" progId="Visio.Drawing.11">
                  <p:embed/>
                  <p:pic>
                    <p:nvPicPr>
                      <p:cNvPr id="0" name=""/>
                      <p:cNvPicPr/>
                      <p:nvPr/>
                    </p:nvPicPr>
                    <p:blipFill>
                      <a:blip r:embed="rId6"/>
                      <a:stretch>
                        <a:fillRect/>
                      </a:stretch>
                    </p:blipFill>
                    <p:spPr>
                      <a:xfrm>
                        <a:off x="6496963" y="2762714"/>
                        <a:ext cx="2489909" cy="1477018"/>
                      </a:xfrm>
                      <a:prstGeom prst="rect">
                        <a:avLst/>
                      </a:prstGeom>
                    </p:spPr>
                  </p:pic>
                </p:oleObj>
              </mc:Fallback>
            </mc:AlternateContent>
          </a:graphicData>
        </a:graphic>
      </p:graphicFrame>
      <p:pic>
        <p:nvPicPr>
          <p:cNvPr id="7" name="Picture 2" descr="C:\Users\a0221677\AppData\Local\Microsoft\Windows\Temporary Internet Files\Content.IE5\OTWL327Y\what-is-pulse-oximeter[1].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61739" y="3088190"/>
            <a:ext cx="1422500" cy="1351376"/>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198180" y="1043741"/>
            <a:ext cx="4172937" cy="646331"/>
          </a:xfrm>
          <a:prstGeom prst="rect">
            <a:avLst/>
          </a:prstGeom>
          <a:noFill/>
        </p:spPr>
        <p:txBody>
          <a:bodyPr wrap="none" rtlCol="0">
            <a:spAutoFit/>
          </a:bodyPr>
          <a:lstStyle/>
          <a:p>
            <a:pPr defTabSz="914400" fontAlgn="base">
              <a:spcBef>
                <a:spcPct val="0"/>
              </a:spcBef>
              <a:spcAft>
                <a:spcPct val="0"/>
              </a:spcAft>
            </a:pPr>
            <a:r>
              <a:rPr lang="en-US" b="1" dirty="0">
                <a:solidFill>
                  <a:srgbClr val="DE0000"/>
                </a:solidFill>
              </a:rPr>
              <a:t>The electrocardiogram (ECG)</a:t>
            </a:r>
            <a:r>
              <a:rPr lang="en-US" dirty="0">
                <a:solidFill>
                  <a:srgbClr val="DE0000"/>
                </a:solidFill>
              </a:rPr>
              <a:t> </a:t>
            </a:r>
          </a:p>
          <a:p>
            <a:pPr defTabSz="914400" fontAlgn="base">
              <a:spcBef>
                <a:spcPct val="0"/>
              </a:spcBef>
              <a:spcAft>
                <a:spcPct val="0"/>
              </a:spcAft>
            </a:pPr>
            <a:r>
              <a:rPr lang="en-US" dirty="0">
                <a:solidFill>
                  <a:srgbClr val="000000"/>
                </a:solidFill>
              </a:rPr>
              <a:t>measures electrical activity of the heart</a:t>
            </a:r>
          </a:p>
        </p:txBody>
      </p:sp>
      <p:sp>
        <p:nvSpPr>
          <p:cNvPr id="9" name="TextBox 8"/>
          <p:cNvSpPr txBox="1"/>
          <p:nvPr/>
        </p:nvSpPr>
        <p:spPr>
          <a:xfrm>
            <a:off x="4757173" y="1059008"/>
            <a:ext cx="3479581" cy="923330"/>
          </a:xfrm>
          <a:prstGeom prst="rect">
            <a:avLst/>
          </a:prstGeom>
          <a:noFill/>
        </p:spPr>
        <p:txBody>
          <a:bodyPr wrap="square" rtlCol="0">
            <a:spAutoFit/>
          </a:bodyPr>
          <a:lstStyle/>
          <a:p>
            <a:pPr defTabSz="914400" fontAlgn="base">
              <a:spcBef>
                <a:spcPct val="0"/>
              </a:spcBef>
              <a:spcAft>
                <a:spcPct val="0"/>
              </a:spcAft>
            </a:pPr>
            <a:r>
              <a:rPr lang="en-US" b="1" dirty="0">
                <a:solidFill>
                  <a:srgbClr val="DE0000"/>
                </a:solidFill>
              </a:rPr>
              <a:t>Photoplethysmography (PPG)</a:t>
            </a:r>
            <a:r>
              <a:rPr lang="en-US" dirty="0">
                <a:solidFill>
                  <a:srgbClr val="DE0000"/>
                </a:solidFill>
              </a:rPr>
              <a:t> </a:t>
            </a:r>
            <a:r>
              <a:rPr lang="en-US" dirty="0">
                <a:solidFill>
                  <a:srgbClr val="000000"/>
                </a:solidFill>
              </a:rPr>
              <a:t>is an </a:t>
            </a:r>
            <a:r>
              <a:rPr lang="en-US" b="1" i="1" dirty="0">
                <a:solidFill>
                  <a:srgbClr val="000000"/>
                </a:solidFill>
              </a:rPr>
              <a:t>optical</a:t>
            </a:r>
            <a:r>
              <a:rPr lang="en-US" dirty="0">
                <a:solidFill>
                  <a:srgbClr val="000000"/>
                </a:solidFill>
              </a:rPr>
              <a:t> measurement </a:t>
            </a:r>
            <a:br>
              <a:rPr lang="en-US" dirty="0">
                <a:solidFill>
                  <a:srgbClr val="000000"/>
                </a:solidFill>
              </a:rPr>
            </a:br>
            <a:r>
              <a:rPr lang="en-US" dirty="0">
                <a:solidFill>
                  <a:srgbClr val="000000"/>
                </a:solidFill>
              </a:rPr>
              <a:t>of an organ’s volume.</a:t>
            </a:r>
          </a:p>
        </p:txBody>
      </p:sp>
      <p:cxnSp>
        <p:nvCxnSpPr>
          <p:cNvPr id="12" name="Straight Connector 11">
            <a:extLst>
              <a:ext uri="{FF2B5EF4-FFF2-40B4-BE49-F238E27FC236}">
                <a16:creationId xmlns:a16="http://schemas.microsoft.com/office/drawing/2014/main" id="{6869D43E-3326-4BD1-905A-98A762B8534C}"/>
              </a:ext>
            </a:extLst>
          </p:cNvPr>
          <p:cNvCxnSpPr>
            <a:cxnSpLocks/>
          </p:cNvCxnSpPr>
          <p:nvPr/>
        </p:nvCxnSpPr>
        <p:spPr>
          <a:xfrm>
            <a:off x="0" y="903768"/>
            <a:ext cx="91440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B5281539-9673-440A-9FAD-8006BECEBDC6}"/>
              </a:ext>
            </a:extLst>
          </p:cNvPr>
          <p:cNvCxnSpPr>
            <a:cxnSpLocks/>
          </p:cNvCxnSpPr>
          <p:nvPr/>
        </p:nvCxnSpPr>
        <p:spPr>
          <a:xfrm>
            <a:off x="-3175" y="4443268"/>
            <a:ext cx="91440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aphicFrame>
        <p:nvGraphicFramePr>
          <p:cNvPr id="6" name="Object 5"/>
          <p:cNvGraphicFramePr>
            <a:graphicFrameLocks noChangeAspect="1"/>
          </p:cNvGraphicFramePr>
          <p:nvPr>
            <p:extLst>
              <p:ext uri="{D42A27DB-BD31-4B8C-83A1-F6EECF244321}">
                <p14:modId xmlns:p14="http://schemas.microsoft.com/office/powerpoint/2010/main" val="3629006985"/>
              </p:ext>
            </p:extLst>
          </p:nvPr>
        </p:nvGraphicFramePr>
        <p:xfrm>
          <a:off x="5358286" y="2055310"/>
          <a:ext cx="1003190" cy="1352899"/>
        </p:xfrm>
        <a:graphic>
          <a:graphicData uri="http://schemas.openxmlformats.org/presentationml/2006/ole">
            <mc:AlternateContent xmlns:mc="http://schemas.openxmlformats.org/markup-compatibility/2006">
              <mc:Choice xmlns:v="urn:schemas-microsoft-com:vml" Requires="v">
                <p:oleObj spid="_x0000_s2119" name="Visio" r:id="rId8" imgW="1074589" imgH="1449360" progId="Visio.Drawing.11">
                  <p:embed/>
                </p:oleObj>
              </mc:Choice>
              <mc:Fallback>
                <p:oleObj name="Visio" r:id="rId8" imgW="1074589" imgH="1449360" progId="Visio.Drawing.11">
                  <p:embed/>
                  <p:pic>
                    <p:nvPicPr>
                      <p:cNvPr id="0" name=""/>
                      <p:cNvPicPr/>
                      <p:nvPr/>
                    </p:nvPicPr>
                    <p:blipFill>
                      <a:blip r:embed="rId9"/>
                      <a:stretch>
                        <a:fillRect/>
                      </a:stretch>
                    </p:blipFill>
                    <p:spPr>
                      <a:xfrm>
                        <a:off x="5358286" y="2055310"/>
                        <a:ext cx="1003190" cy="1352899"/>
                      </a:xfrm>
                      <a:prstGeom prst="rect">
                        <a:avLst/>
                      </a:prstGeom>
                    </p:spPr>
                  </p:pic>
                </p:oleObj>
              </mc:Fallback>
            </mc:AlternateContent>
          </a:graphicData>
        </a:graphic>
      </p:graphicFrame>
    </p:spTree>
    <p:extLst>
      <p:ext uri="{BB962C8B-B14F-4D97-AF65-F5344CB8AC3E}">
        <p14:creationId xmlns:p14="http://schemas.microsoft.com/office/powerpoint/2010/main" val="20365471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ECG vs. PPG</a:t>
            </a:r>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9</a:t>
            </a:fld>
            <a:endParaRPr lang="en-US">
              <a:solidFill>
                <a:srgbClr val="000000"/>
              </a:solidFill>
            </a:endParaRPr>
          </a:p>
        </p:txBody>
      </p:sp>
      <p:graphicFrame>
        <p:nvGraphicFramePr>
          <p:cNvPr id="10" name="Table 9"/>
          <p:cNvGraphicFramePr>
            <a:graphicFrameLocks noGrp="1"/>
          </p:cNvGraphicFramePr>
          <p:nvPr>
            <p:extLst>
              <p:ext uri="{D42A27DB-BD31-4B8C-83A1-F6EECF244321}">
                <p14:modId xmlns:p14="http://schemas.microsoft.com/office/powerpoint/2010/main" val="2584172174"/>
              </p:ext>
            </p:extLst>
          </p:nvPr>
        </p:nvGraphicFramePr>
        <p:xfrm>
          <a:off x="317499" y="761084"/>
          <a:ext cx="8458200" cy="3741906"/>
        </p:xfrm>
        <a:graphic>
          <a:graphicData uri="http://schemas.openxmlformats.org/drawingml/2006/table">
            <a:tbl>
              <a:tblPr>
                <a:tableStyleId>{5940675A-B579-460E-94D1-54222C63F5DA}</a:tableStyleId>
              </a:tblPr>
              <a:tblGrid>
                <a:gridCol w="2819400">
                  <a:extLst>
                    <a:ext uri="{9D8B030D-6E8A-4147-A177-3AD203B41FA5}">
                      <a16:colId xmlns:a16="http://schemas.microsoft.com/office/drawing/2014/main" val="20001"/>
                    </a:ext>
                  </a:extLst>
                </a:gridCol>
                <a:gridCol w="2819400">
                  <a:extLst>
                    <a:ext uri="{9D8B030D-6E8A-4147-A177-3AD203B41FA5}">
                      <a16:colId xmlns:a16="http://schemas.microsoft.com/office/drawing/2014/main" val="2104320072"/>
                    </a:ext>
                  </a:extLst>
                </a:gridCol>
                <a:gridCol w="2819400">
                  <a:extLst>
                    <a:ext uri="{9D8B030D-6E8A-4147-A177-3AD203B41FA5}">
                      <a16:colId xmlns:a16="http://schemas.microsoft.com/office/drawing/2014/main" val="20002"/>
                    </a:ext>
                  </a:extLst>
                </a:gridCol>
              </a:tblGrid>
              <a:tr h="534558">
                <a:tc>
                  <a:txBody>
                    <a:bodyPr/>
                    <a:lstStyle/>
                    <a:p>
                      <a:pPr algn="ctr" fontAlgn="ctr"/>
                      <a:r>
                        <a:rPr lang="en-US" sz="1400" b="1" u="none" strike="noStrike" dirty="0">
                          <a:solidFill>
                            <a:schemeClr val="bg1"/>
                          </a:solidFill>
                          <a:effectLst/>
                        </a:rPr>
                        <a:t>Feature Description</a:t>
                      </a:r>
                      <a:endParaRPr lang="en-US" sz="1400" b="1" i="0" u="none" strike="noStrike" dirty="0">
                        <a:solidFill>
                          <a:schemeClr val="bg1"/>
                        </a:solidFill>
                        <a:effectLst/>
                        <a:latin typeface="Calibri"/>
                      </a:endParaRPr>
                    </a:p>
                  </a:txBody>
                  <a:tcPr marL="9525" marR="9525" marT="9525" marB="0"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4"/>
                    </a:solidFill>
                  </a:tcPr>
                </a:tc>
                <a:tc>
                  <a:txBody>
                    <a:bodyPr/>
                    <a:lstStyle/>
                    <a:p>
                      <a:pPr algn="ctr" fontAlgn="ctr"/>
                      <a:r>
                        <a:rPr lang="en-US" sz="1400" b="1" u="none" strike="noStrike" dirty="0">
                          <a:solidFill>
                            <a:schemeClr val="bg1"/>
                          </a:solidFill>
                          <a:effectLst/>
                        </a:rPr>
                        <a:t>ECG</a:t>
                      </a:r>
                      <a:endParaRPr lang="en-US" sz="1400" b="1" i="0" u="none" strike="noStrike" dirty="0">
                        <a:solidFill>
                          <a:schemeClr val="bg1"/>
                        </a:solidFill>
                        <a:effectLst/>
                        <a:latin typeface="Calibri"/>
                      </a:endParaRPr>
                    </a:p>
                  </a:txBody>
                  <a:tcPr marL="9525" marR="9525" marT="9525" marB="0" anchor="ctr">
                    <a:lnL w="12700" cap="flat" cmpd="sng" algn="ctr">
                      <a:solidFill>
                        <a:schemeClr val="accent4"/>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accent1"/>
                    </a:solidFill>
                  </a:tcPr>
                </a:tc>
                <a:tc>
                  <a:txBody>
                    <a:bodyPr/>
                    <a:lstStyle/>
                    <a:p>
                      <a:pPr algn="ctr" fontAlgn="ctr"/>
                      <a:r>
                        <a:rPr lang="en-US" sz="1400" b="1" u="none" strike="noStrike" dirty="0">
                          <a:solidFill>
                            <a:schemeClr val="bg1"/>
                          </a:solidFill>
                          <a:effectLst/>
                        </a:rPr>
                        <a:t>PPG</a:t>
                      </a:r>
                      <a:endParaRPr lang="en-US" sz="1400" b="1" i="0" u="none" strike="noStrike" dirty="0">
                        <a:solidFill>
                          <a:schemeClr val="bg1"/>
                        </a:solidFill>
                        <a:effectLst/>
                        <a:latin typeface="Calibri"/>
                      </a:endParaRPr>
                    </a:p>
                  </a:txBody>
                  <a:tcPr marL="9525" marR="9525" marT="9525" marB="0"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accent3"/>
                    </a:solidFill>
                  </a:tcPr>
                </a:tc>
                <a:extLst>
                  <a:ext uri="{0D108BD9-81ED-4DB2-BD59-A6C34878D82A}">
                    <a16:rowId xmlns:a16="http://schemas.microsoft.com/office/drawing/2014/main" val="10000"/>
                  </a:ext>
                </a:extLst>
              </a:tr>
              <a:tr h="534558">
                <a:tc>
                  <a:txBody>
                    <a:bodyPr/>
                    <a:lstStyle/>
                    <a:p>
                      <a:pPr algn="l" fontAlgn="ctr"/>
                      <a:r>
                        <a:rPr lang="en-US" sz="1400" u="none" strike="noStrike" kern="1200" dirty="0">
                          <a:solidFill>
                            <a:schemeClr val="tx1"/>
                          </a:solidFill>
                          <a:effectLst/>
                          <a:latin typeface="+mn-lt"/>
                          <a:ea typeface="+mn-ea"/>
                          <a:cs typeface="+mn-cs"/>
                        </a:rPr>
                        <a:t>Measurement type</a:t>
                      </a:r>
                    </a:p>
                  </a:txBody>
                  <a:tcPr marL="164592" marR="9525" marT="9525" marB="0" anchor="ctr">
                    <a:lnL w="12700" cap="flat" cmpd="sng" algn="ctr">
                      <a:noFill/>
                      <a:prstDash val="solid"/>
                      <a:round/>
                      <a:headEnd type="none" w="med" len="med"/>
                      <a:tailEnd type="none" w="med" len="med"/>
                    </a:lnL>
                    <a:lnR w="12700" cap="flat" cmpd="sng" algn="ctr">
                      <a:solidFill>
                        <a:schemeClr val="bg1">
                          <a:lumMod val="65000"/>
                        </a:schemeClr>
                      </a:solidFill>
                      <a:prstDash val="dot"/>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400" u="none" strike="noStrike" kern="1200" dirty="0">
                          <a:solidFill>
                            <a:schemeClr val="accent1"/>
                          </a:solidFill>
                          <a:effectLst/>
                          <a:latin typeface="+mn-lt"/>
                          <a:ea typeface="+mn-ea"/>
                          <a:cs typeface="+mn-cs"/>
                        </a:rPr>
                        <a:t>Electrical</a:t>
                      </a:r>
                    </a:p>
                  </a:txBody>
                  <a:tcPr marL="9525" marR="9525" marT="9525" marB="0" anchor="ctr">
                    <a:lnL w="12700" cap="flat" cmpd="sng" algn="ctr">
                      <a:solidFill>
                        <a:schemeClr val="bg1">
                          <a:lumMod val="65000"/>
                        </a:schemeClr>
                      </a:solidFill>
                      <a:prstDash val="dot"/>
                      <a:round/>
                      <a:headEnd type="none" w="med" len="med"/>
                      <a:tailEnd type="none" w="med" len="med"/>
                    </a:lnL>
                    <a:lnR w="12700" cap="flat" cmpd="sng" algn="ctr">
                      <a:solidFill>
                        <a:schemeClr val="bg1">
                          <a:lumMod val="65000"/>
                        </a:schemeClr>
                      </a:solidFill>
                      <a:prstDash val="dot"/>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400" u="none" strike="noStrike" kern="1200" dirty="0">
                          <a:solidFill>
                            <a:schemeClr val="accent3"/>
                          </a:solidFill>
                          <a:effectLst/>
                          <a:latin typeface="+mn-lt"/>
                          <a:ea typeface="+mn-ea"/>
                          <a:cs typeface="+mn-cs"/>
                        </a:rPr>
                        <a:t>Optical</a:t>
                      </a:r>
                    </a:p>
                  </a:txBody>
                  <a:tcPr marL="9525" marR="9525" marT="9525" marB="0" anchor="ctr">
                    <a:lnL w="12700" cap="flat" cmpd="sng" algn="ctr">
                      <a:solidFill>
                        <a:schemeClr val="bg1">
                          <a:lumMod val="65000"/>
                        </a:schemeClr>
                      </a:solidFill>
                      <a:prstDash val="dot"/>
                      <a:round/>
                      <a:headEnd type="none" w="med" len="med"/>
                      <a:tailEnd type="none" w="med" len="med"/>
                    </a:lnL>
                    <a:lnR w="12700" cap="flat" cmpd="sng" algn="ctr">
                      <a:no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0001"/>
                  </a:ext>
                </a:extLst>
              </a:tr>
              <a:tr h="534558">
                <a:tc>
                  <a:txBody>
                    <a:bodyPr/>
                    <a:lstStyle/>
                    <a:p>
                      <a:pPr algn="l" fontAlgn="ctr"/>
                      <a:r>
                        <a:rPr lang="en-US" sz="1400" u="none" strike="noStrike" kern="1200" dirty="0">
                          <a:solidFill>
                            <a:schemeClr val="tx1"/>
                          </a:solidFill>
                          <a:effectLst/>
                          <a:latin typeface="+mn-lt"/>
                          <a:ea typeface="+mn-ea"/>
                          <a:cs typeface="+mn-cs"/>
                        </a:rPr>
                        <a:t>Sensor type</a:t>
                      </a:r>
                    </a:p>
                  </a:txBody>
                  <a:tcPr marL="164592" marR="9525" marT="9525" marB="0" anchor="ctr">
                    <a:lnL w="12700" cap="flat" cmpd="sng" algn="ctr">
                      <a:noFill/>
                      <a:prstDash val="solid"/>
                      <a:round/>
                      <a:headEnd type="none" w="med" len="med"/>
                      <a:tailEnd type="none" w="med" len="med"/>
                    </a:lnL>
                    <a:lnR w="12700" cap="flat" cmpd="sng" algn="ctr">
                      <a:solidFill>
                        <a:schemeClr val="bg1">
                          <a:lumMod val="65000"/>
                        </a:schemeClr>
                      </a:solidFill>
                      <a:prstDash val="dot"/>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400" u="none" strike="noStrike" kern="1200" dirty="0">
                          <a:solidFill>
                            <a:schemeClr val="accent1"/>
                          </a:solidFill>
                          <a:effectLst/>
                          <a:latin typeface="+mn-lt"/>
                          <a:ea typeface="+mn-ea"/>
                          <a:cs typeface="+mn-cs"/>
                        </a:rPr>
                        <a:t>Electrodes</a:t>
                      </a:r>
                    </a:p>
                  </a:txBody>
                  <a:tcPr marL="9525" marR="9525" marT="9525" marB="0" anchor="ctr">
                    <a:lnL w="12700" cap="flat" cmpd="sng" algn="ctr">
                      <a:solidFill>
                        <a:schemeClr val="bg1">
                          <a:lumMod val="65000"/>
                        </a:schemeClr>
                      </a:solidFill>
                      <a:prstDash val="dot"/>
                      <a:round/>
                      <a:headEnd type="none" w="med" len="med"/>
                      <a:tailEnd type="none" w="med" len="med"/>
                    </a:lnL>
                    <a:lnR w="12700" cap="flat" cmpd="sng" algn="ctr">
                      <a:solidFill>
                        <a:schemeClr val="bg1">
                          <a:lumMod val="65000"/>
                        </a:schemeClr>
                      </a:solidFill>
                      <a:prstDash val="dot"/>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400" u="none" strike="noStrike" kern="1200" dirty="0">
                          <a:solidFill>
                            <a:schemeClr val="accent3"/>
                          </a:solidFill>
                          <a:effectLst/>
                          <a:latin typeface="+mn-lt"/>
                          <a:ea typeface="+mn-ea"/>
                          <a:cs typeface="+mn-cs"/>
                        </a:rPr>
                        <a:t>Photodiode</a:t>
                      </a:r>
                    </a:p>
                  </a:txBody>
                  <a:tcPr marL="9525" marR="9525" marT="9525" marB="0" anchor="ctr">
                    <a:lnL w="12700" cap="flat" cmpd="sng" algn="ctr">
                      <a:solidFill>
                        <a:schemeClr val="bg1">
                          <a:lumMod val="65000"/>
                        </a:schemeClr>
                      </a:solidFill>
                      <a:prstDash val="dot"/>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0002"/>
                  </a:ext>
                </a:extLst>
              </a:tr>
              <a:tr h="534558">
                <a:tc>
                  <a:txBody>
                    <a:bodyPr/>
                    <a:lstStyle/>
                    <a:p>
                      <a:pPr algn="l" fontAlgn="ctr"/>
                      <a:r>
                        <a:rPr lang="en-US" sz="1400" u="none" strike="noStrike" kern="1200" dirty="0">
                          <a:solidFill>
                            <a:schemeClr val="tx1"/>
                          </a:solidFill>
                          <a:effectLst/>
                          <a:latin typeface="+mn-lt"/>
                          <a:ea typeface="+mn-ea"/>
                          <a:cs typeface="+mn-cs"/>
                        </a:rPr>
                        <a:t>Can measure heart rate?</a:t>
                      </a:r>
                    </a:p>
                  </a:txBody>
                  <a:tcPr marL="164592" marR="9525" marT="9525" marB="0" anchor="ctr">
                    <a:lnL w="12700" cap="flat" cmpd="sng" algn="ctr">
                      <a:noFill/>
                      <a:prstDash val="solid"/>
                      <a:round/>
                      <a:headEnd type="none" w="med" len="med"/>
                      <a:tailEnd type="none" w="med" len="med"/>
                    </a:lnL>
                    <a:lnR w="12700" cap="flat" cmpd="sng" algn="ctr">
                      <a:solidFill>
                        <a:schemeClr val="bg1">
                          <a:lumMod val="65000"/>
                        </a:schemeClr>
                      </a:solidFill>
                      <a:prstDash val="dot"/>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400" u="none" strike="noStrike" kern="1200" dirty="0">
                          <a:solidFill>
                            <a:schemeClr val="accent1"/>
                          </a:solidFill>
                          <a:effectLst/>
                          <a:latin typeface="+mn-lt"/>
                          <a:ea typeface="+mn-ea"/>
                          <a:cs typeface="+mn-cs"/>
                        </a:rPr>
                        <a:t>Yes</a:t>
                      </a:r>
                    </a:p>
                  </a:txBody>
                  <a:tcPr marL="9525" marR="9525" marT="9525" marB="0" anchor="ctr">
                    <a:lnL w="12700" cap="flat" cmpd="sng" algn="ctr">
                      <a:solidFill>
                        <a:schemeClr val="bg1">
                          <a:lumMod val="65000"/>
                        </a:schemeClr>
                      </a:solidFill>
                      <a:prstDash val="dot"/>
                      <a:round/>
                      <a:headEnd type="none" w="med" len="med"/>
                      <a:tailEnd type="none" w="med" len="med"/>
                    </a:lnL>
                    <a:lnR w="12700" cap="flat" cmpd="sng" algn="ctr">
                      <a:solidFill>
                        <a:schemeClr val="bg1">
                          <a:lumMod val="65000"/>
                        </a:schemeClr>
                      </a:solidFill>
                      <a:prstDash val="dot"/>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400" u="none" strike="noStrike" kern="1200" dirty="0">
                          <a:solidFill>
                            <a:schemeClr val="accent3"/>
                          </a:solidFill>
                          <a:effectLst/>
                          <a:latin typeface="+mn-lt"/>
                          <a:ea typeface="+mn-ea"/>
                          <a:cs typeface="+mn-cs"/>
                        </a:rPr>
                        <a:t>Yes</a:t>
                      </a:r>
                    </a:p>
                  </a:txBody>
                  <a:tcPr marL="9525" marR="9525" marT="9525" marB="0" anchor="ctr">
                    <a:lnL w="12700" cap="flat" cmpd="sng" algn="ctr">
                      <a:solidFill>
                        <a:schemeClr val="bg1">
                          <a:lumMod val="65000"/>
                        </a:schemeClr>
                      </a:solidFill>
                      <a:prstDash val="dot"/>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0003"/>
                  </a:ext>
                </a:extLst>
              </a:tr>
              <a:tr h="534558">
                <a:tc>
                  <a:txBody>
                    <a:bodyPr/>
                    <a:lstStyle/>
                    <a:p>
                      <a:pPr algn="l" fontAlgn="ctr"/>
                      <a:r>
                        <a:rPr lang="en-US" sz="1400" u="none" strike="noStrike" kern="1200" dirty="0">
                          <a:solidFill>
                            <a:schemeClr val="tx1"/>
                          </a:solidFill>
                          <a:effectLst/>
                          <a:latin typeface="+mn-lt"/>
                          <a:ea typeface="+mn-ea"/>
                          <a:cs typeface="+mn-cs"/>
                        </a:rPr>
                        <a:t>Diagnostic information</a:t>
                      </a:r>
                    </a:p>
                  </a:txBody>
                  <a:tcPr marL="164592" marR="9525" marT="9525" marB="0" anchor="ctr">
                    <a:lnL w="12700" cap="flat" cmpd="sng" algn="ctr">
                      <a:noFill/>
                      <a:prstDash val="solid"/>
                      <a:round/>
                      <a:headEnd type="none" w="med" len="med"/>
                      <a:tailEnd type="none" w="med" len="med"/>
                    </a:lnL>
                    <a:lnR w="12700" cap="flat" cmpd="sng" algn="ctr">
                      <a:solidFill>
                        <a:schemeClr val="bg1">
                          <a:lumMod val="65000"/>
                        </a:schemeClr>
                      </a:solidFill>
                      <a:prstDash val="dot"/>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400" u="none" strike="noStrike" kern="1200" dirty="0">
                          <a:solidFill>
                            <a:schemeClr val="accent1"/>
                          </a:solidFill>
                          <a:effectLst/>
                          <a:latin typeface="+mn-lt"/>
                          <a:ea typeface="+mn-ea"/>
                          <a:cs typeface="+mn-cs"/>
                        </a:rPr>
                        <a:t>Yes</a:t>
                      </a:r>
                    </a:p>
                  </a:txBody>
                  <a:tcPr marL="9525" marR="9525" marT="9525" marB="0" anchor="ctr">
                    <a:lnL w="12700" cap="flat" cmpd="sng" algn="ctr">
                      <a:solidFill>
                        <a:schemeClr val="bg1">
                          <a:lumMod val="65000"/>
                        </a:schemeClr>
                      </a:solidFill>
                      <a:prstDash val="dot"/>
                      <a:round/>
                      <a:headEnd type="none" w="med" len="med"/>
                      <a:tailEnd type="none" w="med" len="med"/>
                    </a:lnL>
                    <a:lnR w="12700" cap="flat" cmpd="sng" algn="ctr">
                      <a:solidFill>
                        <a:schemeClr val="bg1">
                          <a:lumMod val="65000"/>
                        </a:schemeClr>
                      </a:solidFill>
                      <a:prstDash val="dot"/>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marR="0" indent="0" algn="ctr" defTabSz="761790" rtl="0" eaLnBrk="1" fontAlgn="ctr" latinLnBrk="0" hangingPunct="1">
                        <a:lnSpc>
                          <a:spcPct val="100000"/>
                        </a:lnSpc>
                        <a:spcBef>
                          <a:spcPts val="0"/>
                        </a:spcBef>
                        <a:spcAft>
                          <a:spcPts val="0"/>
                        </a:spcAft>
                        <a:buClrTx/>
                        <a:buSzTx/>
                        <a:buFontTx/>
                        <a:buNone/>
                        <a:tabLst/>
                        <a:defRPr/>
                      </a:pPr>
                      <a:r>
                        <a:rPr lang="en-US" sz="1400" u="none" strike="noStrike" kern="1200" dirty="0">
                          <a:solidFill>
                            <a:schemeClr val="accent3"/>
                          </a:solidFill>
                          <a:effectLst/>
                          <a:latin typeface="+mn-lt"/>
                          <a:ea typeface="+mn-ea"/>
                          <a:cs typeface="+mn-cs"/>
                        </a:rPr>
                        <a:t>Yes</a:t>
                      </a:r>
                    </a:p>
                  </a:txBody>
                  <a:tcPr marL="9525" marR="9525" marT="9525" marB="0" anchor="ctr">
                    <a:lnL w="12700" cap="flat" cmpd="sng" algn="ctr">
                      <a:solidFill>
                        <a:schemeClr val="bg1">
                          <a:lumMod val="65000"/>
                        </a:schemeClr>
                      </a:solidFill>
                      <a:prstDash val="dot"/>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0004"/>
                  </a:ext>
                </a:extLst>
              </a:tr>
              <a:tr h="534558">
                <a:tc>
                  <a:txBody>
                    <a:bodyPr/>
                    <a:lstStyle/>
                    <a:p>
                      <a:pPr algn="l" fontAlgn="ctr"/>
                      <a:r>
                        <a:rPr lang="en-US" sz="1400" u="none" strike="noStrike" kern="1200" dirty="0">
                          <a:solidFill>
                            <a:schemeClr val="tx1"/>
                          </a:solidFill>
                          <a:effectLst/>
                          <a:latin typeface="+mn-lt"/>
                          <a:ea typeface="+mn-ea"/>
                          <a:cs typeface="+mn-cs"/>
                        </a:rPr>
                        <a:t>Minimum number of skin </a:t>
                      </a:r>
                      <a:br>
                        <a:rPr lang="en-US" sz="1400" u="none" strike="noStrike" kern="1200" dirty="0">
                          <a:solidFill>
                            <a:schemeClr val="tx1"/>
                          </a:solidFill>
                          <a:effectLst/>
                          <a:latin typeface="+mn-lt"/>
                          <a:ea typeface="+mn-ea"/>
                          <a:cs typeface="+mn-cs"/>
                        </a:rPr>
                      </a:br>
                      <a:r>
                        <a:rPr lang="en-US" sz="1400" u="none" strike="noStrike" kern="1200" dirty="0">
                          <a:solidFill>
                            <a:schemeClr val="tx1"/>
                          </a:solidFill>
                          <a:effectLst/>
                          <a:latin typeface="+mn-lt"/>
                          <a:ea typeface="+mn-ea"/>
                          <a:cs typeface="+mn-cs"/>
                        </a:rPr>
                        <a:t>contacts required?</a:t>
                      </a:r>
                    </a:p>
                  </a:txBody>
                  <a:tcPr marL="164592" marR="9525" marT="9525" marB="0" anchor="ctr">
                    <a:lnL w="12700" cap="flat" cmpd="sng" algn="ctr">
                      <a:noFill/>
                      <a:prstDash val="solid"/>
                      <a:round/>
                      <a:headEnd type="none" w="med" len="med"/>
                      <a:tailEnd type="none" w="med" len="med"/>
                    </a:lnL>
                    <a:lnR w="12700" cap="flat" cmpd="sng" algn="ctr">
                      <a:solidFill>
                        <a:schemeClr val="bg1">
                          <a:lumMod val="65000"/>
                        </a:schemeClr>
                      </a:solidFill>
                      <a:prstDash val="dot"/>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400" u="none" strike="noStrike" kern="1200" dirty="0">
                          <a:solidFill>
                            <a:schemeClr val="accent1"/>
                          </a:solidFill>
                          <a:effectLst/>
                          <a:latin typeface="+mn-lt"/>
                          <a:ea typeface="+mn-ea"/>
                          <a:cs typeface="+mn-cs"/>
                        </a:rPr>
                        <a:t>2</a:t>
                      </a:r>
                    </a:p>
                    <a:p>
                      <a:pPr algn="ctr" fontAlgn="ctr"/>
                      <a:r>
                        <a:rPr lang="en-US" sz="1400" u="none" strike="noStrike" kern="1200" dirty="0">
                          <a:solidFill>
                            <a:schemeClr val="accent1"/>
                          </a:solidFill>
                          <a:effectLst/>
                          <a:latin typeface="+mn-lt"/>
                          <a:ea typeface="+mn-ea"/>
                          <a:cs typeface="+mn-cs"/>
                        </a:rPr>
                        <a:t>(Across chest)</a:t>
                      </a:r>
                    </a:p>
                  </a:txBody>
                  <a:tcPr marL="9525" marR="9525" marT="9525" marB="0" anchor="ctr">
                    <a:lnL w="12700" cap="flat" cmpd="sng" algn="ctr">
                      <a:solidFill>
                        <a:schemeClr val="bg1">
                          <a:lumMod val="65000"/>
                        </a:schemeClr>
                      </a:solidFill>
                      <a:prstDash val="dot"/>
                      <a:round/>
                      <a:headEnd type="none" w="med" len="med"/>
                      <a:tailEnd type="none" w="med" len="med"/>
                    </a:lnL>
                    <a:lnR w="12700" cap="flat" cmpd="sng" algn="ctr">
                      <a:solidFill>
                        <a:schemeClr val="bg1">
                          <a:lumMod val="65000"/>
                        </a:schemeClr>
                      </a:solidFill>
                      <a:prstDash val="dot"/>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400" u="none" strike="noStrike" kern="1200" dirty="0">
                          <a:solidFill>
                            <a:schemeClr val="accent3"/>
                          </a:solidFill>
                          <a:effectLst/>
                          <a:latin typeface="+mn-lt"/>
                          <a:ea typeface="+mn-ea"/>
                          <a:cs typeface="+mn-cs"/>
                        </a:rPr>
                        <a:t>1</a:t>
                      </a:r>
                    </a:p>
                    <a:p>
                      <a:pPr algn="ctr" fontAlgn="ctr"/>
                      <a:r>
                        <a:rPr lang="en-US" sz="1400" u="none" strike="noStrike" kern="1200" dirty="0">
                          <a:solidFill>
                            <a:schemeClr val="accent3"/>
                          </a:solidFill>
                          <a:effectLst/>
                          <a:latin typeface="+mn-lt"/>
                          <a:ea typeface="+mn-ea"/>
                          <a:cs typeface="+mn-cs"/>
                        </a:rPr>
                        <a:t>(Finger or wrist)</a:t>
                      </a:r>
                    </a:p>
                  </a:txBody>
                  <a:tcPr marL="9525" marR="9525" marT="9525" marB="0" anchor="ctr">
                    <a:lnL w="12700" cap="flat" cmpd="sng" algn="ctr">
                      <a:solidFill>
                        <a:schemeClr val="bg1">
                          <a:lumMod val="65000"/>
                        </a:schemeClr>
                      </a:solidFill>
                      <a:prstDash val="dot"/>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0005"/>
                  </a:ext>
                </a:extLst>
              </a:tr>
              <a:tr h="534558">
                <a:tc>
                  <a:txBody>
                    <a:bodyPr/>
                    <a:lstStyle/>
                    <a:p>
                      <a:pPr algn="l" fontAlgn="ctr"/>
                      <a:r>
                        <a:rPr lang="en-US" sz="1400" u="none" strike="noStrike" kern="1200" dirty="0">
                          <a:solidFill>
                            <a:schemeClr val="tx1"/>
                          </a:solidFill>
                          <a:effectLst/>
                          <a:latin typeface="+mn-lt"/>
                          <a:ea typeface="+mn-ea"/>
                          <a:cs typeface="+mn-cs"/>
                        </a:rPr>
                        <a:t>Number of ADC channels required</a:t>
                      </a:r>
                    </a:p>
                  </a:txBody>
                  <a:tcPr marL="164592" marR="9525" marT="9525" marB="0" anchor="ctr">
                    <a:lnL w="12700" cap="flat" cmpd="sng" algn="ctr">
                      <a:noFill/>
                      <a:prstDash val="solid"/>
                      <a:round/>
                      <a:headEnd type="none" w="med" len="med"/>
                      <a:tailEnd type="none" w="med" len="med"/>
                    </a:lnL>
                    <a:lnR w="12700" cap="flat" cmpd="sng" algn="ctr">
                      <a:solidFill>
                        <a:schemeClr val="bg1">
                          <a:lumMod val="65000"/>
                        </a:schemeClr>
                      </a:solidFill>
                      <a:prstDash val="dot"/>
                      <a:round/>
                      <a:headEnd type="none" w="med" len="med"/>
                      <a:tailEnd type="none" w="med" len="med"/>
                    </a:lnR>
                    <a:lnT w="12700" cap="flat" cmpd="sng" algn="ctr">
                      <a:solidFill>
                        <a:schemeClr val="bg1">
                          <a:lumMod val="65000"/>
                        </a:schemeClr>
                      </a:solidFill>
                      <a:prstDash val="solid"/>
                      <a:round/>
                      <a:headEnd type="none" w="med" len="med"/>
                      <a:tailEnd type="none" w="med" len="med"/>
                    </a:lnT>
                    <a:lnB w="3810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400" u="none" strike="noStrike" kern="1200" dirty="0">
                          <a:solidFill>
                            <a:schemeClr val="accent1"/>
                          </a:solidFill>
                          <a:effectLst/>
                          <a:latin typeface="+mn-lt"/>
                          <a:ea typeface="+mn-ea"/>
                          <a:cs typeface="+mn-cs"/>
                        </a:rPr>
                        <a:t>≥1</a:t>
                      </a:r>
                    </a:p>
                  </a:txBody>
                  <a:tcPr marL="9525" marR="9525" marT="9525" marB="0" anchor="ctr">
                    <a:lnL w="12700" cap="flat" cmpd="sng" algn="ctr">
                      <a:solidFill>
                        <a:schemeClr val="bg1">
                          <a:lumMod val="65000"/>
                        </a:schemeClr>
                      </a:solidFill>
                      <a:prstDash val="dot"/>
                      <a:round/>
                      <a:headEnd type="none" w="med" len="med"/>
                      <a:tailEnd type="none" w="med" len="med"/>
                    </a:lnL>
                    <a:lnR w="12700" cap="flat" cmpd="sng" algn="ctr">
                      <a:solidFill>
                        <a:schemeClr val="bg1">
                          <a:lumMod val="65000"/>
                        </a:schemeClr>
                      </a:solidFill>
                      <a:prstDash val="dot"/>
                      <a:round/>
                      <a:headEnd type="none" w="med" len="med"/>
                      <a:tailEnd type="none" w="med" len="med"/>
                    </a:lnR>
                    <a:lnT w="12700" cap="flat" cmpd="sng" algn="ctr">
                      <a:solidFill>
                        <a:schemeClr val="bg1">
                          <a:lumMod val="65000"/>
                        </a:schemeClr>
                      </a:solidFill>
                      <a:prstDash val="solid"/>
                      <a:round/>
                      <a:headEnd type="none" w="med" len="med"/>
                      <a:tailEnd type="none" w="med" len="med"/>
                    </a:lnT>
                    <a:lnB w="3810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400" u="none" strike="noStrike" kern="1200" dirty="0">
                          <a:solidFill>
                            <a:schemeClr val="accent3"/>
                          </a:solidFill>
                          <a:effectLst/>
                          <a:latin typeface="+mn-lt"/>
                          <a:ea typeface="+mn-ea"/>
                          <a:cs typeface="+mn-cs"/>
                        </a:rPr>
                        <a:t>1</a:t>
                      </a:r>
                    </a:p>
                  </a:txBody>
                  <a:tcPr marL="9525" marR="9525" marT="9525" marB="0" anchor="ctr">
                    <a:lnL w="12700" cap="flat" cmpd="sng" algn="ctr">
                      <a:solidFill>
                        <a:schemeClr val="bg1">
                          <a:lumMod val="65000"/>
                        </a:schemeClr>
                      </a:solidFill>
                      <a:prstDash val="dot"/>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381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661540530"/>
      </p:ext>
    </p:extLst>
  </p:cSld>
  <p:clrMapOvr>
    <a:masterClrMapping/>
  </p:clrMapOvr>
</p:sld>
</file>

<file path=ppt/theme/theme1.xml><?xml version="1.0" encoding="utf-8"?>
<a:theme xmlns:a="http://schemas.openxmlformats.org/drawingml/2006/main" name="FinalPowerpoint">
  <a:themeElements>
    <a:clrScheme name="Custom 1">
      <a:dk1>
        <a:srgbClr val="000000"/>
      </a:dk1>
      <a:lt1>
        <a:srgbClr val="FFFFFF"/>
      </a:lt1>
      <a:dk2>
        <a:srgbClr val="DE0000"/>
      </a:dk2>
      <a:lt2>
        <a:srgbClr val="808080"/>
      </a:lt2>
      <a:accent1>
        <a:srgbClr val="DE0000"/>
      </a:accent1>
      <a:accent2>
        <a:srgbClr val="A4A4A4"/>
      </a:accent2>
      <a:accent3>
        <a:srgbClr val="117788"/>
      </a:accent3>
      <a:accent4>
        <a:srgbClr val="404040"/>
      </a:accent4>
      <a:accent5>
        <a:srgbClr val="4ABED4"/>
      </a:accent5>
      <a:accent6>
        <a:srgbClr val="7F7F7F"/>
      </a:accent6>
      <a:hlink>
        <a:srgbClr val="DE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2014</TotalTime>
  <Words>4201</Words>
  <Application>Microsoft Office PowerPoint</Application>
  <PresentationFormat>On-screen Show (16:9)</PresentationFormat>
  <Paragraphs>694</Paragraphs>
  <Slides>47</Slides>
  <Notes>33</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2</vt:i4>
      </vt:variant>
      <vt:variant>
        <vt:lpstr>Slide Titles</vt:lpstr>
      </vt:variant>
      <vt:variant>
        <vt:i4>47</vt:i4>
      </vt:variant>
    </vt:vector>
  </HeadingPairs>
  <TitlesOfParts>
    <vt:vector size="57" baseType="lpstr">
      <vt:lpstr>MS PGothic</vt:lpstr>
      <vt:lpstr>MS PGothic</vt:lpstr>
      <vt:lpstr>Arial</vt:lpstr>
      <vt:lpstr>Calibri</vt:lpstr>
      <vt:lpstr>Tahoma</vt:lpstr>
      <vt:lpstr>Times New Roman</vt:lpstr>
      <vt:lpstr>Wingdings</vt:lpstr>
      <vt:lpstr>FinalPowerpoint</vt:lpstr>
      <vt:lpstr>Visio</vt:lpstr>
      <vt:lpstr>Worksheet</vt:lpstr>
      <vt:lpstr>Design wearable healthcare systems with advanced sensing and efficient power for improved patient monitoring</vt:lpstr>
      <vt:lpstr>Agenda</vt:lpstr>
      <vt:lpstr>PowerPoint Presentation</vt:lpstr>
      <vt:lpstr>Medical sector page </vt:lpstr>
      <vt:lpstr>Medical sensor patches</vt:lpstr>
      <vt:lpstr>Reference design</vt:lpstr>
      <vt:lpstr>Patient monitoring market trend</vt:lpstr>
      <vt:lpstr>Patient monitoring basics </vt:lpstr>
      <vt:lpstr>ECG vs. PPG</vt:lpstr>
      <vt:lpstr>ECG lead and ADC channels </vt:lpstr>
      <vt:lpstr>ECG characteristics Frequency domain</vt:lpstr>
      <vt:lpstr>Challenges in measuring ECG</vt:lpstr>
      <vt:lpstr>Challenges in optical bio-sensing</vt:lpstr>
      <vt:lpstr> TIDA-01614  Multiparameter front-end for vital signs patient monitor reference design    </vt:lpstr>
      <vt:lpstr>Detailed block diagram for TIDA-01614</vt:lpstr>
      <vt:lpstr>Design challenges TIDA-01614 solves</vt:lpstr>
      <vt:lpstr>ECG analog front end</vt:lpstr>
      <vt:lpstr>TIDA-01614 test setup and test results</vt:lpstr>
      <vt:lpstr>PowerPoint Presentation</vt:lpstr>
      <vt:lpstr>TIDA-01580  Wearable, wireless, multiparameter patient monitor reference design</vt:lpstr>
      <vt:lpstr>TIDA-01580 for medical patch</vt:lpstr>
      <vt:lpstr>Design challenges TIDA-01580 solves</vt:lpstr>
      <vt:lpstr>Design challenges TIDA-01580 solves</vt:lpstr>
      <vt:lpstr>Design challenges TIDA-01580 solves</vt:lpstr>
      <vt:lpstr>TIDA-01624 Bluetooth-enabled high accuracy skin temperature measurement flex PCB patch</vt:lpstr>
      <vt:lpstr>TMP117x Ultra-high accuracy digital temp sensor with integrated non-volatile memory</vt:lpstr>
      <vt:lpstr>Full system: Multiparameter patient monitor + wireless sensors</vt:lpstr>
      <vt:lpstr>Why TI SimpleLink™ for multiparameter patient monitor + sensor patch?</vt:lpstr>
      <vt:lpstr>Invest once, reuse effortlessly</vt:lpstr>
      <vt:lpstr>Achieve isolation and help enable patient safety</vt:lpstr>
      <vt:lpstr>Patient safety</vt:lpstr>
      <vt:lpstr>Isolation requirements and safety limits</vt:lpstr>
      <vt:lpstr>Data and power isolation </vt:lpstr>
      <vt:lpstr>Key design challenges</vt:lpstr>
      <vt:lpstr>PowerPoint Presentation</vt:lpstr>
      <vt:lpstr>Design calculator for LM25180</vt:lpstr>
      <vt:lpstr>PowerPoint Presentation</vt:lpstr>
      <vt:lpstr>PowerPoint Presentation</vt:lpstr>
      <vt:lpstr>PowerPoint Presentation</vt:lpstr>
      <vt:lpstr>Efficiency and thermal Image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Texas Instruments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 Here</dc:title>
  <dc:creator>k-drews@ti.com</dc:creator>
  <cp:lastModifiedBy>Speziale, Marisa</cp:lastModifiedBy>
  <cp:revision>139</cp:revision>
  <dcterms:created xsi:type="dcterms:W3CDTF">2007-12-19T20:51:45Z</dcterms:created>
  <dcterms:modified xsi:type="dcterms:W3CDTF">2021-03-04T13:42:53Z</dcterms:modified>
</cp:coreProperties>
</file>