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4"/>
    <p:sldMasterId id="2147483698" r:id="rId5"/>
    <p:sldMasterId id="2147483709" r:id="rId6"/>
  </p:sldMasterIdLst>
  <p:notesMasterIdLst>
    <p:notesMasterId r:id="rId54"/>
  </p:notesMasterIdLst>
  <p:sldIdLst>
    <p:sldId id="256" r:id="rId7"/>
    <p:sldId id="259" r:id="rId8"/>
    <p:sldId id="260" r:id="rId9"/>
    <p:sldId id="322" r:id="rId10"/>
    <p:sldId id="323" r:id="rId11"/>
    <p:sldId id="325" r:id="rId12"/>
    <p:sldId id="261" r:id="rId13"/>
    <p:sldId id="262" r:id="rId14"/>
    <p:sldId id="264" r:id="rId15"/>
    <p:sldId id="265" r:id="rId16"/>
    <p:sldId id="266" r:id="rId17"/>
    <p:sldId id="267" r:id="rId18"/>
    <p:sldId id="268" r:id="rId19"/>
    <p:sldId id="273" r:id="rId20"/>
    <p:sldId id="274" r:id="rId21"/>
    <p:sldId id="275" r:id="rId22"/>
    <p:sldId id="276" r:id="rId23"/>
    <p:sldId id="277" r:id="rId24"/>
    <p:sldId id="285" r:id="rId25"/>
    <p:sldId id="286" r:id="rId26"/>
    <p:sldId id="287" r:id="rId27"/>
    <p:sldId id="288" r:id="rId28"/>
    <p:sldId id="289" r:id="rId29"/>
    <p:sldId id="290" r:id="rId30"/>
    <p:sldId id="291" r:id="rId31"/>
    <p:sldId id="292" r:id="rId32"/>
    <p:sldId id="301" r:id="rId33"/>
    <p:sldId id="302" r:id="rId34"/>
    <p:sldId id="303" r:id="rId35"/>
    <p:sldId id="326" r:id="rId36"/>
    <p:sldId id="304" r:id="rId37"/>
    <p:sldId id="305" r:id="rId38"/>
    <p:sldId id="306" r:id="rId39"/>
    <p:sldId id="307" r:id="rId40"/>
    <p:sldId id="308" r:id="rId41"/>
    <p:sldId id="309" r:id="rId42"/>
    <p:sldId id="310" r:id="rId43"/>
    <p:sldId id="311" r:id="rId44"/>
    <p:sldId id="312" r:id="rId45"/>
    <p:sldId id="313" r:id="rId46"/>
    <p:sldId id="315" r:id="rId47"/>
    <p:sldId id="317" r:id="rId48"/>
    <p:sldId id="316" r:id="rId49"/>
    <p:sldId id="318" r:id="rId50"/>
    <p:sldId id="320" r:id="rId51"/>
    <p:sldId id="321" r:id="rId52"/>
    <p:sldId id="258" r:id="rId5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18"/>
    <p:restoredTop sz="42578" autoAdjust="0"/>
  </p:normalViewPr>
  <p:slideViewPr>
    <p:cSldViewPr snapToGrid="0" snapToObjects="1">
      <p:cViewPr varScale="1">
        <p:scale>
          <a:sx n="89" d="100"/>
          <a:sy n="89" d="100"/>
        </p:scale>
        <p:origin x="-1146" y="-45"/>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5" d="100"/>
          <a:sy n="85" d="100"/>
        </p:scale>
        <p:origin x="-378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image" Target="../media/image81.wmf"/><Relationship Id="rId1" Type="http://schemas.openxmlformats.org/officeDocument/2006/relationships/image" Target="../media/image8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261A76-B068-4572-905E-5C7552B071A7}" type="datetimeFigureOut">
              <a:rPr lang="en-US" smtClean="0"/>
              <a:t>12/15/2020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F4FA8B-EB49-411C-96BC-B0E7224C4571}" type="slidenum">
              <a:rPr lang="en-US" smtClean="0"/>
              <a:t>‹#›</a:t>
            </a:fld>
            <a:endParaRPr lang="en-US"/>
          </a:p>
        </p:txBody>
      </p:sp>
    </p:spTree>
    <p:extLst>
      <p:ext uri="{BB962C8B-B14F-4D97-AF65-F5344CB8AC3E}">
        <p14:creationId xmlns:p14="http://schemas.microsoft.com/office/powerpoint/2010/main" val="27010212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ti.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Hello and Welcome to this webinar. My name is Kelvin Le, and I’m Systems Engineer here at Texas Instruments. I hope all of you are staying safe and healthy in this difficult time. I would like to thank each one of you for taking out time for this webinar. One request from my side. Let’s make this session interactive. </a:t>
            </a:r>
          </a:p>
          <a:p>
            <a:endParaRPr lang="en-US" dirty="0"/>
          </a:p>
        </p:txBody>
      </p:sp>
      <p:sp>
        <p:nvSpPr>
          <p:cNvPr id="4" name="Slide Number Placeholder 3"/>
          <p:cNvSpPr>
            <a:spLocks noGrp="1"/>
          </p:cNvSpPr>
          <p:nvPr>
            <p:ph type="sldNum" sz="quarter" idx="10"/>
          </p:nvPr>
        </p:nvSpPr>
        <p:spPr/>
        <p:txBody>
          <a:bodyPr/>
          <a:lstStyle/>
          <a:p>
            <a:fld id="{0BF4FA8B-EB49-411C-96BC-B0E7224C4571}" type="slidenum">
              <a:rPr lang="en-US" smtClean="0"/>
              <a:t>1</a:t>
            </a:fld>
            <a:endParaRPr lang="en-US"/>
          </a:p>
        </p:txBody>
      </p:sp>
    </p:spTree>
    <p:extLst>
      <p:ext uri="{BB962C8B-B14F-4D97-AF65-F5344CB8AC3E}">
        <p14:creationId xmlns:p14="http://schemas.microsoft.com/office/powerpoint/2010/main" val="4170409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  “lead” in ECG is the voltage difference between two points on the body. </a:t>
            </a:r>
          </a:p>
          <a:p>
            <a:r>
              <a:rPr lang="en-US" sz="1200" kern="1200" dirty="0" smtClean="0">
                <a:solidFill>
                  <a:schemeClr val="tx1"/>
                </a:solidFill>
                <a:effectLst/>
                <a:latin typeface="+mn-lt"/>
                <a:ea typeface="+mn-ea"/>
                <a:cs typeface="+mn-cs"/>
              </a:rPr>
              <a:t>For most leads, each point is measured by an independent electrode, though some can be calculated. </a:t>
            </a:r>
          </a:p>
          <a:p>
            <a:r>
              <a:rPr lang="en-US" sz="1200" kern="1200" dirty="0" smtClean="0">
                <a:solidFill>
                  <a:schemeClr val="tx1"/>
                </a:solidFill>
                <a:effectLst/>
                <a:latin typeface="+mn-lt"/>
                <a:ea typeface="+mn-ea"/>
                <a:cs typeface="+mn-cs"/>
              </a:rPr>
              <a:t>The number of leads in an ECG system can vary widely. </a:t>
            </a:r>
          </a:p>
          <a:p>
            <a:r>
              <a:rPr lang="en-US" sz="1200" kern="1200" dirty="0" smtClean="0">
                <a:solidFill>
                  <a:schemeClr val="tx1"/>
                </a:solidFill>
                <a:effectLst/>
                <a:latin typeface="+mn-lt"/>
                <a:ea typeface="+mn-ea"/>
                <a:cs typeface="+mn-cs"/>
              </a:rPr>
              <a:t>Simpler ECG systems generally use no more than the first two or three primary leads. This is typical in consumer applications and small, portable ECG equipment meant for basic diagnostic purposes. </a:t>
            </a:r>
          </a:p>
          <a:p>
            <a:r>
              <a:rPr lang="en-US" sz="1200" kern="1200" dirty="0" smtClean="0">
                <a:solidFill>
                  <a:schemeClr val="tx1"/>
                </a:solidFill>
                <a:effectLst/>
                <a:latin typeface="+mn-lt"/>
                <a:ea typeface="+mn-ea"/>
                <a:cs typeface="+mn-cs"/>
              </a:rPr>
              <a:t>On the other hand, high-quality diagnostic systems are more complex and may use up to 15 different leads! </a:t>
            </a:r>
          </a:p>
          <a:p>
            <a:r>
              <a:rPr lang="en-US" sz="1200" kern="1200" dirty="0" smtClean="0">
                <a:solidFill>
                  <a:schemeClr val="tx1"/>
                </a:solidFill>
                <a:effectLst/>
                <a:latin typeface="+mn-lt"/>
                <a:ea typeface="+mn-ea"/>
                <a:cs typeface="+mn-cs"/>
              </a:rPr>
              <a:t>This table summarizes what leads you measure for single-lead, three-lead, six-lead, and 12-lead ECG, which are the most common configurations. Also shown is how many ADC channels are required to measure each one.</a:t>
            </a:r>
            <a:r>
              <a:rPr lang="en-US" dirty="0" smtClean="0">
                <a:effectLst/>
              </a:rPr>
              <a:t> </a:t>
            </a:r>
            <a:r>
              <a:rPr lang="en-US" sz="1200" kern="1200" dirty="0" smtClean="0">
                <a:solidFill>
                  <a:schemeClr val="tx1"/>
                </a:solidFill>
                <a:effectLst/>
                <a:latin typeface="+mn-lt"/>
                <a:ea typeface="+mn-ea"/>
                <a:cs typeface="+mn-cs"/>
              </a:rPr>
              <a:t> Slide-10</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10</a:t>
            </a:fld>
            <a:endParaRPr lang="en-US" dirty="0">
              <a:solidFill>
                <a:prstClr val="black"/>
              </a:solidFill>
            </a:endParaRPr>
          </a:p>
        </p:txBody>
      </p:sp>
    </p:spTree>
    <p:extLst>
      <p:ext uri="{BB962C8B-B14F-4D97-AF65-F5344CB8AC3E}">
        <p14:creationId xmlns:p14="http://schemas.microsoft.com/office/powerpoint/2010/main" val="1572749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ac component of the ECG waveform is relatively low in frequency, usually between 0.05Hz and 40Hz. </a:t>
            </a:r>
          </a:p>
          <a:p>
            <a:r>
              <a:rPr lang="en-US" sz="1200" kern="1200" dirty="0" smtClean="0">
                <a:solidFill>
                  <a:schemeClr val="tx1"/>
                </a:solidFill>
                <a:effectLst/>
                <a:latin typeface="+mn-lt"/>
                <a:ea typeface="+mn-ea"/>
                <a:cs typeface="+mn-cs"/>
              </a:rPr>
              <a:t>Diagnostic quality ECG applications may require up to 150Hz or more to extract additional information from the waveform.  </a:t>
            </a:r>
          </a:p>
          <a:p>
            <a:r>
              <a:rPr lang="en-US" sz="1200" kern="1200" dirty="0" smtClean="0">
                <a:solidFill>
                  <a:schemeClr val="tx1"/>
                </a:solidFill>
                <a:effectLst/>
                <a:latin typeface="+mn-lt"/>
                <a:ea typeface="+mn-ea"/>
                <a:cs typeface="+mn-cs"/>
              </a:rPr>
              <a:t>This diagram shows where ECG falls in the frequency spectrum relative to other </a:t>
            </a:r>
            <a:r>
              <a:rPr lang="en-US" sz="1200" kern="1200" dirty="0" err="1" smtClean="0">
                <a:solidFill>
                  <a:schemeClr val="tx1"/>
                </a:solidFill>
                <a:effectLst/>
                <a:latin typeface="+mn-lt"/>
                <a:ea typeface="+mn-ea"/>
                <a:cs typeface="+mn-cs"/>
              </a:rPr>
              <a:t>biopotential</a:t>
            </a:r>
            <a:r>
              <a:rPr lang="en-US" sz="1200" kern="1200" dirty="0" smtClean="0">
                <a:solidFill>
                  <a:schemeClr val="tx1"/>
                </a:solidFill>
                <a:effectLst/>
                <a:latin typeface="+mn-lt"/>
                <a:ea typeface="+mn-ea"/>
                <a:cs typeface="+mn-cs"/>
              </a:rPr>
              <a:t> measurements. </a:t>
            </a:r>
          </a:p>
          <a:p>
            <a:r>
              <a:rPr lang="en-US" sz="1200" kern="1200" dirty="0" smtClean="0">
                <a:solidFill>
                  <a:schemeClr val="tx1"/>
                </a:solidFill>
                <a:effectLst/>
                <a:latin typeface="+mn-lt"/>
                <a:ea typeface="+mn-ea"/>
                <a:cs typeface="+mn-cs"/>
              </a:rPr>
              <a:t>Again - note the magnitude of ECG is just a few millivolts.</a:t>
            </a:r>
          </a:p>
          <a:p>
            <a:r>
              <a:rPr lang="en-US" sz="1200" kern="1200" dirty="0" smtClean="0">
                <a:solidFill>
                  <a:schemeClr val="tx1"/>
                </a:solidFill>
                <a:effectLst/>
                <a:latin typeface="+mn-lt"/>
                <a:ea typeface="+mn-ea"/>
                <a:cs typeface="+mn-cs"/>
              </a:rPr>
              <a:t> Slide-11</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11</a:t>
            </a:fld>
            <a:endParaRPr lang="en-US">
              <a:solidFill>
                <a:prstClr val="black"/>
              </a:solidFill>
            </a:endParaRPr>
          </a:p>
        </p:txBody>
      </p:sp>
    </p:spTree>
    <p:extLst>
      <p:ext uri="{BB962C8B-B14F-4D97-AF65-F5344CB8AC3E}">
        <p14:creationId xmlns:p14="http://schemas.microsoft.com/office/powerpoint/2010/main" val="659720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  we alluded to earlier, there are some common challenges to measuring ECG. These challenges usually come from power  line interference or also called 50/60 Hz pick-up, baseline  dc instability which comes from poor electrode connection, muscle shaking, and wandering  baseline from changing dc level of the electrodes. </a:t>
            </a:r>
          </a:p>
          <a:p>
            <a:r>
              <a:rPr lang="en-US" sz="1200" kern="1200" dirty="0" smtClean="0">
                <a:solidFill>
                  <a:schemeClr val="tx1"/>
                </a:solidFill>
                <a:effectLst/>
                <a:latin typeface="+mn-lt"/>
                <a:ea typeface="+mn-ea"/>
                <a:cs typeface="+mn-cs"/>
              </a:rPr>
              <a:t>Some of these challenges can be overcome with a good circuit design, but most often, digital post processing is required to bandpass filter the ECG waveform from DC drift or high-frequency interference.</a:t>
            </a:r>
          </a:p>
          <a:p>
            <a:r>
              <a:rPr lang="en-US" sz="1200" kern="1200" dirty="0" smtClean="0">
                <a:solidFill>
                  <a:schemeClr val="tx1"/>
                </a:solidFill>
                <a:effectLst/>
                <a:latin typeface="+mn-lt"/>
                <a:ea typeface="+mn-ea"/>
                <a:cs typeface="+mn-cs"/>
              </a:rPr>
              <a:t> Slide-12</a:t>
            </a:r>
          </a:p>
          <a:p>
            <a:r>
              <a:rPr lang="en-US" sz="1200" kern="1200" dirty="0" smtClean="0">
                <a:solidFill>
                  <a:schemeClr val="tx1"/>
                </a:solidFill>
                <a:effectLst/>
                <a:latin typeface="+mn-lt"/>
                <a:ea typeface="+mn-ea"/>
                <a:cs typeface="+mn-cs"/>
              </a:rPr>
              <a:t> Click animation</a:t>
            </a:r>
          </a:p>
          <a:p>
            <a:r>
              <a:rPr lang="en-US" sz="1200" kern="1200" dirty="0" smtClean="0">
                <a:solidFill>
                  <a:schemeClr val="tx1"/>
                </a:solidFill>
                <a:effectLst/>
                <a:latin typeface="+mn-lt"/>
                <a:ea typeface="+mn-ea"/>
                <a:cs typeface="+mn-cs"/>
              </a:rPr>
              <a:t> Click animation</a:t>
            </a:r>
          </a:p>
          <a:p>
            <a:r>
              <a:rPr lang="en-US" sz="1200" kern="1200" dirty="0" smtClean="0">
                <a:solidFill>
                  <a:schemeClr val="tx1"/>
                </a:solidFill>
                <a:effectLst/>
                <a:latin typeface="+mn-lt"/>
                <a:ea typeface="+mn-ea"/>
                <a:cs typeface="+mn-cs"/>
              </a:rPr>
              <a:t> Click animation</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12</a:t>
            </a:fld>
            <a:endParaRPr lang="en-US">
              <a:solidFill>
                <a:prstClr val="black"/>
              </a:solidFill>
            </a:endParaRPr>
          </a:p>
        </p:txBody>
      </p:sp>
    </p:spTree>
    <p:extLst>
      <p:ext uri="{BB962C8B-B14F-4D97-AF65-F5344CB8AC3E}">
        <p14:creationId xmlns:p14="http://schemas.microsoft.com/office/powerpoint/2010/main" val="30458021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So  what are the challenges for optical bio-sensing Apart from longer battery life, which is a common challenge with all the wearable products?</a:t>
            </a:r>
          </a:p>
          <a:p>
            <a:r>
              <a:rPr lang="en-US" sz="1200" kern="1200" dirty="0" smtClean="0">
                <a:solidFill>
                  <a:schemeClr val="tx1"/>
                </a:solidFill>
                <a:effectLst/>
                <a:latin typeface="+mn-lt"/>
                <a:ea typeface="+mn-ea"/>
                <a:cs typeface="+mn-cs"/>
              </a:rPr>
              <a:t>As highlighted earlier, PPG measurement uses LED transmitting the light signal and photodiode receiving the reflected signal.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patient’s skin tone variation can really affect the </a:t>
            </a:r>
            <a:r>
              <a:rPr lang="en-US" sz="1200" kern="1200" dirty="0" err="1" smtClean="0">
                <a:solidFill>
                  <a:schemeClr val="tx1"/>
                </a:solidFill>
                <a:effectLst/>
                <a:latin typeface="+mn-lt"/>
                <a:ea typeface="+mn-ea"/>
                <a:cs typeface="+mn-cs"/>
              </a:rPr>
              <a:t>receieved</a:t>
            </a:r>
            <a:r>
              <a:rPr lang="en-US" sz="1200" kern="1200" dirty="0" smtClean="0">
                <a:solidFill>
                  <a:schemeClr val="tx1"/>
                </a:solidFill>
                <a:effectLst/>
                <a:latin typeface="+mn-lt"/>
                <a:ea typeface="+mn-ea"/>
                <a:cs typeface="+mn-cs"/>
              </a:rPr>
              <a:t> signal. Its amplitude is highly dependent on skin color.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While combining the LED &amp; photodiode circuit in a small form factor, the performance with glass and </a:t>
            </a:r>
            <a:r>
              <a:rPr lang="en-US" sz="1200" kern="1200" dirty="0" err="1" smtClean="0">
                <a:solidFill>
                  <a:schemeClr val="tx1"/>
                </a:solidFill>
                <a:effectLst/>
                <a:latin typeface="+mn-lt"/>
                <a:ea typeface="+mn-ea"/>
                <a:cs typeface="+mn-cs"/>
              </a:rPr>
              <a:t>lense</a:t>
            </a:r>
            <a:r>
              <a:rPr lang="en-US" sz="1200" kern="1200" dirty="0" smtClean="0">
                <a:solidFill>
                  <a:schemeClr val="tx1"/>
                </a:solidFill>
                <a:effectLst/>
                <a:latin typeface="+mn-lt"/>
                <a:ea typeface="+mn-ea"/>
                <a:cs typeface="+mn-cs"/>
              </a:rPr>
              <a:t> is important along with cancellation of ambient light and correction in software. </a:t>
            </a:r>
          </a:p>
          <a:p>
            <a:r>
              <a:rPr lang="en-US" sz="1200" kern="1200" dirty="0" smtClean="0">
                <a:solidFill>
                  <a:schemeClr val="tx1"/>
                </a:solidFill>
                <a:effectLst/>
                <a:latin typeface="+mn-lt"/>
                <a:ea typeface="+mn-ea"/>
                <a:cs typeface="+mn-cs"/>
              </a:rPr>
              <a:t>Many wearable monitors also have motion cancellation algorithms to compensate for any motion artifacts. </a:t>
            </a:r>
          </a:p>
          <a:p>
            <a:r>
              <a:rPr lang="en-US" sz="1200" kern="1200" dirty="0" smtClean="0">
                <a:solidFill>
                  <a:schemeClr val="tx1"/>
                </a:solidFill>
                <a:effectLst/>
                <a:latin typeface="+mn-lt"/>
                <a:ea typeface="+mn-ea"/>
                <a:cs typeface="+mn-cs"/>
              </a:rPr>
              <a:t>So let’s dive deeper into the solutions from Texas Instruments which can help solving these challenges.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With this background, I would like to talk about few reference designs. </a:t>
            </a:r>
          </a:p>
          <a:p>
            <a:r>
              <a:rPr lang="en-US" sz="1200" kern="1200" dirty="0" smtClean="0">
                <a:solidFill>
                  <a:schemeClr val="tx1"/>
                </a:solidFill>
                <a:effectLst/>
                <a:latin typeface="+mn-lt"/>
                <a:ea typeface="+mn-ea"/>
                <a:cs typeface="+mn-cs"/>
              </a:rPr>
              <a:t> Slide-13</a:t>
            </a:r>
          </a:p>
          <a:p>
            <a:endParaRPr lang="en-US" dirty="0"/>
          </a:p>
        </p:txBody>
      </p:sp>
      <p:sp>
        <p:nvSpPr>
          <p:cNvPr id="4" name="Slide Number Placeholder 3"/>
          <p:cNvSpPr>
            <a:spLocks noGrp="1"/>
          </p:cNvSpPr>
          <p:nvPr>
            <p:ph type="sldNum" sz="quarter" idx="10"/>
          </p:nvPr>
        </p:nvSpPr>
        <p:spPr/>
        <p:txBody>
          <a:bodyPr/>
          <a:lstStyle/>
          <a:p>
            <a:fld id="{0BF4FA8B-EB49-411C-96BC-B0E7224C4571}" type="slidenum">
              <a:rPr lang="en-US" smtClean="0"/>
              <a:t>13</a:t>
            </a:fld>
            <a:endParaRPr lang="en-US"/>
          </a:p>
        </p:txBody>
      </p:sp>
    </p:spTree>
    <p:extLst>
      <p:ext uri="{BB962C8B-B14F-4D97-AF65-F5344CB8AC3E}">
        <p14:creationId xmlns:p14="http://schemas.microsoft.com/office/powerpoint/2010/main" val="14777689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381000" y="685800"/>
            <a:ext cx="6096000" cy="3429000"/>
          </a:xfrm>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mn-lt"/>
                <a:ea typeface="+mn-ea"/>
                <a:cs typeface="+mn-cs"/>
              </a:rPr>
              <a:t>Let  me start with our first reference design TIDA-01614. It is a reference design for </a:t>
            </a:r>
            <a:r>
              <a:rPr lang="en-US" sz="1200" kern="1200" dirty="0" err="1" smtClean="0">
                <a:solidFill>
                  <a:schemeClr val="tx1"/>
                </a:solidFill>
                <a:effectLst/>
                <a:latin typeface="+mn-lt"/>
                <a:ea typeface="+mn-ea"/>
                <a:cs typeface="+mn-cs"/>
              </a:rPr>
              <a:t>multiparameter</a:t>
            </a:r>
            <a:r>
              <a:rPr lang="en-US" sz="1200" kern="1200" dirty="0" smtClean="0">
                <a:solidFill>
                  <a:schemeClr val="tx1"/>
                </a:solidFill>
                <a:effectLst/>
                <a:latin typeface="+mn-lt"/>
                <a:ea typeface="+mn-ea"/>
                <a:cs typeface="+mn-cs"/>
              </a:rPr>
              <a:t> front-end for vital signs patient monitors. </a:t>
            </a:r>
          </a:p>
          <a:p>
            <a:r>
              <a:rPr lang="en-US" sz="1200" kern="1200" dirty="0" smtClean="0">
                <a:solidFill>
                  <a:schemeClr val="tx1"/>
                </a:solidFill>
                <a:effectLst/>
                <a:latin typeface="+mn-lt"/>
                <a:ea typeface="+mn-ea"/>
                <a:cs typeface="+mn-cs"/>
              </a:rPr>
              <a:t>It measures ECG, heart rate, SPO2, respiration rate and skin temperature.</a:t>
            </a:r>
          </a:p>
          <a:p>
            <a:r>
              <a:rPr lang="en-US" sz="1200" kern="1200" dirty="0" smtClean="0">
                <a:solidFill>
                  <a:schemeClr val="tx1"/>
                </a:solidFill>
                <a:effectLst/>
                <a:latin typeface="+mn-lt"/>
                <a:ea typeface="+mn-ea"/>
                <a:cs typeface="+mn-cs"/>
              </a:rPr>
              <a:t>Since the block diagram on this slide is very small and not clearly visible, I will blow it up and  show in details.  Slide-15</a:t>
            </a:r>
          </a:p>
          <a:p>
            <a:endParaRPr lang="en-US" altLang="en-US" dirty="0"/>
          </a:p>
        </p:txBody>
      </p:sp>
      <p:sp>
        <p:nvSpPr>
          <p:cNvPr id="1065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28961" indent="-280369" eaLnBrk="0" hangingPunct="0">
              <a:defRPr>
                <a:solidFill>
                  <a:schemeClr val="tx1"/>
                </a:solidFill>
                <a:latin typeface="Arial" charset="0"/>
                <a:ea typeface="ＭＳ Ｐゴシック" pitchFamily="34" charset="-128"/>
              </a:defRPr>
            </a:lvl2pPr>
            <a:lvl3pPr marL="1121478" indent="-224296" eaLnBrk="0" hangingPunct="0">
              <a:defRPr>
                <a:solidFill>
                  <a:schemeClr val="tx1"/>
                </a:solidFill>
                <a:latin typeface="Arial" charset="0"/>
                <a:ea typeface="ＭＳ Ｐゴシック" pitchFamily="34" charset="-128"/>
              </a:defRPr>
            </a:lvl3pPr>
            <a:lvl4pPr marL="1570069" indent="-224296" eaLnBrk="0" hangingPunct="0">
              <a:defRPr>
                <a:solidFill>
                  <a:schemeClr val="tx1"/>
                </a:solidFill>
                <a:latin typeface="Arial" charset="0"/>
                <a:ea typeface="ＭＳ Ｐゴシック" pitchFamily="34" charset="-128"/>
              </a:defRPr>
            </a:lvl4pPr>
            <a:lvl5pPr marL="2018660" indent="-224296" eaLnBrk="0" hangingPunct="0">
              <a:defRPr>
                <a:solidFill>
                  <a:schemeClr val="tx1"/>
                </a:solidFill>
                <a:latin typeface="Arial" charset="0"/>
                <a:ea typeface="ＭＳ Ｐゴシック" pitchFamily="34" charset="-128"/>
              </a:defRPr>
            </a:lvl5pPr>
            <a:lvl6pPr marL="2467251" indent="-224296" eaLnBrk="0" fontAlgn="base" hangingPunct="0">
              <a:spcBef>
                <a:spcPct val="0"/>
              </a:spcBef>
              <a:spcAft>
                <a:spcPct val="0"/>
              </a:spcAft>
              <a:defRPr>
                <a:solidFill>
                  <a:schemeClr val="tx1"/>
                </a:solidFill>
                <a:latin typeface="Arial" charset="0"/>
                <a:ea typeface="ＭＳ Ｐゴシック" pitchFamily="34" charset="-128"/>
              </a:defRPr>
            </a:lvl6pPr>
            <a:lvl7pPr marL="2915842" indent="-224296" eaLnBrk="0" fontAlgn="base" hangingPunct="0">
              <a:spcBef>
                <a:spcPct val="0"/>
              </a:spcBef>
              <a:spcAft>
                <a:spcPct val="0"/>
              </a:spcAft>
              <a:defRPr>
                <a:solidFill>
                  <a:schemeClr val="tx1"/>
                </a:solidFill>
                <a:latin typeface="Arial" charset="0"/>
                <a:ea typeface="ＭＳ Ｐゴシック" pitchFamily="34" charset="-128"/>
              </a:defRPr>
            </a:lvl7pPr>
            <a:lvl8pPr marL="3364433" indent="-224296" eaLnBrk="0" fontAlgn="base" hangingPunct="0">
              <a:spcBef>
                <a:spcPct val="0"/>
              </a:spcBef>
              <a:spcAft>
                <a:spcPct val="0"/>
              </a:spcAft>
              <a:defRPr>
                <a:solidFill>
                  <a:schemeClr val="tx1"/>
                </a:solidFill>
                <a:latin typeface="Arial" charset="0"/>
                <a:ea typeface="ＭＳ Ｐゴシック" pitchFamily="34" charset="-128"/>
              </a:defRPr>
            </a:lvl8pPr>
            <a:lvl9pPr marL="3813025" indent="-224296"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fld id="{BFF24A88-51A0-4D36-BB33-BE8FF32C773F}" type="slidenum">
              <a:rPr lang="en-US" smtClean="0">
                <a:solidFill>
                  <a:srgbClr val="000000"/>
                </a:solidFill>
              </a:rPr>
              <a:pPr eaLnBrk="1" hangingPunct="1">
                <a:defRPr/>
              </a:pPr>
              <a:t>14</a:t>
            </a:fld>
            <a:endParaRPr lang="en-US">
              <a:solidFill>
                <a:srgbClr val="000000"/>
              </a:solidFill>
            </a:endParaRPr>
          </a:p>
        </p:txBody>
      </p:sp>
    </p:spTree>
    <p:extLst>
      <p:ext uri="{BB962C8B-B14F-4D97-AF65-F5344CB8AC3E}">
        <p14:creationId xmlns:p14="http://schemas.microsoft.com/office/powerpoint/2010/main" val="662368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ECG, heart rate, and respiration rate – these three  parameters are measured using dedicated ECG chip ADS1292R. </a:t>
            </a:r>
          </a:p>
          <a:p>
            <a:r>
              <a:rPr lang="en-US" sz="1200" kern="1200" dirty="0" smtClean="0">
                <a:solidFill>
                  <a:schemeClr val="tx1"/>
                </a:solidFill>
                <a:effectLst/>
                <a:latin typeface="+mn-lt"/>
                <a:ea typeface="+mn-ea"/>
                <a:cs typeface="+mn-cs"/>
              </a:rPr>
              <a:t>The circuit enables three electrode operation including right leg drive with good common-mode rejection ratio. </a:t>
            </a:r>
          </a:p>
          <a:p>
            <a:r>
              <a:rPr lang="en-US" sz="1200" kern="1200" dirty="0" smtClean="0">
                <a:solidFill>
                  <a:schemeClr val="tx1"/>
                </a:solidFill>
                <a:effectLst/>
                <a:latin typeface="+mn-lt"/>
                <a:ea typeface="+mn-ea"/>
                <a:cs typeface="+mn-cs"/>
              </a:rPr>
              <a:t>The SPO2 is measured using dedicated PPG IC AFE4403. It uses </a:t>
            </a:r>
            <a:r>
              <a:rPr lang="en-US" sz="1200" kern="1200" dirty="0" err="1" smtClean="0">
                <a:solidFill>
                  <a:schemeClr val="tx1"/>
                </a:solidFill>
                <a:effectLst/>
                <a:latin typeface="+mn-lt"/>
                <a:ea typeface="+mn-ea"/>
                <a:cs typeface="+mn-cs"/>
              </a:rPr>
              <a:t>Transmissive</a:t>
            </a:r>
            <a:r>
              <a:rPr lang="en-US" sz="1200" kern="1200" dirty="0" smtClean="0">
                <a:solidFill>
                  <a:schemeClr val="tx1"/>
                </a:solidFill>
                <a:effectLst/>
                <a:latin typeface="+mn-lt"/>
                <a:ea typeface="+mn-ea"/>
                <a:cs typeface="+mn-cs"/>
              </a:rPr>
              <a:t> type of PPG measurement and can take input from a finger-clip connector.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measuring skin temperature, the reference design supports three temperature sensors through external board connection.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temperature sensor boards use TI’s latest temp sensor TMP117 which is +/-0.1 degree accurate sensor.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There is also an option to connect pace detection circuit to indicate presence of pacemaker.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reference design operates either from a 5V USB input or from a single cell Lithium Ion battery and has battery charging and other power components onboard. </a:t>
            </a:r>
          </a:p>
          <a:p>
            <a:r>
              <a:rPr lang="en-US" sz="1200" kern="1200" dirty="0" smtClean="0">
                <a:solidFill>
                  <a:schemeClr val="tx1"/>
                </a:solidFill>
                <a:effectLst/>
                <a:latin typeface="+mn-lt"/>
                <a:ea typeface="+mn-ea"/>
                <a:cs typeface="+mn-cs"/>
              </a:rPr>
              <a:t>The raw data for all vital signs are available over isolated UART interface shown on the right side. </a:t>
            </a:r>
          </a:p>
          <a:p>
            <a:endParaRPr lang="en-US" dirty="0"/>
          </a:p>
        </p:txBody>
      </p:sp>
      <p:sp>
        <p:nvSpPr>
          <p:cNvPr id="4" name="Slide Number Placeholder 3"/>
          <p:cNvSpPr>
            <a:spLocks noGrp="1"/>
          </p:cNvSpPr>
          <p:nvPr>
            <p:ph type="sldNum" sz="quarter" idx="10"/>
          </p:nvPr>
        </p:nvSpPr>
        <p:spPr/>
        <p:txBody>
          <a:bodyPr/>
          <a:lstStyle/>
          <a:p>
            <a:fld id="{0BF4FA8B-EB49-411C-96BC-B0E7224C4571}" type="slidenum">
              <a:rPr lang="en-US" smtClean="0"/>
              <a:t>15</a:t>
            </a:fld>
            <a:endParaRPr lang="en-US"/>
          </a:p>
        </p:txBody>
      </p:sp>
    </p:spTree>
    <p:extLst>
      <p:ext uri="{BB962C8B-B14F-4D97-AF65-F5344CB8AC3E}">
        <p14:creationId xmlns:p14="http://schemas.microsoft.com/office/powerpoint/2010/main" val="847424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What  design challenges does this reference design solve?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actually helps in two important aspects. One is integration of multiple modalities with enough bandwidth, signal amplitudes and signal to noise ratios.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Second one is protection and isolation to support patient safety. </a:t>
            </a:r>
          </a:p>
          <a:p>
            <a:r>
              <a:rPr lang="en-US" sz="1200" kern="1200" dirty="0" smtClean="0">
                <a:solidFill>
                  <a:schemeClr val="tx1"/>
                </a:solidFill>
                <a:effectLst/>
                <a:latin typeface="+mn-lt"/>
                <a:ea typeface="+mn-ea"/>
                <a:cs typeface="+mn-cs"/>
              </a:rPr>
              <a:t> Slide-16</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16</a:t>
            </a:fld>
            <a:endParaRPr lang="en-US">
              <a:solidFill>
                <a:prstClr val="black"/>
              </a:solidFill>
            </a:endParaRPr>
          </a:p>
        </p:txBody>
      </p:sp>
    </p:spTree>
    <p:extLst>
      <p:ext uri="{BB962C8B-B14F-4D97-AF65-F5344CB8AC3E}">
        <p14:creationId xmlns:p14="http://schemas.microsoft.com/office/powerpoint/2010/main" val="2901218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highlight more on protection, the signal chain circuit is protected using resistors for limiting the current on the electrodes , common-mode and anti-aliasing filters to reject high-frequency noise, and diode circuit to protect against defibrillator shocks.</a:t>
            </a:r>
          </a:p>
          <a:p>
            <a:r>
              <a:rPr lang="en-US" sz="1200" kern="1200" dirty="0" smtClean="0">
                <a:solidFill>
                  <a:schemeClr val="tx1"/>
                </a:solidFill>
                <a:effectLst/>
                <a:latin typeface="+mn-lt"/>
                <a:ea typeface="+mn-ea"/>
                <a:cs typeface="+mn-cs"/>
              </a:rPr>
              <a:t>Also it is important to understand that DC specifications like offset, gain error, and nonlinearity do not matter because the offset from the skin-electrode contacts are typically much larger than errors introduced by an instrumentation amplifier.</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However, input bias current, impedance and noise numbers are important.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right leg drive amplifier has two purposes – it biases the patient to the proper voltage range and cancels out common-mode interference. The reference design board is of a cell phone size which can be worn on arm or on waist while supporting patient mobility. </a:t>
            </a:r>
          </a:p>
          <a:p>
            <a:r>
              <a:rPr lang="en-US" sz="1200" kern="1200" dirty="0" smtClean="0">
                <a:solidFill>
                  <a:schemeClr val="tx1"/>
                </a:solidFill>
                <a:effectLst/>
                <a:latin typeface="+mn-lt"/>
                <a:ea typeface="+mn-ea"/>
                <a:cs typeface="+mn-cs"/>
              </a:rPr>
              <a:t> Slide - 17</a:t>
            </a:r>
          </a:p>
          <a:p>
            <a:endParaRPr lang="en-US" dirty="0"/>
          </a:p>
        </p:txBody>
      </p:sp>
      <p:sp>
        <p:nvSpPr>
          <p:cNvPr id="4" name="Slide Number Placeholder 3"/>
          <p:cNvSpPr>
            <a:spLocks noGrp="1"/>
          </p:cNvSpPr>
          <p:nvPr>
            <p:ph type="sldNum" sz="quarter" idx="10"/>
          </p:nvPr>
        </p:nvSpPr>
        <p:spPr/>
        <p:txBody>
          <a:bodyPr/>
          <a:lstStyle/>
          <a:p>
            <a:fld id="{0BF4FA8B-EB49-411C-96BC-B0E7224C4571}" type="slidenum">
              <a:rPr lang="en-US" smtClean="0"/>
              <a:t>17</a:t>
            </a:fld>
            <a:endParaRPr lang="en-US"/>
          </a:p>
        </p:txBody>
      </p:sp>
    </p:spTree>
    <p:extLst>
      <p:ext uri="{BB962C8B-B14F-4D97-AF65-F5344CB8AC3E}">
        <p14:creationId xmlns:p14="http://schemas.microsoft.com/office/powerpoint/2010/main" val="7336604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slide shows the design specifications, test set-up showing how it is tested using ECG simulator and a graphical user interface to show all different parameters.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Just remember that GUI, schematic, layout, </a:t>
            </a:r>
            <a:r>
              <a:rPr lang="en-US" sz="1200" kern="1200" dirty="0" err="1" smtClean="0">
                <a:solidFill>
                  <a:schemeClr val="tx1"/>
                </a:solidFill>
                <a:effectLst/>
                <a:latin typeface="+mn-lt"/>
                <a:ea typeface="+mn-ea"/>
                <a:cs typeface="+mn-cs"/>
              </a:rPr>
              <a:t>gerbers</a:t>
            </a:r>
            <a:r>
              <a:rPr lang="en-US" sz="1200" kern="1200" dirty="0" smtClean="0">
                <a:solidFill>
                  <a:schemeClr val="tx1"/>
                </a:solidFill>
                <a:effectLst/>
                <a:latin typeface="+mn-lt"/>
                <a:ea typeface="+mn-ea"/>
                <a:cs typeface="+mn-cs"/>
              </a:rPr>
              <a:t> and test results – everything is available on TI web. You need to just search for TIDA-01614.</a:t>
            </a:r>
          </a:p>
          <a:p>
            <a:r>
              <a:rPr lang="en-US" sz="1200" kern="1200" dirty="0" smtClean="0">
                <a:solidFill>
                  <a:schemeClr val="tx1"/>
                </a:solidFill>
                <a:effectLst/>
                <a:latin typeface="+mn-lt"/>
                <a:ea typeface="+mn-ea"/>
                <a:cs typeface="+mn-cs"/>
              </a:rPr>
              <a:t> Slide-18</a:t>
            </a:r>
          </a:p>
          <a:p>
            <a:endParaRPr lang="en-US" dirty="0"/>
          </a:p>
        </p:txBody>
      </p:sp>
      <p:sp>
        <p:nvSpPr>
          <p:cNvPr id="4" name="Slide Number Placeholder 3"/>
          <p:cNvSpPr>
            <a:spLocks noGrp="1"/>
          </p:cNvSpPr>
          <p:nvPr>
            <p:ph type="sldNum" sz="quarter" idx="10"/>
          </p:nvPr>
        </p:nvSpPr>
        <p:spPr/>
        <p:txBody>
          <a:bodyPr/>
          <a:lstStyle/>
          <a:p>
            <a:fld id="{0BF4FA8B-EB49-411C-96BC-B0E7224C4571}" type="slidenum">
              <a:rPr lang="en-US" smtClean="0"/>
              <a:t>18</a:t>
            </a:fld>
            <a:endParaRPr lang="en-US"/>
          </a:p>
        </p:txBody>
      </p:sp>
    </p:spTree>
    <p:extLst>
      <p:ext uri="{BB962C8B-B14F-4D97-AF65-F5344CB8AC3E}">
        <p14:creationId xmlns:p14="http://schemas.microsoft.com/office/powerpoint/2010/main" val="7250745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  the same GUI shows ECG, respiration, SPO2 and three temperature signals. In  fact, it also shows an indication of pace pulse along with rise time, amplitude, and width.</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Now let’s move to wearable patient monitor reference designs. </a:t>
            </a:r>
          </a:p>
          <a:p>
            <a:r>
              <a:rPr lang="en-US" sz="1200" kern="1200" dirty="0" smtClean="0">
                <a:solidFill>
                  <a:schemeClr val="tx1"/>
                </a:solidFill>
                <a:effectLst/>
                <a:latin typeface="+mn-lt"/>
                <a:ea typeface="+mn-ea"/>
                <a:cs typeface="+mn-cs"/>
              </a:rPr>
              <a:t> Slide-19</a:t>
            </a:r>
          </a:p>
          <a:p>
            <a:r>
              <a:rPr lang="en-US" sz="1200" kern="1200" dirty="0" smtClean="0">
                <a:solidFill>
                  <a:schemeClr val="tx1"/>
                </a:solidFill>
                <a:effectLst/>
                <a:latin typeface="+mn-lt"/>
                <a:ea typeface="+mn-ea"/>
                <a:cs typeface="+mn-cs"/>
              </a:rPr>
              <a:t> Click animation</a:t>
            </a:r>
          </a:p>
          <a:p>
            <a:endParaRPr lang="en-US" dirty="0"/>
          </a:p>
        </p:txBody>
      </p:sp>
      <p:sp>
        <p:nvSpPr>
          <p:cNvPr id="4" name="Slide Number Placeholder 3"/>
          <p:cNvSpPr>
            <a:spLocks noGrp="1"/>
          </p:cNvSpPr>
          <p:nvPr>
            <p:ph type="sldNum" sz="quarter" idx="10"/>
          </p:nvPr>
        </p:nvSpPr>
        <p:spPr/>
        <p:txBody>
          <a:bodyPr/>
          <a:lstStyle/>
          <a:p>
            <a:fld id="{0BF4FA8B-EB49-411C-96BC-B0E7224C4571}" type="slidenum">
              <a:rPr lang="en-US" smtClean="0"/>
              <a:t>19</a:t>
            </a:fld>
            <a:endParaRPr lang="en-US"/>
          </a:p>
        </p:txBody>
      </p:sp>
    </p:spTree>
    <p:extLst>
      <p:ext uri="{BB962C8B-B14F-4D97-AF65-F5344CB8AC3E}">
        <p14:creationId xmlns:p14="http://schemas.microsoft.com/office/powerpoint/2010/main" val="26775919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Here  is the high-level agenda of this webinar. We will start with an introduction to TI’s classification of Medical sector. Then we will talk about market trends and design challenges, and lastly we will discuss about TI’s subsystem level reference designs which can help in quick prototyping and reducing the design cycles.</a:t>
            </a: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a:t>
            </a:fld>
            <a:endParaRPr lang="en-US" dirty="0">
              <a:solidFill>
                <a:prstClr val="black"/>
              </a:solidFill>
            </a:endParaRPr>
          </a:p>
        </p:txBody>
      </p:sp>
    </p:spTree>
    <p:extLst>
      <p:ext uri="{BB962C8B-B14F-4D97-AF65-F5344CB8AC3E}">
        <p14:creationId xmlns:p14="http://schemas.microsoft.com/office/powerpoint/2010/main" val="1430975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381000" y="685800"/>
            <a:ext cx="6096000" cy="3429000"/>
          </a:xfrm>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mn-lt"/>
                <a:ea typeface="+mn-ea"/>
                <a:cs typeface="+mn-cs"/>
              </a:rPr>
              <a:t>The  TIDA-01580 reference design realizes a wearable patient monitor.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is very simple, multi-parameter, patient monitor that provides raw data to calculate heartrate, SpO2, and Pulse transit time.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Single-chip, </a:t>
            </a:r>
            <a:r>
              <a:rPr lang="en-US" sz="1200" kern="1200" dirty="0" err="1" smtClean="0">
                <a:solidFill>
                  <a:schemeClr val="tx1"/>
                </a:solidFill>
                <a:effectLst/>
                <a:latin typeface="+mn-lt"/>
                <a:ea typeface="+mn-ea"/>
                <a:cs typeface="+mn-cs"/>
              </a:rPr>
              <a:t>biosensing</a:t>
            </a:r>
            <a:r>
              <a:rPr lang="en-US" sz="1200" kern="1200" dirty="0" smtClean="0">
                <a:solidFill>
                  <a:schemeClr val="tx1"/>
                </a:solidFill>
                <a:effectLst/>
                <a:latin typeface="+mn-lt"/>
                <a:ea typeface="+mn-ea"/>
                <a:cs typeface="+mn-cs"/>
              </a:rPr>
              <a:t> front-end AFE4900 supports synchronized ECG and PPG measurements.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is the only device on the market with this level of integration, low power operation, small size, and flexibility. </a:t>
            </a:r>
          </a:p>
          <a:p>
            <a:r>
              <a:rPr lang="en-US" sz="1200" kern="1200" dirty="0" smtClean="0">
                <a:solidFill>
                  <a:schemeClr val="tx1"/>
                </a:solidFill>
                <a:effectLst/>
                <a:latin typeface="+mn-lt"/>
                <a:ea typeface="+mn-ea"/>
                <a:cs typeface="+mn-cs"/>
              </a:rPr>
              <a:t>The PPG or the optical heart-rate monitoring and SpO2 supports 4 LEDs and 3 Photo diodes with digital ambient subtraction to improve the Signal to noise ratio.</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Along with PPG, it supports single lead ECG.</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Wireless data transfer over  Bluetooth low energy 4.2 and 5.0 are supported by CC2640R2F.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is an Integrated Arm Cortex-M3 device with 2.4-GHz RF transceiver.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has internal DC/DC converter which helps improve the overall efficiency, built-in low-battery detection algorithm helps reduce the external components and all digital peripheral pins can be routed to any GPIO which helps in better routing in small form factor.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AFE4900 has flexibility of ultra-low-power modes and integrated FIFO which can keep the MCU in sleep mode to increase the battery operation time.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reference design is operated from CR3032(3-V,500-mA coin-cell battery),which offers 100 hours of continuous operation.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the operation is duty cycled for 1 second/minute transmission then the battery life can go up to 30 days.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Let me highlight different boards on his design.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has three boards, sensor board, ECG board and main board.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Sensor board has LED &amp; PPG sensor, ECG board has just metal contacts and both these get connected to main board.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can support multiple PPG sensors because the PPG board is plug-in type.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design has been tested with PPG sensors from different vendors – one is 3 LED sensor and other one is 4 LED sensor.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shown in left down corner, there is one metal contact on top layer and another on bottom for two electrode ECG measurement. There is a small window from where PPG sensor measures does the optical measurement. </a:t>
            </a:r>
          </a:p>
          <a:p>
            <a:r>
              <a:rPr lang="en-US" sz="1200" kern="1200" dirty="0" smtClean="0">
                <a:solidFill>
                  <a:schemeClr val="tx1"/>
                </a:solidFill>
                <a:effectLst/>
                <a:latin typeface="+mn-lt"/>
                <a:ea typeface="+mn-ea"/>
                <a:cs typeface="+mn-cs"/>
              </a:rPr>
              <a:t> Slide-20</a:t>
            </a:r>
          </a:p>
          <a:p>
            <a:endParaRPr lang="en-US" altLang="en-US" dirty="0"/>
          </a:p>
        </p:txBody>
      </p:sp>
      <p:sp>
        <p:nvSpPr>
          <p:cNvPr id="1065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28885" indent="-280340" eaLnBrk="0" hangingPunct="0">
              <a:defRPr>
                <a:solidFill>
                  <a:schemeClr val="tx1"/>
                </a:solidFill>
                <a:latin typeface="Arial" charset="0"/>
                <a:ea typeface="ＭＳ Ｐゴシック" pitchFamily="34" charset="-128"/>
              </a:defRPr>
            </a:lvl2pPr>
            <a:lvl3pPr marL="1121360" indent="-224273" eaLnBrk="0" hangingPunct="0">
              <a:defRPr>
                <a:solidFill>
                  <a:schemeClr val="tx1"/>
                </a:solidFill>
                <a:latin typeface="Arial" charset="0"/>
                <a:ea typeface="ＭＳ Ｐゴシック" pitchFamily="34" charset="-128"/>
              </a:defRPr>
            </a:lvl3pPr>
            <a:lvl4pPr marL="1569903" indent="-224273" eaLnBrk="0" hangingPunct="0">
              <a:defRPr>
                <a:solidFill>
                  <a:schemeClr val="tx1"/>
                </a:solidFill>
                <a:latin typeface="Arial" charset="0"/>
                <a:ea typeface="ＭＳ Ｐゴシック" pitchFamily="34" charset="-128"/>
              </a:defRPr>
            </a:lvl4pPr>
            <a:lvl5pPr marL="2018448" indent="-224273" eaLnBrk="0" hangingPunct="0">
              <a:defRPr>
                <a:solidFill>
                  <a:schemeClr val="tx1"/>
                </a:solidFill>
                <a:latin typeface="Arial" charset="0"/>
                <a:ea typeface="ＭＳ Ｐゴシック" pitchFamily="34" charset="-128"/>
              </a:defRPr>
            </a:lvl5pPr>
            <a:lvl6pPr marL="2466992" indent="-224273" eaLnBrk="0" fontAlgn="base" hangingPunct="0">
              <a:spcBef>
                <a:spcPct val="0"/>
              </a:spcBef>
              <a:spcAft>
                <a:spcPct val="0"/>
              </a:spcAft>
              <a:defRPr>
                <a:solidFill>
                  <a:schemeClr val="tx1"/>
                </a:solidFill>
                <a:latin typeface="Arial" charset="0"/>
                <a:ea typeface="ＭＳ Ｐゴシック" pitchFamily="34" charset="-128"/>
              </a:defRPr>
            </a:lvl6pPr>
            <a:lvl7pPr marL="2915535" indent="-224273" eaLnBrk="0" fontAlgn="base" hangingPunct="0">
              <a:spcBef>
                <a:spcPct val="0"/>
              </a:spcBef>
              <a:spcAft>
                <a:spcPct val="0"/>
              </a:spcAft>
              <a:defRPr>
                <a:solidFill>
                  <a:schemeClr val="tx1"/>
                </a:solidFill>
                <a:latin typeface="Arial" charset="0"/>
                <a:ea typeface="ＭＳ Ｐゴシック" pitchFamily="34" charset="-128"/>
              </a:defRPr>
            </a:lvl7pPr>
            <a:lvl8pPr marL="3364080" indent="-224273" eaLnBrk="0" fontAlgn="base" hangingPunct="0">
              <a:spcBef>
                <a:spcPct val="0"/>
              </a:spcBef>
              <a:spcAft>
                <a:spcPct val="0"/>
              </a:spcAft>
              <a:defRPr>
                <a:solidFill>
                  <a:schemeClr val="tx1"/>
                </a:solidFill>
                <a:latin typeface="Arial" charset="0"/>
                <a:ea typeface="ＭＳ Ｐゴシック" pitchFamily="34" charset="-128"/>
              </a:defRPr>
            </a:lvl8pPr>
            <a:lvl9pPr marL="3812622" indent="-224273"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fld id="{BFF24A88-51A0-4D36-BB33-BE8FF32C773F}" type="slidenum">
              <a:rPr lang="en-US" smtClean="0">
                <a:solidFill>
                  <a:srgbClr val="000000"/>
                </a:solidFill>
              </a:rPr>
              <a:pPr eaLnBrk="1" hangingPunct="1">
                <a:defRPr/>
              </a:pPr>
              <a:t>20</a:t>
            </a:fld>
            <a:endParaRPr lang="en-US">
              <a:solidFill>
                <a:srgbClr val="000000"/>
              </a:solidFill>
            </a:endParaRPr>
          </a:p>
        </p:txBody>
      </p:sp>
    </p:spTree>
    <p:extLst>
      <p:ext uri="{BB962C8B-B14F-4D97-AF65-F5344CB8AC3E}">
        <p14:creationId xmlns:p14="http://schemas.microsoft.com/office/powerpoint/2010/main" val="39442769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is how the test set-up looks for TIDA-01580. Bottom side can touch the wrist of one hand (let’s say ELECTRODE 1). And Other hand can touch the PAD on the top layer of the main board.(which is ELECTRODE 2).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raw data is captured and send to remote terminal which can show synchronized PPG &amp; ECG data. Here we have used Launchpad for CC2640R2F as the receive terminal. </a:t>
            </a:r>
          </a:p>
          <a:p>
            <a:r>
              <a:rPr lang="en-US" sz="1200" kern="1200" dirty="0" smtClean="0">
                <a:solidFill>
                  <a:schemeClr val="tx1"/>
                </a:solidFill>
                <a:effectLst/>
                <a:latin typeface="+mn-lt"/>
                <a:ea typeface="+mn-ea"/>
                <a:cs typeface="+mn-cs"/>
              </a:rPr>
              <a:t> Slide-21</a:t>
            </a:r>
          </a:p>
          <a:p>
            <a:endParaRPr lang="en-US" dirty="0"/>
          </a:p>
        </p:txBody>
      </p:sp>
      <p:sp>
        <p:nvSpPr>
          <p:cNvPr id="4" name="Slide Number Placeholder 3"/>
          <p:cNvSpPr>
            <a:spLocks noGrp="1"/>
          </p:cNvSpPr>
          <p:nvPr>
            <p:ph type="sldNum" sz="quarter" idx="10"/>
          </p:nvPr>
        </p:nvSpPr>
        <p:spPr/>
        <p:txBody>
          <a:bodyPr/>
          <a:lstStyle/>
          <a:p>
            <a:fld id="{0BF4FA8B-EB49-411C-96BC-B0E7224C4571}" type="slidenum">
              <a:rPr lang="en-US" smtClean="0"/>
              <a:t>21</a:t>
            </a:fld>
            <a:endParaRPr lang="en-US"/>
          </a:p>
        </p:txBody>
      </p:sp>
    </p:spTree>
    <p:extLst>
      <p:ext uri="{BB962C8B-B14F-4D97-AF65-F5344CB8AC3E}">
        <p14:creationId xmlns:p14="http://schemas.microsoft.com/office/powerpoint/2010/main" val="17709904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So what design challenges does this design solve?</a:t>
            </a:r>
          </a:p>
          <a:p>
            <a:r>
              <a:rPr lang="en-US" sz="1200" kern="1200" dirty="0" smtClean="0">
                <a:solidFill>
                  <a:schemeClr val="tx1"/>
                </a:solidFill>
                <a:effectLst/>
                <a:latin typeface="+mn-lt"/>
                <a:ea typeface="+mn-ea"/>
                <a:cs typeface="+mn-cs"/>
              </a:rPr>
              <a:t>First  and foremost the integration of modalities in a small form factor. </a:t>
            </a:r>
          </a:p>
          <a:p>
            <a:r>
              <a:rPr lang="en-US" sz="1200" kern="1200" dirty="0" smtClean="0">
                <a:solidFill>
                  <a:schemeClr val="tx1"/>
                </a:solidFill>
                <a:effectLst/>
                <a:latin typeface="+mn-lt"/>
                <a:ea typeface="+mn-ea"/>
                <a:cs typeface="+mn-cs"/>
              </a:rPr>
              <a:t>Capturing synchronized ECG and PPG to enable PTT and BP calculations (non-invasive and without cuff) can be challenging. It is mainly because timing is the key! There are multiple aspects involved like powering up, clock timing, phase and drift with temperature. The </a:t>
            </a:r>
          </a:p>
          <a:p>
            <a:r>
              <a:rPr lang="en-US" sz="1200" kern="1200" dirty="0" smtClean="0">
                <a:solidFill>
                  <a:schemeClr val="tx1"/>
                </a:solidFill>
                <a:effectLst/>
                <a:latin typeface="+mn-lt"/>
                <a:ea typeface="+mn-ea"/>
                <a:cs typeface="+mn-cs"/>
              </a:rPr>
              <a:t>Simultaneous measurement of ECG and PPG together along with other variables, such as the patient’s size, weight, age, etc., can be used for further analysis. </a:t>
            </a:r>
          </a:p>
          <a:p>
            <a:r>
              <a:rPr lang="en-US" sz="1200" kern="1200" dirty="0" smtClean="0">
                <a:solidFill>
                  <a:schemeClr val="tx1"/>
                </a:solidFill>
                <a:effectLst/>
                <a:latin typeface="+mn-lt"/>
                <a:ea typeface="+mn-ea"/>
                <a:cs typeface="+mn-cs"/>
              </a:rPr>
              <a:t> Slide-22</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22</a:t>
            </a:fld>
            <a:endParaRPr lang="en-US" dirty="0">
              <a:solidFill>
                <a:prstClr val="black"/>
              </a:solidFill>
            </a:endParaRPr>
          </a:p>
        </p:txBody>
      </p:sp>
    </p:spTree>
    <p:extLst>
      <p:ext uri="{BB962C8B-B14F-4D97-AF65-F5344CB8AC3E}">
        <p14:creationId xmlns:p14="http://schemas.microsoft.com/office/powerpoint/2010/main" val="21640727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second challenge is RF </a:t>
            </a:r>
            <a:r>
              <a:rPr lang="en-US" sz="1200" kern="1200" dirty="0" err="1" smtClean="0">
                <a:solidFill>
                  <a:schemeClr val="tx1"/>
                </a:solidFill>
                <a:effectLst/>
                <a:latin typeface="+mn-lt"/>
                <a:ea typeface="+mn-ea"/>
                <a:cs typeface="+mn-cs"/>
              </a:rPr>
              <a:t>intereference</a:t>
            </a:r>
            <a:r>
              <a:rPr lang="en-US" sz="1200" kern="1200" dirty="0" smtClean="0">
                <a:solidFill>
                  <a:schemeClr val="tx1"/>
                </a:solidFill>
                <a:effectLst/>
                <a:latin typeface="+mn-lt"/>
                <a:ea typeface="+mn-ea"/>
                <a:cs typeface="+mn-cs"/>
              </a:rPr>
              <a:t> due to Bluetooth connectivity. </a:t>
            </a:r>
          </a:p>
          <a:p>
            <a:r>
              <a:rPr lang="en-US" sz="1200" kern="1200" dirty="0" smtClean="0">
                <a:solidFill>
                  <a:schemeClr val="tx1"/>
                </a:solidFill>
                <a:effectLst/>
                <a:latin typeface="+mn-lt"/>
                <a:ea typeface="+mn-ea"/>
                <a:cs typeface="+mn-cs"/>
              </a:rPr>
              <a:t>The signal amplitude are very low typically 0.2mV to 2mV (p-p). </a:t>
            </a:r>
          </a:p>
          <a:p>
            <a:r>
              <a:rPr lang="en-US" sz="1200" kern="1200" dirty="0" smtClean="0">
                <a:solidFill>
                  <a:schemeClr val="tx1"/>
                </a:solidFill>
                <a:effectLst/>
                <a:latin typeface="+mn-lt"/>
                <a:ea typeface="+mn-ea"/>
                <a:cs typeface="+mn-cs"/>
              </a:rPr>
              <a:t>It is important to reject environmental electrical signals, such as ac mains, security systems, and other RF interference and to amplify and display the ECG signal. This reference design implements differential- and common-mode filtering using common-mode chokes. Also, the board is 4-layers with a complete ground layer for shielding. The placements of BLE chip and AFE chip are done such as the </a:t>
            </a:r>
            <a:r>
              <a:rPr lang="en-US" sz="1200" kern="1200" dirty="0" err="1" smtClean="0">
                <a:solidFill>
                  <a:schemeClr val="tx1"/>
                </a:solidFill>
                <a:effectLst/>
                <a:latin typeface="+mn-lt"/>
                <a:ea typeface="+mn-ea"/>
                <a:cs typeface="+mn-cs"/>
              </a:rPr>
              <a:t>interefence</a:t>
            </a:r>
            <a:r>
              <a:rPr lang="en-US" sz="1200" kern="1200" dirty="0" smtClean="0">
                <a:solidFill>
                  <a:schemeClr val="tx1"/>
                </a:solidFill>
                <a:effectLst/>
                <a:latin typeface="+mn-lt"/>
                <a:ea typeface="+mn-ea"/>
                <a:cs typeface="+mn-cs"/>
              </a:rPr>
              <a:t> is not there. </a:t>
            </a:r>
          </a:p>
          <a:p>
            <a:r>
              <a:rPr lang="en-US" sz="1200" kern="1200" dirty="0" smtClean="0">
                <a:solidFill>
                  <a:schemeClr val="tx1"/>
                </a:solidFill>
                <a:effectLst/>
                <a:latin typeface="+mn-lt"/>
                <a:ea typeface="+mn-ea"/>
                <a:cs typeface="+mn-cs"/>
              </a:rPr>
              <a:t> Slide - 23</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23</a:t>
            </a:fld>
            <a:endParaRPr lang="en-US" dirty="0">
              <a:solidFill>
                <a:prstClr val="black"/>
              </a:solidFill>
            </a:endParaRPr>
          </a:p>
        </p:txBody>
      </p:sp>
    </p:spTree>
    <p:extLst>
      <p:ext uri="{BB962C8B-B14F-4D97-AF65-F5344CB8AC3E}">
        <p14:creationId xmlns:p14="http://schemas.microsoft.com/office/powerpoint/2010/main" val="21640727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third and very important design challenge is to improve the battery life. This can be done in multiple ways, for example selecting the right power architecture, powering with right buck, boost or buck-boost devices  instead of directly powering from battery. There are dc/dc converters available which have bypass modes to improve efficiency. </a:t>
            </a:r>
          </a:p>
          <a:p>
            <a:r>
              <a:rPr lang="en-US" sz="1200" kern="1200" dirty="0" smtClean="0">
                <a:solidFill>
                  <a:schemeClr val="tx1"/>
                </a:solidFill>
                <a:effectLst/>
                <a:latin typeface="+mn-lt"/>
                <a:ea typeface="+mn-ea"/>
                <a:cs typeface="+mn-cs"/>
              </a:rPr>
              <a:t>The Sleep / shutdown / standby / deep sleep modes for radio devices like BLE, Wi-Fi etc. can also help improve the battery life. Selection of right battery charger like charging rate, termination current and quiescent currents are important to </a:t>
            </a:r>
            <a:r>
              <a:rPr lang="en-US" sz="1200" kern="1200" dirty="0" err="1" smtClean="0">
                <a:solidFill>
                  <a:schemeClr val="tx1"/>
                </a:solidFill>
                <a:effectLst/>
                <a:latin typeface="+mn-lt"/>
                <a:ea typeface="+mn-ea"/>
                <a:cs typeface="+mn-cs"/>
              </a:rPr>
              <a:t>enahce</a:t>
            </a:r>
            <a:r>
              <a:rPr lang="en-US" sz="1200" kern="1200" dirty="0" smtClean="0">
                <a:solidFill>
                  <a:schemeClr val="tx1"/>
                </a:solidFill>
                <a:effectLst/>
                <a:latin typeface="+mn-lt"/>
                <a:ea typeface="+mn-ea"/>
                <a:cs typeface="+mn-cs"/>
              </a:rPr>
              <a:t> battery life further.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Here  is a journal article which was published last year. It describes all these different techniques to improve the battery life in wearable patient monitors. </a:t>
            </a:r>
          </a:p>
          <a:p>
            <a:r>
              <a:rPr lang="en-US" sz="1200" kern="1200" dirty="0" smtClean="0">
                <a:solidFill>
                  <a:schemeClr val="tx1"/>
                </a:solidFill>
                <a:effectLst/>
                <a:latin typeface="+mn-lt"/>
                <a:ea typeface="+mn-ea"/>
                <a:cs typeface="+mn-cs"/>
              </a:rPr>
              <a:t>So we talked about PPG, ECG &amp; PTT measurement in this patch design.  Slide-24</a:t>
            </a:r>
          </a:p>
          <a:p>
            <a:r>
              <a:rPr lang="en-US" sz="1200" kern="1200" dirty="0" smtClean="0">
                <a:solidFill>
                  <a:schemeClr val="tx1"/>
                </a:solidFill>
                <a:effectLst/>
                <a:latin typeface="+mn-lt"/>
                <a:ea typeface="+mn-ea"/>
                <a:cs typeface="+mn-cs"/>
              </a:rPr>
              <a:t> Click animation</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24</a:t>
            </a:fld>
            <a:endParaRPr lang="en-US" dirty="0">
              <a:solidFill>
                <a:prstClr val="black"/>
              </a:solidFill>
            </a:endParaRPr>
          </a:p>
        </p:txBody>
      </p:sp>
    </p:spTree>
    <p:extLst>
      <p:ext uri="{BB962C8B-B14F-4D97-AF65-F5344CB8AC3E}">
        <p14:creationId xmlns:p14="http://schemas.microsoft.com/office/powerpoint/2010/main" val="21640727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381000" y="685800"/>
            <a:ext cx="6096000" cy="3429000"/>
          </a:xfrm>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mn-lt"/>
                <a:ea typeface="+mn-ea"/>
                <a:cs typeface="+mn-cs"/>
              </a:rPr>
              <a:t>What  about temperature patch?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so here it is. TIDA-01624.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is Bluetooth-enabled high accuracy skin temperature measurement flex PCB patch. It is a simplest patch design with only two ICs on it - A temp sensor and a BLE chip.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temp sensor is again TMP117 which is +/-0.1 degree accurate. The patch is implemented on a flexible PCB that means it can bend and take shape of the body part where is it connected. The </a:t>
            </a:r>
            <a:r>
              <a:rPr lang="en-US" sz="1200" kern="1200" dirty="0" err="1" smtClean="0">
                <a:solidFill>
                  <a:schemeClr val="tx1"/>
                </a:solidFill>
                <a:effectLst/>
                <a:latin typeface="+mn-lt"/>
                <a:ea typeface="+mn-ea"/>
                <a:cs typeface="+mn-cs"/>
              </a:rPr>
              <a:t>silve</a:t>
            </a:r>
            <a:r>
              <a:rPr lang="en-US" sz="1200" kern="1200" dirty="0" smtClean="0">
                <a:solidFill>
                  <a:schemeClr val="tx1"/>
                </a:solidFill>
                <a:effectLst/>
                <a:latin typeface="+mn-lt"/>
                <a:ea typeface="+mn-ea"/>
                <a:cs typeface="+mn-cs"/>
              </a:rPr>
              <a:t> color battery seen on the picture is also a flexible battery.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Temperature updates every second and connects to Smart Device like an iPad or iPhone or any remote terminal. More details can be found on TI web by searching TIDA-01624. </a:t>
            </a:r>
          </a:p>
          <a:p>
            <a:r>
              <a:rPr lang="en-US" sz="1200" kern="1200" dirty="0" smtClean="0">
                <a:solidFill>
                  <a:schemeClr val="tx1"/>
                </a:solidFill>
                <a:effectLst/>
                <a:latin typeface="+mn-lt"/>
                <a:ea typeface="+mn-ea"/>
                <a:cs typeface="+mn-cs"/>
              </a:rPr>
              <a:t> Slide-25</a:t>
            </a:r>
          </a:p>
          <a:p>
            <a:endParaRPr lang="en-US" altLang="en-US" dirty="0"/>
          </a:p>
        </p:txBody>
      </p:sp>
      <p:sp>
        <p:nvSpPr>
          <p:cNvPr id="1065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28885" indent="-280340" eaLnBrk="0" hangingPunct="0">
              <a:defRPr>
                <a:solidFill>
                  <a:schemeClr val="tx1"/>
                </a:solidFill>
                <a:latin typeface="Arial" charset="0"/>
                <a:ea typeface="ＭＳ Ｐゴシック" pitchFamily="34" charset="-128"/>
              </a:defRPr>
            </a:lvl2pPr>
            <a:lvl3pPr marL="1121360" indent="-224273" eaLnBrk="0" hangingPunct="0">
              <a:defRPr>
                <a:solidFill>
                  <a:schemeClr val="tx1"/>
                </a:solidFill>
                <a:latin typeface="Arial" charset="0"/>
                <a:ea typeface="ＭＳ Ｐゴシック" pitchFamily="34" charset="-128"/>
              </a:defRPr>
            </a:lvl3pPr>
            <a:lvl4pPr marL="1569903" indent="-224273" eaLnBrk="0" hangingPunct="0">
              <a:defRPr>
                <a:solidFill>
                  <a:schemeClr val="tx1"/>
                </a:solidFill>
                <a:latin typeface="Arial" charset="0"/>
                <a:ea typeface="ＭＳ Ｐゴシック" pitchFamily="34" charset="-128"/>
              </a:defRPr>
            </a:lvl4pPr>
            <a:lvl5pPr marL="2018448" indent="-224273" eaLnBrk="0" hangingPunct="0">
              <a:defRPr>
                <a:solidFill>
                  <a:schemeClr val="tx1"/>
                </a:solidFill>
                <a:latin typeface="Arial" charset="0"/>
                <a:ea typeface="ＭＳ Ｐゴシック" pitchFamily="34" charset="-128"/>
              </a:defRPr>
            </a:lvl5pPr>
            <a:lvl6pPr marL="2466992" indent="-224273" eaLnBrk="0" fontAlgn="base" hangingPunct="0">
              <a:spcBef>
                <a:spcPct val="0"/>
              </a:spcBef>
              <a:spcAft>
                <a:spcPct val="0"/>
              </a:spcAft>
              <a:defRPr>
                <a:solidFill>
                  <a:schemeClr val="tx1"/>
                </a:solidFill>
                <a:latin typeface="Arial" charset="0"/>
                <a:ea typeface="ＭＳ Ｐゴシック" pitchFamily="34" charset="-128"/>
              </a:defRPr>
            </a:lvl6pPr>
            <a:lvl7pPr marL="2915535" indent="-224273" eaLnBrk="0" fontAlgn="base" hangingPunct="0">
              <a:spcBef>
                <a:spcPct val="0"/>
              </a:spcBef>
              <a:spcAft>
                <a:spcPct val="0"/>
              </a:spcAft>
              <a:defRPr>
                <a:solidFill>
                  <a:schemeClr val="tx1"/>
                </a:solidFill>
                <a:latin typeface="Arial" charset="0"/>
                <a:ea typeface="ＭＳ Ｐゴシック" pitchFamily="34" charset="-128"/>
              </a:defRPr>
            </a:lvl7pPr>
            <a:lvl8pPr marL="3364080" indent="-224273" eaLnBrk="0" fontAlgn="base" hangingPunct="0">
              <a:spcBef>
                <a:spcPct val="0"/>
              </a:spcBef>
              <a:spcAft>
                <a:spcPct val="0"/>
              </a:spcAft>
              <a:defRPr>
                <a:solidFill>
                  <a:schemeClr val="tx1"/>
                </a:solidFill>
                <a:latin typeface="Arial" charset="0"/>
                <a:ea typeface="ＭＳ Ｐゴシック" pitchFamily="34" charset="-128"/>
              </a:defRPr>
            </a:lvl8pPr>
            <a:lvl9pPr marL="3812622" indent="-224273"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defRPr/>
            </a:pPr>
            <a:fld id="{BFF24A88-51A0-4D36-BB33-BE8FF32C773F}" type="slidenum">
              <a:rPr lang="en-US" smtClean="0">
                <a:solidFill>
                  <a:srgbClr val="000000"/>
                </a:solidFill>
              </a:rPr>
              <a:pPr eaLnBrk="1" hangingPunct="1">
                <a:defRPr/>
              </a:pPr>
              <a:t>25</a:t>
            </a:fld>
            <a:endParaRPr lang="en-US">
              <a:solidFill>
                <a:srgbClr val="000000"/>
              </a:solidFill>
            </a:endParaRPr>
          </a:p>
        </p:txBody>
      </p:sp>
    </p:spTree>
    <p:extLst>
      <p:ext uri="{BB962C8B-B14F-4D97-AF65-F5344CB8AC3E}">
        <p14:creationId xmlns:p14="http://schemas.microsoft.com/office/powerpoint/2010/main" val="39442769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Before  we move to next reference design, let me quickly flash this one pager for TMP117.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it can be seen, it is an ultra-high accurate device and meets medical standards. It has integrated non-volatile memory which can store configuration even after losing power. It is so small with 1.6 mm square </a:t>
            </a:r>
            <a:r>
              <a:rPr lang="en-US" sz="1200" kern="1200" dirty="0" err="1" smtClean="0">
                <a:solidFill>
                  <a:schemeClr val="tx1"/>
                </a:solidFill>
                <a:effectLst/>
                <a:latin typeface="+mn-lt"/>
                <a:ea typeface="+mn-ea"/>
                <a:cs typeface="+mn-cs"/>
              </a:rPr>
              <a:t>packge</a:t>
            </a:r>
            <a:r>
              <a:rPr lang="en-US" sz="1200" kern="1200" dirty="0" smtClean="0">
                <a:solidFill>
                  <a:schemeClr val="tx1"/>
                </a:solidFill>
                <a:effectLst/>
                <a:latin typeface="+mn-lt"/>
                <a:ea typeface="+mn-ea"/>
                <a:cs typeface="+mn-cs"/>
              </a:rPr>
              <a:t> that it is ideal for wearable application. </a:t>
            </a:r>
          </a:p>
          <a:p>
            <a:r>
              <a:rPr lang="en-US" sz="1200" kern="1200" dirty="0" smtClean="0">
                <a:solidFill>
                  <a:schemeClr val="tx1"/>
                </a:solidFill>
                <a:effectLst/>
                <a:latin typeface="+mn-lt"/>
                <a:ea typeface="+mn-ea"/>
                <a:cs typeface="+mn-cs"/>
              </a:rPr>
              <a:t> Slide-26</a:t>
            </a:r>
          </a:p>
          <a:p>
            <a:endParaRPr lang="en-US" dirty="0"/>
          </a:p>
        </p:txBody>
      </p:sp>
      <p:sp>
        <p:nvSpPr>
          <p:cNvPr id="5" name="Footer Placeholder 4"/>
          <p:cNvSpPr>
            <a:spLocks noGrp="1"/>
          </p:cNvSpPr>
          <p:nvPr>
            <p:ph type="ftr" sz="quarter" idx="11"/>
          </p:nvPr>
        </p:nvSpPr>
        <p:spPr/>
        <p:txBody>
          <a:bodyPr/>
          <a:lstStyle/>
          <a:p>
            <a:pPr>
              <a:defRPr/>
            </a:pPr>
            <a:r>
              <a:rPr lang="en-US">
                <a:solidFill>
                  <a:prstClr val="black"/>
                </a:solidFill>
              </a:rPr>
              <a:t>amr@ti.com</a:t>
            </a:r>
          </a:p>
        </p:txBody>
      </p:sp>
    </p:spTree>
    <p:extLst>
      <p:ext uri="{BB962C8B-B14F-4D97-AF65-F5344CB8AC3E}">
        <p14:creationId xmlns:p14="http://schemas.microsoft.com/office/powerpoint/2010/main" val="12588741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If  we look at overall system, we have </a:t>
            </a:r>
            <a:r>
              <a:rPr lang="en-US" sz="1200" kern="1200" dirty="0" err="1" smtClean="0">
                <a:solidFill>
                  <a:schemeClr val="tx1"/>
                </a:solidFill>
                <a:effectLst/>
                <a:latin typeface="+mn-lt"/>
                <a:ea typeface="+mn-ea"/>
                <a:cs typeface="+mn-cs"/>
              </a:rPr>
              <a:t>multiparameter</a:t>
            </a:r>
            <a:r>
              <a:rPr lang="en-US" sz="1200" kern="1200" dirty="0" smtClean="0">
                <a:solidFill>
                  <a:schemeClr val="tx1"/>
                </a:solidFill>
                <a:effectLst/>
                <a:latin typeface="+mn-lt"/>
                <a:ea typeface="+mn-ea"/>
                <a:cs typeface="+mn-cs"/>
              </a:rPr>
              <a:t> patient monitor which has connection to nurse station or doctor’s office through </a:t>
            </a:r>
            <a:r>
              <a:rPr lang="en-US" sz="1200" kern="1200" dirty="0" err="1" smtClean="0">
                <a:solidFill>
                  <a:schemeClr val="tx1"/>
                </a:solidFill>
                <a:effectLst/>
                <a:latin typeface="+mn-lt"/>
                <a:ea typeface="+mn-ea"/>
                <a:cs typeface="+mn-cs"/>
              </a:rPr>
              <a:t>WiFi</a:t>
            </a:r>
            <a:r>
              <a:rPr lang="en-US" sz="1200" kern="1200" dirty="0" smtClean="0">
                <a:solidFill>
                  <a:schemeClr val="tx1"/>
                </a:solidFill>
                <a:effectLst/>
                <a:latin typeface="+mn-lt"/>
                <a:ea typeface="+mn-ea"/>
                <a:cs typeface="+mn-cs"/>
              </a:rPr>
              <a:t>. The sensor patches connected to different patients can communicate with the same patient monitor through Bluetooth.</a:t>
            </a:r>
          </a:p>
          <a:p>
            <a:r>
              <a:rPr lang="en-US" sz="1200" kern="1200" dirty="0" smtClean="0">
                <a:solidFill>
                  <a:schemeClr val="tx1"/>
                </a:solidFill>
                <a:effectLst/>
                <a:latin typeface="+mn-lt"/>
                <a:ea typeface="+mn-ea"/>
                <a:cs typeface="+mn-cs"/>
              </a:rPr>
              <a:t>Here is why you should consider Texas Instruments for wireless connectivity.</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a:t>
            </a:r>
            <a:r>
              <a:rPr lang="en-US" sz="1200" kern="1200" dirty="0" err="1" smtClean="0">
                <a:solidFill>
                  <a:schemeClr val="tx1"/>
                </a:solidFill>
                <a:effectLst/>
                <a:latin typeface="+mn-lt"/>
                <a:ea typeface="+mn-ea"/>
                <a:cs typeface="+mn-cs"/>
              </a:rPr>
              <a:t>SimpleLink</a:t>
            </a:r>
            <a:r>
              <a:rPr lang="en-US" sz="1200" kern="1200" dirty="0" smtClean="0">
                <a:solidFill>
                  <a:schemeClr val="tx1"/>
                </a:solidFill>
                <a:effectLst/>
                <a:latin typeface="+mn-lt"/>
                <a:ea typeface="+mn-ea"/>
                <a:cs typeface="+mn-cs"/>
              </a:rPr>
              <a:t> solutions from Texas Instruments are low power. They are easy to use because of multi-role support, they are secure with FIPS 140-level 1 validation and smaller in size because of BAW technology. It is industry’s first crystal-less wireless architecture which saves 12% area in patch designs. </a:t>
            </a:r>
          </a:p>
          <a:p>
            <a:r>
              <a:rPr lang="en-US" sz="1200" kern="1200" dirty="0" smtClean="0">
                <a:solidFill>
                  <a:schemeClr val="tx1"/>
                </a:solidFill>
                <a:effectLst/>
                <a:latin typeface="+mn-lt"/>
                <a:ea typeface="+mn-ea"/>
                <a:cs typeface="+mn-cs"/>
              </a:rPr>
              <a:t> Slide-27</a:t>
            </a:r>
          </a:p>
          <a:p>
            <a:r>
              <a:rPr lang="en-US" sz="1200" kern="1200" dirty="0" smtClean="0">
                <a:solidFill>
                  <a:schemeClr val="tx1"/>
                </a:solidFill>
                <a:effectLst/>
                <a:latin typeface="+mn-lt"/>
                <a:ea typeface="+mn-ea"/>
                <a:cs typeface="+mn-cs"/>
              </a:rPr>
              <a:t> Slide-27</a:t>
            </a:r>
          </a:p>
          <a:p>
            <a:endParaRPr lang="en-US" dirty="0"/>
          </a:p>
        </p:txBody>
      </p:sp>
      <p:sp>
        <p:nvSpPr>
          <p:cNvPr id="4" name="Slide Number Placeholder 3"/>
          <p:cNvSpPr>
            <a:spLocks noGrp="1"/>
          </p:cNvSpPr>
          <p:nvPr>
            <p:ph type="sldNum" sz="quarter" idx="10"/>
          </p:nvPr>
        </p:nvSpPr>
        <p:spPr/>
        <p:txBody>
          <a:bodyPr/>
          <a:lstStyle/>
          <a:p>
            <a:fld id="{0BF4FA8B-EB49-411C-96BC-B0E7224C4571}" type="slidenum">
              <a:rPr lang="en-US" smtClean="0"/>
              <a:t>27</a:t>
            </a:fld>
            <a:endParaRPr lang="en-US"/>
          </a:p>
        </p:txBody>
      </p:sp>
    </p:spTree>
    <p:extLst>
      <p:ext uri="{BB962C8B-B14F-4D97-AF65-F5344CB8AC3E}">
        <p14:creationId xmlns:p14="http://schemas.microsoft.com/office/powerpoint/2010/main" val="13560204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On  the </a:t>
            </a:r>
            <a:r>
              <a:rPr lang="en-US" sz="1200" kern="1200" dirty="0" err="1" smtClean="0">
                <a:solidFill>
                  <a:schemeClr val="tx1"/>
                </a:solidFill>
                <a:effectLst/>
                <a:latin typeface="+mn-lt"/>
                <a:ea typeface="+mn-ea"/>
                <a:cs typeface="+mn-cs"/>
              </a:rPr>
              <a:t>firware</a:t>
            </a:r>
            <a:r>
              <a:rPr lang="en-US" sz="1200" kern="1200" dirty="0" smtClean="0">
                <a:solidFill>
                  <a:schemeClr val="tx1"/>
                </a:solidFill>
                <a:effectLst/>
                <a:latin typeface="+mn-lt"/>
                <a:ea typeface="+mn-ea"/>
                <a:cs typeface="+mn-cs"/>
              </a:rPr>
              <a:t> side, you can reuse 100% of the code. All different technologies from Texas Instruments like Bluetooth, Sub-1Ghz, </a:t>
            </a:r>
            <a:r>
              <a:rPr lang="en-US" sz="1200" kern="1200" dirty="0" err="1" smtClean="0">
                <a:solidFill>
                  <a:schemeClr val="tx1"/>
                </a:solidFill>
                <a:effectLst/>
                <a:latin typeface="+mn-lt"/>
                <a:ea typeface="+mn-ea"/>
                <a:cs typeface="+mn-cs"/>
              </a:rPr>
              <a:t>Wifi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Zigbee</a:t>
            </a:r>
            <a:r>
              <a:rPr lang="en-US" sz="1200" kern="1200" dirty="0" smtClean="0">
                <a:solidFill>
                  <a:schemeClr val="tx1"/>
                </a:solidFill>
                <a:effectLst/>
                <a:latin typeface="+mn-lt"/>
                <a:ea typeface="+mn-ea"/>
                <a:cs typeface="+mn-cs"/>
              </a:rPr>
              <a:t> and multi-standard all can have common software using our SDK. So  invest once and reuse effortlessly. </a:t>
            </a:r>
          </a:p>
          <a:p>
            <a:r>
              <a:rPr lang="en-US" sz="1200" kern="1200" dirty="0" smtClean="0">
                <a:solidFill>
                  <a:schemeClr val="tx1"/>
                </a:solidFill>
                <a:effectLst/>
                <a:latin typeface="+mn-lt"/>
                <a:ea typeface="+mn-ea"/>
                <a:cs typeface="+mn-cs"/>
              </a:rPr>
              <a:t> Slide-28</a:t>
            </a:r>
          </a:p>
          <a:p>
            <a:r>
              <a:rPr lang="en-US" sz="1200" kern="1200" dirty="0" smtClean="0">
                <a:solidFill>
                  <a:schemeClr val="tx1"/>
                </a:solidFill>
                <a:effectLst/>
                <a:latin typeface="+mn-lt"/>
                <a:ea typeface="+mn-ea"/>
                <a:cs typeface="+mn-cs"/>
              </a:rPr>
              <a:t> Click animation</a:t>
            </a:r>
          </a:p>
          <a:p>
            <a:endParaRPr lang="en-US" dirty="0"/>
          </a:p>
        </p:txBody>
      </p:sp>
      <p:sp>
        <p:nvSpPr>
          <p:cNvPr id="4" name="Slide Number Placeholder 3"/>
          <p:cNvSpPr>
            <a:spLocks noGrp="1"/>
          </p:cNvSpPr>
          <p:nvPr>
            <p:ph type="sldNum" sz="quarter" idx="10"/>
          </p:nvPr>
        </p:nvSpPr>
        <p:spPr/>
        <p:txBody>
          <a:bodyPr/>
          <a:lstStyle/>
          <a:p>
            <a:fld id="{55080698-7B0F-5D4A-9858-0F3A96D145F7}"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5783997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change gears and talk about how to achieve isolation and help ensure safety with power and data architectures in </a:t>
            </a:r>
            <a:r>
              <a:rPr lang="en-US" sz="1200" kern="1200" dirty="0" err="1" smtClean="0">
                <a:solidFill>
                  <a:schemeClr val="tx1"/>
                </a:solidFill>
                <a:effectLst/>
                <a:latin typeface="+mn-lt"/>
                <a:ea typeface="+mn-ea"/>
                <a:cs typeface="+mn-cs"/>
              </a:rPr>
              <a:t>Multiparameter</a:t>
            </a:r>
            <a:r>
              <a:rPr lang="en-US" sz="1200" kern="1200" dirty="0" smtClean="0">
                <a:solidFill>
                  <a:schemeClr val="tx1"/>
                </a:solidFill>
                <a:effectLst/>
                <a:latin typeface="+mn-lt"/>
                <a:ea typeface="+mn-ea"/>
                <a:cs typeface="+mn-cs"/>
              </a:rPr>
              <a:t> patient monitors. </a:t>
            </a:r>
          </a:p>
          <a:p>
            <a:r>
              <a:rPr lang="en-US" sz="1200" kern="1200" dirty="0" smtClean="0">
                <a:solidFill>
                  <a:schemeClr val="tx1"/>
                </a:solidFill>
                <a:effectLst/>
                <a:latin typeface="+mn-lt"/>
                <a:ea typeface="+mn-ea"/>
                <a:cs typeface="+mn-cs"/>
              </a:rPr>
              <a:t> Slide-30</a:t>
            </a:r>
          </a:p>
          <a:p>
            <a:endParaRPr lang="en-US" dirty="0"/>
          </a:p>
        </p:txBody>
      </p:sp>
      <p:sp>
        <p:nvSpPr>
          <p:cNvPr id="4" name="Slide Number Placeholder 3"/>
          <p:cNvSpPr>
            <a:spLocks noGrp="1"/>
          </p:cNvSpPr>
          <p:nvPr>
            <p:ph type="sldNum" sz="quarter" idx="10"/>
          </p:nvPr>
        </p:nvSpPr>
        <p:spPr/>
        <p:txBody>
          <a:bodyPr/>
          <a:lstStyle/>
          <a:p>
            <a:fld id="{0BF4FA8B-EB49-411C-96BC-B0E7224C4571}" type="slidenum">
              <a:rPr lang="en-US" smtClean="0"/>
              <a:t>30</a:t>
            </a:fld>
            <a:endParaRPr lang="en-US"/>
          </a:p>
        </p:txBody>
      </p:sp>
    </p:spTree>
    <p:extLst>
      <p:ext uri="{BB962C8B-B14F-4D97-AF65-F5344CB8AC3E}">
        <p14:creationId xmlns:p14="http://schemas.microsoft.com/office/powerpoint/2010/main" val="4216849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68338" y="431800"/>
            <a:ext cx="3844925" cy="2162175"/>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TI  classifies medical market into 5 different categories: Imaging, Patient monitoring and diagnostics, Medical equipment, home healthcare and personal care and fitness. </a:t>
            </a:r>
          </a:p>
          <a:p>
            <a:r>
              <a:rPr lang="en-US" sz="1200" kern="1200" dirty="0" smtClean="0">
                <a:solidFill>
                  <a:schemeClr val="tx1"/>
                </a:solidFill>
                <a:effectLst/>
                <a:latin typeface="+mn-lt"/>
                <a:ea typeface="+mn-ea"/>
                <a:cs typeface="+mn-cs"/>
              </a:rPr>
              <a:t>Medical imaging consists of </a:t>
            </a:r>
            <a:r>
              <a:rPr lang="en-US" sz="1200" kern="1200" dirty="0" err="1" smtClean="0">
                <a:solidFill>
                  <a:schemeClr val="tx1"/>
                </a:solidFill>
                <a:effectLst/>
                <a:latin typeface="+mn-lt"/>
                <a:ea typeface="+mn-ea"/>
                <a:cs typeface="+mn-cs"/>
              </a:rPr>
              <a:t>equipments</a:t>
            </a:r>
            <a:r>
              <a:rPr lang="en-US" sz="1200" kern="1200" dirty="0" smtClean="0">
                <a:solidFill>
                  <a:schemeClr val="tx1"/>
                </a:solidFill>
                <a:effectLst/>
                <a:latin typeface="+mn-lt"/>
                <a:ea typeface="+mn-ea"/>
                <a:cs typeface="+mn-cs"/>
              </a:rPr>
              <a:t> which are related to some image of the patient. For example, Ultrasound scanners, X-ray machines, MRI and CT/PET scanners. </a:t>
            </a:r>
          </a:p>
          <a:p>
            <a:r>
              <a:rPr lang="en-US" sz="1200" kern="1200" dirty="0" smtClean="0">
                <a:solidFill>
                  <a:schemeClr val="tx1"/>
                </a:solidFill>
                <a:effectLst/>
                <a:latin typeface="+mn-lt"/>
                <a:ea typeface="+mn-ea"/>
                <a:cs typeface="+mn-cs"/>
              </a:rPr>
              <a:t>Patient monitoring and diagnostics category takes care of all the vital sign </a:t>
            </a:r>
            <a:r>
              <a:rPr lang="en-US" sz="1200" u="sng" kern="1200" dirty="0" smtClean="0">
                <a:solidFill>
                  <a:schemeClr val="tx1"/>
                </a:solidFill>
                <a:effectLst/>
                <a:latin typeface="+mn-lt"/>
                <a:ea typeface="+mn-ea"/>
                <a:cs typeface="+mn-cs"/>
              </a:rPr>
              <a:t>sensing and monitoring</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we consider patient monitoring category as a category which takes human vital signs as “Inputs”, then Medical </a:t>
            </a:r>
            <a:r>
              <a:rPr lang="en-US" sz="1200" kern="1200" dirty="0" err="1" smtClean="0">
                <a:solidFill>
                  <a:schemeClr val="tx1"/>
                </a:solidFill>
                <a:effectLst/>
                <a:latin typeface="+mn-lt"/>
                <a:ea typeface="+mn-ea"/>
                <a:cs typeface="+mn-cs"/>
              </a:rPr>
              <a:t>equipments</a:t>
            </a:r>
            <a:r>
              <a:rPr lang="en-US" sz="1200" kern="1200" dirty="0" smtClean="0">
                <a:solidFill>
                  <a:schemeClr val="tx1"/>
                </a:solidFill>
                <a:effectLst/>
                <a:latin typeface="+mn-lt"/>
                <a:ea typeface="+mn-ea"/>
                <a:cs typeface="+mn-cs"/>
              </a:rPr>
              <a:t> are mostly </a:t>
            </a:r>
            <a:r>
              <a:rPr lang="en-US" sz="1200" u="sng" kern="1200" dirty="0" smtClean="0">
                <a:solidFill>
                  <a:schemeClr val="tx1"/>
                </a:solidFill>
                <a:effectLst/>
                <a:latin typeface="+mn-lt"/>
                <a:ea typeface="+mn-ea"/>
                <a:cs typeface="+mn-cs"/>
              </a:rPr>
              <a:t>“Output devices” like</a:t>
            </a:r>
            <a:r>
              <a:rPr lang="en-US" sz="1200" kern="1200" dirty="0" smtClean="0">
                <a:solidFill>
                  <a:schemeClr val="tx1"/>
                </a:solidFill>
                <a:effectLst/>
                <a:latin typeface="+mn-lt"/>
                <a:ea typeface="+mn-ea"/>
                <a:cs typeface="+mn-cs"/>
              </a:rPr>
              <a:t> ventilators, infusion pumps and anesthesia machines.</a:t>
            </a:r>
          </a:p>
          <a:p>
            <a:r>
              <a:rPr lang="en-US" sz="1200" kern="1200" dirty="0" smtClean="0">
                <a:solidFill>
                  <a:schemeClr val="tx1"/>
                </a:solidFill>
                <a:effectLst/>
                <a:latin typeface="+mn-lt"/>
                <a:ea typeface="+mn-ea"/>
                <a:cs typeface="+mn-cs"/>
              </a:rPr>
              <a:t>The fourth category is home healthcare category and it covers devices which are mostly used at home like blood pressure monitors, glucose monitors, CPAP machines, nebulizers and oxygen concentrators. </a:t>
            </a:r>
          </a:p>
          <a:p>
            <a:r>
              <a:rPr lang="en-US" sz="1200" kern="1200" dirty="0" smtClean="0">
                <a:solidFill>
                  <a:schemeClr val="tx1"/>
                </a:solidFill>
                <a:effectLst/>
                <a:latin typeface="+mn-lt"/>
                <a:ea typeface="+mn-ea"/>
                <a:cs typeface="+mn-cs"/>
              </a:rPr>
              <a:t>And the final category, Personal care &amp; fitness includes devices like wearable fitness monitors, beauty and grooming like shavers </a:t>
            </a:r>
            <a:r>
              <a:rPr lang="en-US" sz="1200" kern="1200" dirty="0" err="1" smtClean="0">
                <a:solidFill>
                  <a:schemeClr val="tx1"/>
                </a:solidFill>
                <a:effectLst/>
                <a:latin typeface="+mn-lt"/>
                <a:ea typeface="+mn-ea"/>
                <a:cs typeface="+mn-cs"/>
              </a:rPr>
              <a:t>etc</a:t>
            </a:r>
            <a:r>
              <a:rPr lang="en-US" sz="1200" kern="1200" dirty="0" smtClean="0">
                <a:solidFill>
                  <a:schemeClr val="tx1"/>
                </a:solidFill>
                <a:effectLst/>
                <a:latin typeface="+mn-lt"/>
                <a:ea typeface="+mn-ea"/>
                <a:cs typeface="+mn-cs"/>
              </a:rPr>
              <a:t>, and treadmills.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In  this presentation, we will talk about the Patient monitoring and diagnostics category. </a:t>
            </a:r>
          </a:p>
          <a:p>
            <a:r>
              <a:rPr lang="en-US" sz="1200" kern="1200" dirty="0" smtClean="0">
                <a:solidFill>
                  <a:schemeClr val="tx1"/>
                </a:solidFill>
                <a:effectLst/>
                <a:latin typeface="+mn-lt"/>
                <a:ea typeface="+mn-ea"/>
                <a:cs typeface="+mn-cs"/>
              </a:rPr>
              <a:t> Click animation</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0E69D59E-1D01-4EEE-B3D9-B58B22203E8C}" type="slidenum">
              <a:rPr lang="en-US" smtClean="0">
                <a:solidFill>
                  <a:prstClr val="black"/>
                </a:solidFill>
              </a:rPr>
              <a:pPr>
                <a:defRPr/>
              </a:pPr>
              <a:t>3</a:t>
            </a:fld>
            <a:endParaRPr lang="en-US">
              <a:solidFill>
                <a:prstClr val="black"/>
              </a:solidFill>
            </a:endParaRPr>
          </a:p>
        </p:txBody>
      </p:sp>
    </p:spTree>
    <p:extLst>
      <p:ext uri="{BB962C8B-B14F-4D97-AF65-F5344CB8AC3E}">
        <p14:creationId xmlns:p14="http://schemas.microsoft.com/office/powerpoint/2010/main" val="24575432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By  definition, a </a:t>
            </a:r>
            <a:r>
              <a:rPr lang="en-US" sz="1200" kern="1200" dirty="0" err="1" smtClean="0">
                <a:solidFill>
                  <a:schemeClr val="tx1"/>
                </a:solidFill>
                <a:effectLst/>
                <a:latin typeface="+mn-lt"/>
                <a:ea typeface="+mn-ea"/>
                <a:cs typeface="+mn-cs"/>
              </a:rPr>
              <a:t>multiparameter</a:t>
            </a:r>
            <a:r>
              <a:rPr lang="en-US" sz="1200" kern="1200" dirty="0" smtClean="0">
                <a:solidFill>
                  <a:schemeClr val="tx1"/>
                </a:solidFill>
                <a:effectLst/>
                <a:latin typeface="+mn-lt"/>
                <a:ea typeface="+mn-ea"/>
                <a:cs typeface="+mn-cs"/>
              </a:rPr>
              <a:t> patient monitor measures multiple parameters like electrocardiogram or ECG, blood oxygen concentration or SpO2, temperature, blood pressure, carbon dioxide or CO2 and multiple other gases. These parameters are typically measured using small isolated modules which can be connected to the main unit, called ‘Monitor’. So what you see here is an example image of patient monitor with different connectors where all these different modules get connected.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These type of patient monitors are bedside or classic patient monitors which we see in hospitals and clinics. </a:t>
            </a:r>
          </a:p>
          <a:p>
            <a:r>
              <a:rPr lang="en-US" sz="1200" kern="1200" dirty="0" smtClean="0">
                <a:solidFill>
                  <a:schemeClr val="tx1"/>
                </a:solidFill>
                <a:effectLst/>
                <a:latin typeface="+mn-lt"/>
                <a:ea typeface="+mn-ea"/>
                <a:cs typeface="+mn-cs"/>
              </a:rPr>
              <a:t>There is also trend of moving towards portable patient monitors which are small units which can be worn on waist or arm of the patient. The advantage, of such portable type patient monitors, is patient mobility. However, the challenges for these patient monitors are not only size but also quiescent current and efficiency with thermal performance.</a:t>
            </a:r>
          </a:p>
          <a:p>
            <a:r>
              <a:rPr lang="en-US" sz="1200" kern="1200" dirty="0" smtClean="0">
                <a:solidFill>
                  <a:schemeClr val="tx1"/>
                </a:solidFill>
                <a:effectLst/>
                <a:latin typeface="+mn-lt"/>
                <a:ea typeface="+mn-ea"/>
                <a:cs typeface="+mn-cs"/>
              </a:rPr>
              <a:t>Now Patient safety is a global health priority which is also highlighted by World Health Organization so as to provide enough attention during the design and development of </a:t>
            </a:r>
            <a:r>
              <a:rPr lang="en-US" sz="1200" kern="1200" dirty="0" err="1" smtClean="0">
                <a:solidFill>
                  <a:schemeClr val="tx1"/>
                </a:solidFill>
                <a:effectLst/>
                <a:latin typeface="+mn-lt"/>
                <a:ea typeface="+mn-ea"/>
                <a:cs typeface="+mn-cs"/>
              </a:rPr>
              <a:t>multiparameter</a:t>
            </a:r>
            <a:r>
              <a:rPr lang="en-US" sz="1200" kern="1200" dirty="0" smtClean="0">
                <a:solidFill>
                  <a:schemeClr val="tx1"/>
                </a:solidFill>
                <a:effectLst/>
                <a:latin typeface="+mn-lt"/>
                <a:ea typeface="+mn-ea"/>
                <a:cs typeface="+mn-cs"/>
              </a:rPr>
              <a:t> patient monitors. </a:t>
            </a:r>
          </a:p>
          <a:p>
            <a:r>
              <a:rPr lang="en-US" sz="1200" kern="1200" dirty="0" smtClean="0">
                <a:solidFill>
                  <a:schemeClr val="tx1"/>
                </a:solidFill>
                <a:effectLst/>
                <a:latin typeface="+mn-lt"/>
                <a:ea typeface="+mn-ea"/>
                <a:cs typeface="+mn-cs"/>
              </a:rPr>
              <a:t> Slide-31</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31</a:t>
            </a:fld>
            <a:endParaRPr lang="en-US" dirty="0"/>
          </a:p>
        </p:txBody>
      </p:sp>
    </p:spTree>
    <p:extLst>
      <p:ext uri="{BB962C8B-B14F-4D97-AF65-F5344CB8AC3E}">
        <p14:creationId xmlns:p14="http://schemas.microsoft.com/office/powerpoint/2010/main" val="27529745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If  you are working on any medical equipment, you would be aware of medical standard IEC60601-1. All medical devices must comply with the basic safety and essential performance requirements defined by this standard.</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standard provides general requirements, in a series of editions and versions and it has evolved over years, through to the 4th edition EMC standard that establishes new “environments” when considering electromagnetic compatibility (EMC) between medical electrical equipment and other electronic devices.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With the United States, Canada, and Europe now having fully adopted the 4th edition EMC requirements, the patient monitor manufacturers intending to ship products to these regions must ensure their products comply to the latest standard. However, the same is equally true for manufacturers in regions that have not transitioned to the latest editions of the standard. While transition dates may not be clear in various territories around the world, there is still incentive for manufacturers to comply to the global standards to avoid being caught out by different regional compliance.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IEC 60601 standard has a long history with a number of revisions. Since 1977 till date, there have been multiple editions and versions adding more protection features as well as safety of the patient.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In the context of safe operation of medical equipment, the 2nd edition of IEC 60601-1 established risk guidelines that applied when a device is within a 6-foot radius from the patient, or called “patient vicinity.”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And three use categories are defined:</a:t>
            </a:r>
          </a:p>
          <a:p>
            <a:r>
              <a:rPr lang="en-US" sz="1200" kern="1200" dirty="0" smtClean="0">
                <a:solidFill>
                  <a:schemeClr val="tx1"/>
                </a:solidFill>
                <a:effectLst/>
                <a:latin typeface="+mn-lt"/>
                <a:ea typeface="+mn-ea"/>
                <a:cs typeface="+mn-cs"/>
              </a:rPr>
              <a:t>Type B (body) equipment operates within this vicinity, but without patient contact. Examples of type B equipment include x-ray machines, and MRI scanners.</a:t>
            </a:r>
          </a:p>
          <a:p>
            <a:r>
              <a:rPr lang="en-US" sz="1200" kern="1200" dirty="0" smtClean="0">
                <a:solidFill>
                  <a:schemeClr val="tx1"/>
                </a:solidFill>
                <a:effectLst/>
                <a:latin typeface="+mn-lt"/>
                <a:ea typeface="+mn-ea"/>
                <a:cs typeface="+mn-cs"/>
              </a:rPr>
              <a:t>Type BF (body floating) equipment makes physical contact with the patient. Examples of type BF equipment include blood pressure monitors, ultrasound equipment, and thermometers. </a:t>
            </a:r>
          </a:p>
          <a:p>
            <a:r>
              <a:rPr lang="en-US" sz="1200" kern="1200" dirty="0" smtClean="0">
                <a:solidFill>
                  <a:schemeClr val="tx1"/>
                </a:solidFill>
                <a:effectLst/>
                <a:latin typeface="+mn-lt"/>
                <a:ea typeface="+mn-ea"/>
                <a:cs typeface="+mn-cs"/>
              </a:rPr>
              <a:t>Type CF (cardiac floating) makes physical contact with the heart. Examples of type CF equipment include defibrillators and dialysis machines.</a:t>
            </a:r>
          </a:p>
          <a:p>
            <a:r>
              <a:rPr lang="en-US" sz="1200" kern="1200" dirty="0" smtClean="0">
                <a:solidFill>
                  <a:schemeClr val="tx1"/>
                </a:solidFill>
                <a:effectLst/>
                <a:latin typeface="+mn-lt"/>
                <a:ea typeface="+mn-ea"/>
                <a:cs typeface="+mn-cs"/>
              </a:rPr>
              <a:t>These types body, body floating or cardiac floating decide applicable levels of isolation, insulation, </a:t>
            </a:r>
            <a:r>
              <a:rPr lang="en-US" sz="1200" kern="1200" dirty="0" err="1" smtClean="0">
                <a:solidFill>
                  <a:schemeClr val="tx1"/>
                </a:solidFill>
                <a:effectLst/>
                <a:latin typeface="+mn-lt"/>
                <a:ea typeface="+mn-ea"/>
                <a:cs typeface="+mn-cs"/>
              </a:rPr>
              <a:t>creepage</a:t>
            </a:r>
            <a:r>
              <a:rPr lang="en-US" sz="1200" kern="1200" dirty="0" smtClean="0">
                <a:solidFill>
                  <a:schemeClr val="tx1"/>
                </a:solidFill>
                <a:effectLst/>
                <a:latin typeface="+mn-lt"/>
                <a:ea typeface="+mn-ea"/>
                <a:cs typeface="+mn-cs"/>
              </a:rPr>
              <a:t>, clearance.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Specific tables are given in the IEC standard for the </a:t>
            </a:r>
            <a:r>
              <a:rPr lang="en-US" sz="1200" kern="1200" dirty="0" err="1" smtClean="0">
                <a:solidFill>
                  <a:schemeClr val="tx1"/>
                </a:solidFill>
                <a:effectLst/>
                <a:latin typeface="+mn-lt"/>
                <a:ea typeface="+mn-ea"/>
                <a:cs typeface="+mn-cs"/>
              </a:rPr>
              <a:t>creepage</a:t>
            </a:r>
            <a:r>
              <a:rPr lang="en-US" sz="1200" kern="1200" dirty="0" smtClean="0">
                <a:solidFill>
                  <a:schemeClr val="tx1"/>
                </a:solidFill>
                <a:effectLst/>
                <a:latin typeface="+mn-lt"/>
                <a:ea typeface="+mn-ea"/>
                <a:cs typeface="+mn-cs"/>
              </a:rPr>
              <a:t> and clearance requirement based on corresponding working voltages across insulation or upper rated input voltage which ever is higher. The clearance calculation needs consideration of a multiplication factor if the altitude is greater than 3000 meters.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Also, power supplies use transformers for isolation purpose. So for transformer construction, a reinforced or basic isolation requirement is determined based on which type of insulation is used. For example, single or double or triple layer of insulation sheet will decide the thickness as well as isolation level. </a:t>
            </a:r>
          </a:p>
          <a:p>
            <a:r>
              <a:rPr lang="en-US" sz="1200" kern="1200" dirty="0" smtClean="0">
                <a:solidFill>
                  <a:schemeClr val="tx1"/>
                </a:solidFill>
                <a:effectLst/>
                <a:latin typeface="+mn-lt"/>
                <a:ea typeface="+mn-ea"/>
                <a:cs typeface="+mn-cs"/>
              </a:rPr>
              <a:t>Most of the AC/DC converters are isolated, then why do we need isolation for DC/DC power supply? </a:t>
            </a:r>
          </a:p>
          <a:p>
            <a:r>
              <a:rPr lang="en-US" sz="1200" kern="1200" dirty="0" smtClean="0">
                <a:solidFill>
                  <a:schemeClr val="tx1"/>
                </a:solidFill>
                <a:effectLst/>
                <a:latin typeface="+mn-lt"/>
                <a:ea typeface="+mn-ea"/>
                <a:cs typeface="+mn-cs"/>
              </a:rPr>
              <a:t>By providing up to 5000 V isolation, a DC/DC converter can still protect the patient in the event of a failure of the main AC/DC power supply, thereby avoiding mains voltage levels appearing at any patient points.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sensing side isolation is typically taken care by reducing the leakage current by adding resistors in the ECG sensing paths for example.</a:t>
            </a:r>
          </a:p>
          <a:p>
            <a:r>
              <a:rPr lang="en-US" sz="1200" kern="1200" dirty="0" smtClean="0">
                <a:solidFill>
                  <a:schemeClr val="tx1"/>
                </a:solidFill>
                <a:effectLst/>
                <a:latin typeface="+mn-lt"/>
                <a:ea typeface="+mn-ea"/>
                <a:cs typeface="+mn-cs"/>
              </a:rPr>
              <a:t>The purpose of data &amp; power side isolation is two-fold. For modules like ECG &amp; temp, there has to be isolation from patient to the circuit to make sure the leakage current passing through the patient’s body is within safe limits. Secondly, when it connects to the main monitor, we need to understand that multiple other modules are also connected together so providing isolation in each module is important.</a:t>
            </a:r>
          </a:p>
          <a:p>
            <a:r>
              <a:rPr lang="en-US" sz="1200" kern="1200" dirty="0" smtClean="0">
                <a:solidFill>
                  <a:schemeClr val="tx1"/>
                </a:solidFill>
                <a:effectLst/>
                <a:latin typeface="+mn-lt"/>
                <a:ea typeface="+mn-ea"/>
                <a:cs typeface="+mn-cs"/>
              </a:rPr>
              <a:t> Slide-32</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32</a:t>
            </a:fld>
            <a:endParaRPr lang="en-US" dirty="0"/>
          </a:p>
        </p:txBody>
      </p:sp>
    </p:spTree>
    <p:extLst>
      <p:ext uri="{BB962C8B-B14F-4D97-AF65-F5344CB8AC3E}">
        <p14:creationId xmlns:p14="http://schemas.microsoft.com/office/powerpoint/2010/main" val="27529745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To  get into further details, let’s have a look at an example module. The image on this slide shows a generic block diagram of ECG module. It highlights the isolation between the analog circuit and the digital processing unit. As highlighted earlier, Medical standard IEC60601-1 specify that </a:t>
            </a:r>
            <a:r>
              <a:rPr lang="en-US" sz="1200" kern="1200" dirty="0" err="1" smtClean="0">
                <a:solidFill>
                  <a:schemeClr val="tx1"/>
                </a:solidFill>
                <a:effectLst/>
                <a:latin typeface="+mn-lt"/>
                <a:ea typeface="+mn-ea"/>
                <a:cs typeface="+mn-cs"/>
              </a:rPr>
              <a:t>multiparameter</a:t>
            </a:r>
            <a:r>
              <a:rPr lang="en-US" sz="1200" kern="1200" dirty="0" smtClean="0">
                <a:solidFill>
                  <a:schemeClr val="tx1"/>
                </a:solidFill>
                <a:effectLst/>
                <a:latin typeface="+mn-lt"/>
                <a:ea typeface="+mn-ea"/>
                <a:cs typeface="+mn-cs"/>
              </a:rPr>
              <a:t> patient monitors need to have isolation up to 5kV to separate the grounds, prevent any ground loop currents, and prevent leakage currents flowing from the patient’s body. </a:t>
            </a:r>
          </a:p>
          <a:p>
            <a:r>
              <a:rPr lang="en-US" sz="1200" kern="1200" dirty="0" smtClean="0">
                <a:solidFill>
                  <a:schemeClr val="tx1"/>
                </a:solidFill>
                <a:effectLst/>
                <a:latin typeface="+mn-lt"/>
                <a:ea typeface="+mn-ea"/>
                <a:cs typeface="+mn-cs"/>
              </a:rPr>
              <a:t>While isolating data, it also needs the same level of isolation as on the power supply. The data isolation can be done using simple digital isolators but the isolated power topology needs a thoughtful analysis.</a:t>
            </a:r>
          </a:p>
          <a:p>
            <a:r>
              <a:rPr lang="en-US" sz="1200" kern="1200" dirty="0" smtClean="0">
                <a:solidFill>
                  <a:schemeClr val="tx1"/>
                </a:solidFill>
                <a:effectLst/>
                <a:latin typeface="+mn-lt"/>
                <a:ea typeface="+mn-ea"/>
                <a:cs typeface="+mn-cs"/>
              </a:rPr>
              <a:t>For power architectures, there are key specifications which help in deciding the topology. Now let me discuss the key challenges. </a:t>
            </a:r>
          </a:p>
          <a:p>
            <a:r>
              <a:rPr lang="en-US" sz="1200" kern="1200" dirty="0" smtClean="0">
                <a:solidFill>
                  <a:schemeClr val="tx1"/>
                </a:solidFill>
                <a:effectLst/>
                <a:latin typeface="+mn-lt"/>
                <a:ea typeface="+mn-ea"/>
                <a:cs typeface="+mn-cs"/>
              </a:rPr>
              <a:t> Slide-33</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33</a:t>
            </a:fld>
            <a:endParaRPr lang="en-US" dirty="0"/>
          </a:p>
        </p:txBody>
      </p:sp>
    </p:spTree>
    <p:extLst>
      <p:ext uri="{BB962C8B-B14F-4D97-AF65-F5344CB8AC3E}">
        <p14:creationId xmlns:p14="http://schemas.microsoft.com/office/powerpoint/2010/main" val="27529745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As  we discuss with different medical customers about the isolated power supplies, we get requirements like regulated or unregulated input voltage, output voltage range depending on what is it powering, power levels they would want to achieve, the feedback mechanism – open-loop or closed-loop or in other words  output voltage regulation percentage, isolation levels, emission standards and bill of material, form factor and cost also play a major role in topology selection. </a:t>
            </a:r>
          </a:p>
          <a:p>
            <a:r>
              <a:rPr lang="en-US" sz="1200" kern="1200" dirty="0" smtClean="0">
                <a:solidFill>
                  <a:schemeClr val="tx1"/>
                </a:solidFill>
                <a:effectLst/>
                <a:latin typeface="+mn-lt"/>
                <a:ea typeface="+mn-ea"/>
                <a:cs typeface="+mn-cs"/>
              </a:rPr>
              <a:t>One size doesn’t fit all these requirements so we need to dig deeper into possible architectures or topologies.</a:t>
            </a:r>
          </a:p>
          <a:p>
            <a:r>
              <a:rPr lang="en-US" sz="1200" kern="1200" dirty="0" smtClean="0">
                <a:solidFill>
                  <a:schemeClr val="tx1"/>
                </a:solidFill>
                <a:effectLst/>
                <a:latin typeface="+mn-lt"/>
                <a:ea typeface="+mn-ea"/>
                <a:cs typeface="+mn-cs"/>
              </a:rPr>
              <a:t> Slide-34</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34</a:t>
            </a:fld>
            <a:endParaRPr lang="en-US" dirty="0"/>
          </a:p>
        </p:txBody>
      </p:sp>
    </p:spTree>
    <p:extLst>
      <p:ext uri="{BB962C8B-B14F-4D97-AF65-F5344CB8AC3E}">
        <p14:creationId xmlns:p14="http://schemas.microsoft.com/office/powerpoint/2010/main" val="27529745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Let’s  start with </a:t>
            </a:r>
            <a:r>
              <a:rPr lang="en-US" sz="1200" kern="1200" dirty="0" err="1" smtClean="0">
                <a:solidFill>
                  <a:schemeClr val="tx1"/>
                </a:solidFill>
                <a:effectLst/>
                <a:latin typeface="+mn-lt"/>
                <a:ea typeface="+mn-ea"/>
                <a:cs typeface="+mn-cs"/>
              </a:rPr>
              <a:t>Flyback</a:t>
            </a:r>
            <a:r>
              <a:rPr lang="en-US" sz="1200" kern="1200" dirty="0" smtClean="0">
                <a:solidFill>
                  <a:schemeClr val="tx1"/>
                </a:solidFill>
                <a:effectLst/>
                <a:latin typeface="+mn-lt"/>
                <a:ea typeface="+mn-ea"/>
                <a:cs typeface="+mn-cs"/>
              </a:rPr>
              <a:t> topology. A conventional </a:t>
            </a:r>
            <a:r>
              <a:rPr lang="en-US" sz="1200" kern="1200" dirty="0" err="1" smtClean="0">
                <a:solidFill>
                  <a:schemeClr val="tx1"/>
                </a:solidFill>
                <a:effectLst/>
                <a:latin typeface="+mn-lt"/>
                <a:ea typeface="+mn-ea"/>
                <a:cs typeface="+mn-cs"/>
              </a:rPr>
              <a:t>Flyback</a:t>
            </a:r>
            <a:r>
              <a:rPr lang="en-US" sz="1200" kern="1200" dirty="0" smtClean="0">
                <a:solidFill>
                  <a:schemeClr val="tx1"/>
                </a:solidFill>
                <a:effectLst/>
                <a:latin typeface="+mn-lt"/>
                <a:ea typeface="+mn-ea"/>
                <a:cs typeface="+mn-cs"/>
              </a:rPr>
              <a:t> converter is a buck-boost converter and it can easily support output power levels up to 10s of watts (depending upon the transformer design). To get the isolated output information back to the </a:t>
            </a:r>
            <a:r>
              <a:rPr lang="en-US" sz="1200" kern="1200" dirty="0" err="1" smtClean="0">
                <a:solidFill>
                  <a:schemeClr val="tx1"/>
                </a:solidFill>
                <a:effectLst/>
                <a:latin typeface="+mn-lt"/>
                <a:ea typeface="+mn-ea"/>
                <a:cs typeface="+mn-cs"/>
              </a:rPr>
              <a:t>Flyback</a:t>
            </a:r>
            <a:r>
              <a:rPr lang="en-US" sz="1200" kern="1200" dirty="0" smtClean="0">
                <a:solidFill>
                  <a:schemeClr val="tx1"/>
                </a:solidFill>
                <a:effectLst/>
                <a:latin typeface="+mn-lt"/>
                <a:ea typeface="+mn-ea"/>
                <a:cs typeface="+mn-cs"/>
              </a:rPr>
              <a:t> controller (aka PWM controller) in order to accurately regulate the output, the output is fed back using either an </a:t>
            </a:r>
            <a:r>
              <a:rPr lang="en-US" sz="1200" kern="1200" dirty="0" err="1" smtClean="0">
                <a:solidFill>
                  <a:schemeClr val="tx1"/>
                </a:solidFill>
                <a:effectLst/>
                <a:latin typeface="+mn-lt"/>
                <a:ea typeface="+mn-ea"/>
                <a:cs typeface="+mn-cs"/>
              </a:rPr>
              <a:t>opto</a:t>
            </a:r>
            <a:r>
              <a:rPr lang="en-US" sz="1200" kern="1200" dirty="0" smtClean="0">
                <a:solidFill>
                  <a:schemeClr val="tx1"/>
                </a:solidFill>
                <a:effectLst/>
                <a:latin typeface="+mn-lt"/>
                <a:ea typeface="+mn-ea"/>
                <a:cs typeface="+mn-cs"/>
              </a:rPr>
              <a:t>-coupler based circuit or a tertiary winding. In such cases, the component count and the solution size is fairly large. In fact, reliability can be a concern with </a:t>
            </a:r>
            <a:r>
              <a:rPr lang="en-US" sz="1200" kern="1200" dirty="0" err="1" smtClean="0">
                <a:solidFill>
                  <a:schemeClr val="tx1"/>
                </a:solidFill>
                <a:effectLst/>
                <a:latin typeface="+mn-lt"/>
                <a:ea typeface="+mn-ea"/>
                <a:cs typeface="+mn-cs"/>
              </a:rPr>
              <a:t>opto</a:t>
            </a:r>
            <a:r>
              <a:rPr lang="en-US" sz="1200" kern="1200" dirty="0" smtClean="0">
                <a:solidFill>
                  <a:schemeClr val="tx1"/>
                </a:solidFill>
                <a:effectLst/>
                <a:latin typeface="+mn-lt"/>
                <a:ea typeface="+mn-ea"/>
                <a:cs typeface="+mn-cs"/>
              </a:rPr>
              <a:t>-coupler based feedback and an additional winding adds to the cost of the transformer. </a:t>
            </a:r>
          </a:p>
          <a:p>
            <a:r>
              <a:rPr lang="en-US" sz="1200" kern="1200" dirty="0" smtClean="0">
                <a:solidFill>
                  <a:schemeClr val="tx1"/>
                </a:solidFill>
                <a:effectLst/>
                <a:latin typeface="+mn-lt"/>
                <a:ea typeface="+mn-ea"/>
                <a:cs typeface="+mn-cs"/>
              </a:rPr>
              <a:t>There is a variation of </a:t>
            </a:r>
            <a:r>
              <a:rPr lang="en-US" sz="1200" kern="1200" dirty="0" err="1" smtClean="0">
                <a:solidFill>
                  <a:schemeClr val="tx1"/>
                </a:solidFill>
                <a:effectLst/>
                <a:latin typeface="+mn-lt"/>
                <a:ea typeface="+mn-ea"/>
                <a:cs typeface="+mn-cs"/>
              </a:rPr>
              <a:t>Flyback</a:t>
            </a:r>
            <a:r>
              <a:rPr lang="en-US" sz="1200" kern="1200" dirty="0" smtClean="0">
                <a:solidFill>
                  <a:schemeClr val="tx1"/>
                </a:solidFill>
                <a:effectLst/>
                <a:latin typeface="+mn-lt"/>
                <a:ea typeface="+mn-ea"/>
                <a:cs typeface="+mn-cs"/>
              </a:rPr>
              <a:t> called the PSR </a:t>
            </a:r>
            <a:r>
              <a:rPr lang="en-US" sz="1200" kern="1200" dirty="0" err="1" smtClean="0">
                <a:solidFill>
                  <a:schemeClr val="tx1"/>
                </a:solidFill>
                <a:effectLst/>
                <a:latin typeface="+mn-lt"/>
                <a:ea typeface="+mn-ea"/>
                <a:cs typeface="+mn-cs"/>
              </a:rPr>
              <a:t>Flyback</a:t>
            </a:r>
            <a:r>
              <a:rPr lang="en-US" sz="1200" kern="1200" dirty="0" smtClean="0">
                <a:solidFill>
                  <a:schemeClr val="tx1"/>
                </a:solidFill>
                <a:effectLst/>
                <a:latin typeface="+mn-lt"/>
                <a:ea typeface="+mn-ea"/>
                <a:cs typeface="+mn-cs"/>
              </a:rPr>
              <a:t> topology which eliminates the need of an </a:t>
            </a:r>
            <a:r>
              <a:rPr lang="en-US" sz="1200" kern="1200" dirty="0" err="1" smtClean="0">
                <a:solidFill>
                  <a:schemeClr val="tx1"/>
                </a:solidFill>
                <a:effectLst/>
                <a:latin typeface="+mn-lt"/>
                <a:ea typeface="+mn-ea"/>
                <a:cs typeface="+mn-cs"/>
              </a:rPr>
              <a:t>opto</a:t>
            </a:r>
            <a:r>
              <a:rPr lang="en-US" sz="1200" kern="1200" dirty="0" smtClean="0">
                <a:solidFill>
                  <a:schemeClr val="tx1"/>
                </a:solidFill>
                <a:effectLst/>
                <a:latin typeface="+mn-lt"/>
                <a:ea typeface="+mn-ea"/>
                <a:cs typeface="+mn-cs"/>
              </a:rPr>
              <a:t>-coupler or tertiary winding and provides extremely tight load regulation using the feature of the resonant ring caused by the magnetizing inductance and the switch node capacitance. Compared to conventional </a:t>
            </a:r>
            <a:r>
              <a:rPr lang="en-US" sz="1200" kern="1200" dirty="0" err="1" smtClean="0">
                <a:solidFill>
                  <a:schemeClr val="tx1"/>
                </a:solidFill>
                <a:effectLst/>
                <a:latin typeface="+mn-lt"/>
                <a:ea typeface="+mn-ea"/>
                <a:cs typeface="+mn-cs"/>
              </a:rPr>
              <a:t>Flyback</a:t>
            </a:r>
            <a:r>
              <a:rPr lang="en-US" sz="1200" kern="1200" dirty="0" smtClean="0">
                <a:solidFill>
                  <a:schemeClr val="tx1"/>
                </a:solidFill>
                <a:effectLst/>
                <a:latin typeface="+mn-lt"/>
                <a:ea typeface="+mn-ea"/>
                <a:cs typeface="+mn-cs"/>
              </a:rPr>
              <a:t>, it operates in Discontinuous Conduction Mode (DCM) or Boundary conduction Mode (BCM) depending on the load. It, in turn, eliminates any errors from the transformer DC resistance (DCR) or secondary side diode to provide tight regulation.</a:t>
            </a:r>
          </a:p>
          <a:p>
            <a:r>
              <a:rPr lang="en-US" sz="1200" kern="1200" dirty="0" smtClean="0">
                <a:solidFill>
                  <a:schemeClr val="tx1"/>
                </a:solidFill>
                <a:effectLst/>
                <a:latin typeface="+mn-lt"/>
                <a:ea typeface="+mn-ea"/>
                <a:cs typeface="+mn-cs"/>
              </a:rPr>
              <a:t>However, higher primary and secondary-side RMS currents in PSR </a:t>
            </a:r>
            <a:r>
              <a:rPr lang="en-US" sz="1200" kern="1200" dirty="0" err="1" smtClean="0">
                <a:solidFill>
                  <a:schemeClr val="tx1"/>
                </a:solidFill>
                <a:effectLst/>
                <a:latin typeface="+mn-lt"/>
                <a:ea typeface="+mn-ea"/>
                <a:cs typeface="+mn-cs"/>
              </a:rPr>
              <a:t>Flyback</a:t>
            </a:r>
            <a:r>
              <a:rPr lang="en-US" sz="1200" kern="1200" dirty="0" smtClean="0">
                <a:solidFill>
                  <a:schemeClr val="tx1"/>
                </a:solidFill>
                <a:effectLst/>
                <a:latin typeface="+mn-lt"/>
                <a:ea typeface="+mn-ea"/>
                <a:cs typeface="+mn-cs"/>
              </a:rPr>
              <a:t> result in conduction losses in the magnetic and semiconductors. </a:t>
            </a:r>
          </a:p>
          <a:p>
            <a:r>
              <a:rPr lang="en-US" sz="1200" kern="1200" dirty="0" smtClean="0">
                <a:solidFill>
                  <a:schemeClr val="tx1"/>
                </a:solidFill>
                <a:effectLst/>
                <a:latin typeface="+mn-lt"/>
                <a:ea typeface="+mn-ea"/>
                <a:cs typeface="+mn-cs"/>
              </a:rPr>
              <a:t>TI suggests two new devices which can support this topology – LM5180 and LM25180 (the difference between the two devices is the input voltage range). </a:t>
            </a:r>
          </a:p>
          <a:p>
            <a:r>
              <a:rPr lang="en-US" sz="1200" kern="1200" dirty="0" smtClean="0">
                <a:solidFill>
                  <a:schemeClr val="tx1"/>
                </a:solidFill>
                <a:effectLst/>
                <a:latin typeface="+mn-lt"/>
                <a:ea typeface="+mn-ea"/>
                <a:cs typeface="+mn-cs"/>
              </a:rPr>
              <a:t>The table on the right shows specifications for LM5180 device and it can support up to 7W and can achieve 1% output voltage regulation.</a:t>
            </a:r>
          </a:p>
          <a:p>
            <a:r>
              <a:rPr lang="en-US" sz="1200" kern="1200" dirty="0" smtClean="0">
                <a:solidFill>
                  <a:schemeClr val="tx1"/>
                </a:solidFill>
                <a:effectLst/>
                <a:latin typeface="+mn-lt"/>
                <a:ea typeface="+mn-ea"/>
                <a:cs typeface="+mn-cs"/>
              </a:rPr>
              <a:t> Slide-35</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35</a:t>
            </a:fld>
            <a:endParaRPr lang="en-US"/>
          </a:p>
        </p:txBody>
      </p:sp>
    </p:spTree>
    <p:extLst>
      <p:ext uri="{BB962C8B-B14F-4D97-AF65-F5344CB8AC3E}">
        <p14:creationId xmlns:p14="http://schemas.microsoft.com/office/powerpoint/2010/main" val="30670832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Now , I want to quickly show a design calculator for LM25180 where the user can design and select component by inputting different specifications and parameters. This one is available on our website for anyone to download and use. </a:t>
            </a:r>
          </a:p>
          <a:p>
            <a:r>
              <a:rPr lang="en-US" sz="1200" kern="1200" dirty="0" smtClean="0">
                <a:solidFill>
                  <a:schemeClr val="tx1"/>
                </a:solidFill>
                <a:effectLst/>
                <a:latin typeface="+mn-lt"/>
                <a:ea typeface="+mn-ea"/>
                <a:cs typeface="+mn-cs"/>
              </a:rPr>
              <a:t> Slide-36</a:t>
            </a:r>
          </a:p>
          <a:p>
            <a:endParaRPr lang="en-US" dirty="0"/>
          </a:p>
        </p:txBody>
      </p:sp>
      <p:sp>
        <p:nvSpPr>
          <p:cNvPr id="4" name="Slide Number Placeholder 3"/>
          <p:cNvSpPr>
            <a:spLocks noGrp="1"/>
          </p:cNvSpPr>
          <p:nvPr>
            <p:ph type="sldNum" sz="quarter" idx="10"/>
          </p:nvPr>
        </p:nvSpPr>
        <p:spPr/>
        <p:txBody>
          <a:bodyPr/>
          <a:lstStyle/>
          <a:p>
            <a:fld id="{0BF4FA8B-EB49-411C-96BC-B0E7224C4571}" type="slidenum">
              <a:rPr lang="en-US" smtClean="0"/>
              <a:t>36</a:t>
            </a:fld>
            <a:endParaRPr lang="en-US"/>
          </a:p>
        </p:txBody>
      </p:sp>
    </p:spTree>
    <p:extLst>
      <p:ext uri="{BB962C8B-B14F-4D97-AF65-F5344CB8AC3E}">
        <p14:creationId xmlns:p14="http://schemas.microsoft.com/office/powerpoint/2010/main" val="8052592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There is another topology which is very popular for small bias supplies and auxiliary supplies. It is push-pull topology. This topology utilizes the transformer core magnetizing current more efficiently which results in a smaller magnetic solution compared to the conventional </a:t>
            </a:r>
            <a:r>
              <a:rPr lang="en-US" sz="1200" kern="1200" dirty="0" err="1" smtClean="0">
                <a:solidFill>
                  <a:schemeClr val="tx1"/>
                </a:solidFill>
                <a:effectLst/>
                <a:latin typeface="+mn-lt"/>
                <a:ea typeface="+mn-ea"/>
                <a:cs typeface="+mn-cs"/>
              </a:rPr>
              <a:t>Flyback</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instance, SN6505 is a push-pull transformer driver specifically designed for small form factor isolated power supplies.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It is an open-loop push-pull topology which simplifies the design by eliminating the feedback loop. The total component count is also very less – close to six excluding the output LDO in the first figure on top of the slide.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transformer driver without any feedback cannot support a wide input voltage range and instead requires a tightly regulated input voltage.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Being an open-loop topology, there is always a concern on output regulation. That is why the typical load regulation for SN6505 is 5 to 10% and that is why an LDO may be used for regulated output or it can create output ringing for no load conditions.</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tighter output regulation, closed-loop push-pull topology can also be used. Similar to a conventional </a:t>
            </a:r>
            <a:r>
              <a:rPr lang="en-US" sz="1200" kern="1200" dirty="0" err="1" smtClean="0">
                <a:solidFill>
                  <a:schemeClr val="tx1"/>
                </a:solidFill>
                <a:effectLst/>
                <a:latin typeface="+mn-lt"/>
                <a:ea typeface="+mn-ea"/>
                <a:cs typeface="+mn-cs"/>
              </a:rPr>
              <a:t>Flyback</a:t>
            </a:r>
            <a:r>
              <a:rPr lang="en-US" sz="1200" kern="1200" dirty="0" smtClean="0">
                <a:solidFill>
                  <a:schemeClr val="tx1"/>
                </a:solidFill>
                <a:effectLst/>
                <a:latin typeface="+mn-lt"/>
                <a:ea typeface="+mn-ea"/>
                <a:cs typeface="+mn-cs"/>
              </a:rPr>
              <a:t>, this needs an isolated feedback using </a:t>
            </a:r>
            <a:r>
              <a:rPr lang="en-US" sz="1200" kern="1200" dirty="0" err="1" smtClean="0">
                <a:solidFill>
                  <a:schemeClr val="tx1"/>
                </a:solidFill>
                <a:effectLst/>
                <a:latin typeface="+mn-lt"/>
                <a:ea typeface="+mn-ea"/>
                <a:cs typeface="+mn-cs"/>
              </a:rPr>
              <a:t>opto</a:t>
            </a:r>
            <a:r>
              <a:rPr lang="en-US" sz="1200" kern="1200" dirty="0" smtClean="0">
                <a:solidFill>
                  <a:schemeClr val="tx1"/>
                </a:solidFill>
                <a:effectLst/>
                <a:latin typeface="+mn-lt"/>
                <a:ea typeface="+mn-ea"/>
                <a:cs typeface="+mn-cs"/>
              </a:rPr>
              <a:t>-coupler. Though the power level is ~5W here, the overall component count and size is huge compared to open-loop push-pull topology using SN6505.</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37</a:t>
            </a:fld>
            <a:endParaRPr lang="en-US"/>
          </a:p>
        </p:txBody>
      </p:sp>
    </p:spTree>
    <p:extLst>
      <p:ext uri="{BB962C8B-B14F-4D97-AF65-F5344CB8AC3E}">
        <p14:creationId xmlns:p14="http://schemas.microsoft.com/office/powerpoint/2010/main" val="30985297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Now  I would like to talk about integrated solutions. </a:t>
            </a:r>
          </a:p>
          <a:p>
            <a:r>
              <a:rPr lang="en-US" sz="1200" kern="1200" dirty="0" smtClean="0">
                <a:solidFill>
                  <a:schemeClr val="tx1"/>
                </a:solidFill>
                <a:effectLst/>
                <a:latin typeface="+mn-lt"/>
                <a:ea typeface="+mn-ea"/>
                <a:cs typeface="+mn-cs"/>
              </a:rPr>
              <a:t>Innovations in transformer design and higher frequency topologies have enabled IC designers to integrate a transformer and silicon into one IC. For the end user you get a small, lightweight isolated DC/DC power supply without having to design a transformer or compromise on system performance.</a:t>
            </a:r>
          </a:p>
          <a:p>
            <a:r>
              <a:rPr lang="en-US" sz="1200" kern="1200" dirty="0" smtClean="0">
                <a:solidFill>
                  <a:schemeClr val="tx1"/>
                </a:solidFill>
                <a:effectLst/>
                <a:latin typeface="+mn-lt"/>
                <a:ea typeface="+mn-ea"/>
                <a:cs typeface="+mn-cs"/>
              </a:rPr>
              <a:t>The traditional approaches like </a:t>
            </a:r>
            <a:r>
              <a:rPr lang="en-US" sz="1200" kern="1200" dirty="0" err="1" smtClean="0">
                <a:solidFill>
                  <a:schemeClr val="tx1"/>
                </a:solidFill>
                <a:effectLst/>
                <a:latin typeface="+mn-lt"/>
                <a:ea typeface="+mn-ea"/>
                <a:cs typeface="+mn-cs"/>
              </a:rPr>
              <a:t>Flyback</a:t>
            </a:r>
            <a:r>
              <a:rPr lang="en-US" sz="1200" kern="1200" dirty="0" smtClean="0">
                <a:solidFill>
                  <a:schemeClr val="tx1"/>
                </a:solidFill>
                <a:effectLst/>
                <a:latin typeface="+mn-lt"/>
                <a:ea typeface="+mn-ea"/>
                <a:cs typeface="+mn-cs"/>
              </a:rPr>
              <a:t> or push-pull provide a lot of flexibility but there is drawback with discrete approaches. It is that the complete solution – the transformer and other components – occupies a lot of space on the board.  Also, designing a stable and efficient isolated power supply can be challenging. </a:t>
            </a:r>
          </a:p>
          <a:p>
            <a:r>
              <a:rPr lang="en-US" sz="1200" kern="1200" dirty="0" smtClean="0">
                <a:solidFill>
                  <a:schemeClr val="tx1"/>
                </a:solidFill>
                <a:effectLst/>
                <a:latin typeface="+mn-lt"/>
                <a:ea typeface="+mn-ea"/>
                <a:cs typeface="+mn-cs"/>
              </a:rPr>
              <a:t>Various latest solutions, integrate a DC/DC converter with a micro-transformer, along with signal-isolation channels, in a single package. </a:t>
            </a:r>
          </a:p>
          <a:p>
            <a:r>
              <a:rPr lang="en-US" sz="1200" kern="1200" dirty="0" smtClean="0">
                <a:solidFill>
                  <a:schemeClr val="tx1"/>
                </a:solidFill>
                <a:effectLst/>
                <a:latin typeface="+mn-lt"/>
                <a:ea typeface="+mn-ea"/>
                <a:cs typeface="+mn-cs"/>
              </a:rPr>
              <a:t>Here is an example of TI’s latest device UCC12050. It is an isolated power module, and it integrates a transformer and DC/DC controller with a proprietary architecture to achieve high efficiency with very low emissions. The Z-dimension with this device is just 2.65mm. </a:t>
            </a:r>
          </a:p>
          <a:p>
            <a:r>
              <a:rPr lang="en-US" sz="1200" kern="1200" dirty="0" smtClean="0">
                <a:solidFill>
                  <a:schemeClr val="tx1"/>
                </a:solidFill>
                <a:effectLst/>
                <a:latin typeface="+mn-lt"/>
                <a:ea typeface="+mn-ea"/>
                <a:cs typeface="+mn-cs"/>
              </a:rPr>
              <a:t>It provides 500mW (typical) of isolated output power at peak efficiency of 60%. If you need more output power, multiple such modules can be used in the application.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UCC12050 brings many benefits to the wide variety of isolated DC/DC supply applications. It is designed  with an EMI-optimized transformer with only 3.5 pF of primary-to-secondary capacitance and a very quiet control scheme. On its own the solution can pass CISPR32 Class B on a two-layer PCB without ferrite beads or LDOs (and we will talk about it in details in an upcoming slide). The device is robust, rated for reinforced isolation of 5 </a:t>
            </a:r>
            <a:r>
              <a:rPr lang="en-US" sz="1200" kern="1200" dirty="0" err="1" smtClean="0">
                <a:solidFill>
                  <a:schemeClr val="tx1"/>
                </a:solidFill>
                <a:effectLst/>
                <a:latin typeface="+mn-lt"/>
                <a:ea typeface="+mn-ea"/>
                <a:cs typeface="+mn-cs"/>
              </a:rPr>
              <a:t>kVrms</a:t>
            </a:r>
            <a:r>
              <a:rPr lang="en-US" sz="1200" kern="1200" dirty="0" smtClean="0">
                <a:solidFill>
                  <a:schemeClr val="tx1"/>
                </a:solidFill>
                <a:effectLst/>
                <a:latin typeface="+mn-lt"/>
                <a:ea typeface="+mn-ea"/>
                <a:cs typeface="+mn-cs"/>
              </a:rPr>
              <a:t> and 1.2 </a:t>
            </a:r>
            <a:r>
              <a:rPr lang="en-US" sz="1200" kern="1200" dirty="0" err="1" smtClean="0">
                <a:solidFill>
                  <a:schemeClr val="tx1"/>
                </a:solidFill>
                <a:effectLst/>
                <a:latin typeface="+mn-lt"/>
                <a:ea typeface="+mn-ea"/>
                <a:cs typeface="+mn-cs"/>
              </a:rPr>
              <a:t>kVrms</a:t>
            </a:r>
            <a:r>
              <a:rPr lang="en-US" sz="1200" kern="1200" dirty="0" smtClean="0">
                <a:solidFill>
                  <a:schemeClr val="tx1"/>
                </a:solidFill>
                <a:effectLst/>
                <a:latin typeface="+mn-lt"/>
                <a:ea typeface="+mn-ea"/>
                <a:cs typeface="+mn-cs"/>
              </a:rPr>
              <a:t> working voltage and will operate at 125°C ambient temperature. The family of devices also includes UCC12040, which is rated for basic isolation of 3 </a:t>
            </a:r>
            <a:r>
              <a:rPr lang="en-US" sz="1200" kern="1200" dirty="0" err="1" smtClean="0">
                <a:solidFill>
                  <a:schemeClr val="tx1"/>
                </a:solidFill>
                <a:effectLst/>
                <a:latin typeface="+mn-lt"/>
                <a:ea typeface="+mn-ea"/>
                <a:cs typeface="+mn-cs"/>
              </a:rPr>
              <a:t>kVrms</a:t>
            </a:r>
            <a:r>
              <a:rPr lang="en-US" sz="1200" kern="1200" dirty="0" smtClean="0">
                <a:solidFill>
                  <a:schemeClr val="tx1"/>
                </a:solidFill>
                <a:effectLst/>
                <a:latin typeface="+mn-lt"/>
                <a:ea typeface="+mn-ea"/>
                <a:cs typeface="+mn-cs"/>
              </a:rPr>
              <a:t>  and 800 </a:t>
            </a:r>
            <a:r>
              <a:rPr lang="en-US" sz="1200" kern="1200" dirty="0" err="1" smtClean="0">
                <a:solidFill>
                  <a:schemeClr val="tx1"/>
                </a:solidFill>
                <a:effectLst/>
                <a:latin typeface="+mn-lt"/>
                <a:ea typeface="+mn-ea"/>
                <a:cs typeface="+mn-cs"/>
              </a:rPr>
              <a:t>Vrms</a:t>
            </a:r>
            <a:r>
              <a:rPr lang="en-US" sz="1200" kern="1200" dirty="0" smtClean="0">
                <a:solidFill>
                  <a:schemeClr val="tx1"/>
                </a:solidFill>
                <a:effectLst/>
                <a:latin typeface="+mn-lt"/>
                <a:ea typeface="+mn-ea"/>
                <a:cs typeface="+mn-cs"/>
              </a:rPr>
              <a:t> working voltage. UCC12050 is targeted for 5-V input, 3.3-V to 5.4-V output applications requiring 500 </a:t>
            </a:r>
            <a:r>
              <a:rPr lang="en-US" sz="1200" kern="1200" dirty="0" err="1" smtClean="0">
                <a:solidFill>
                  <a:schemeClr val="tx1"/>
                </a:solidFill>
                <a:effectLst/>
                <a:latin typeface="+mn-lt"/>
                <a:ea typeface="+mn-ea"/>
                <a:cs typeface="+mn-cs"/>
              </a:rPr>
              <a:t>mW</a:t>
            </a:r>
            <a:r>
              <a:rPr lang="en-US" sz="1200" kern="1200" dirty="0" smtClean="0">
                <a:solidFill>
                  <a:schemeClr val="tx1"/>
                </a:solidFill>
                <a:effectLst/>
                <a:latin typeface="+mn-lt"/>
                <a:ea typeface="+mn-ea"/>
                <a:cs typeface="+mn-cs"/>
              </a:rPr>
              <a:t>. Applications requiring higher input or output voltages will need to provide pre-or-post conversion.</a:t>
            </a:r>
          </a:p>
          <a:p>
            <a:r>
              <a:rPr lang="en-US" sz="1200" kern="1200" dirty="0" smtClean="0">
                <a:solidFill>
                  <a:schemeClr val="tx1"/>
                </a:solidFill>
                <a:effectLst/>
                <a:latin typeface="+mn-lt"/>
                <a:ea typeface="+mn-ea"/>
                <a:cs typeface="+mn-cs"/>
              </a:rPr>
              <a:t> Slide-38</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38</a:t>
            </a:fld>
            <a:endParaRPr lang="en-US"/>
          </a:p>
        </p:txBody>
      </p:sp>
    </p:spTree>
    <p:extLst>
      <p:ext uri="{BB962C8B-B14F-4D97-AF65-F5344CB8AC3E}">
        <p14:creationId xmlns:p14="http://schemas.microsoft.com/office/powerpoint/2010/main" val="10141998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Now  let’s compare the size. The total area while using UCC12050 is 53% less than discrete solution. The total area is just 127 mm^2 compared to 273 mm^2 solution. Apart from the size, it simplifies the layout because of very less external components.</a:t>
            </a:r>
          </a:p>
          <a:p>
            <a:r>
              <a:rPr lang="en-US" sz="1200" kern="1200" dirty="0" smtClean="0">
                <a:solidFill>
                  <a:schemeClr val="tx1"/>
                </a:solidFill>
                <a:effectLst/>
                <a:latin typeface="+mn-lt"/>
                <a:ea typeface="+mn-ea"/>
                <a:cs typeface="+mn-cs"/>
              </a:rPr>
              <a:t> Slide-39</a:t>
            </a:r>
          </a:p>
          <a:p>
            <a:endParaRPr lang="en-US" dirty="0"/>
          </a:p>
        </p:txBody>
      </p:sp>
      <p:sp>
        <p:nvSpPr>
          <p:cNvPr id="4" name="Slide Number Placeholder 3"/>
          <p:cNvSpPr>
            <a:spLocks noGrp="1"/>
          </p:cNvSpPr>
          <p:nvPr>
            <p:ph type="sldNum" sz="quarter" idx="10"/>
          </p:nvPr>
        </p:nvSpPr>
        <p:spPr/>
        <p:txBody>
          <a:bodyPr/>
          <a:lstStyle/>
          <a:p>
            <a:fld id="{F0F48113-F089-44A2-A315-CE455F90CCAF}" type="slidenum">
              <a:rPr lang="en-US" smtClean="0"/>
              <a:t>39</a:t>
            </a:fld>
            <a:endParaRPr lang="en-US"/>
          </a:p>
        </p:txBody>
      </p:sp>
    </p:spTree>
    <p:extLst>
      <p:ext uri="{BB962C8B-B14F-4D97-AF65-F5344CB8AC3E}">
        <p14:creationId xmlns:p14="http://schemas.microsoft.com/office/powerpoint/2010/main" val="174376249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  also did comparison of efficiency and thermal performance of </a:t>
            </a:r>
            <a:r>
              <a:rPr lang="en-US" sz="1200" kern="1200" dirty="0" err="1" smtClean="0">
                <a:solidFill>
                  <a:schemeClr val="tx1"/>
                </a:solidFill>
                <a:effectLst/>
                <a:latin typeface="+mn-lt"/>
                <a:ea typeface="+mn-ea"/>
                <a:cs typeface="+mn-cs"/>
              </a:rPr>
              <a:t>aircore</a:t>
            </a:r>
            <a:r>
              <a:rPr lang="en-US" sz="1200" kern="1200" dirty="0" smtClean="0">
                <a:solidFill>
                  <a:schemeClr val="tx1"/>
                </a:solidFill>
                <a:effectLst/>
                <a:latin typeface="+mn-lt"/>
                <a:ea typeface="+mn-ea"/>
                <a:cs typeface="+mn-cs"/>
              </a:rPr>
              <a:t> solution vs magnetic core solution. The measured peak efficiency of UCC12050 is 2x the air core solution, and a temperature rise of magnetic core solution is ~30°C lower than air-core solution when operating at 5 VIN/5 VOUT at 100 mA.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One important point I want highlight here is about emission. Compared to similar competition product but with </a:t>
            </a:r>
            <a:r>
              <a:rPr lang="en-US" sz="1200" kern="1200" dirty="0" err="1" smtClean="0">
                <a:solidFill>
                  <a:schemeClr val="tx1"/>
                </a:solidFill>
                <a:effectLst/>
                <a:latin typeface="+mn-lt"/>
                <a:ea typeface="+mn-ea"/>
                <a:cs typeface="+mn-cs"/>
              </a:rPr>
              <a:t>aircore</a:t>
            </a:r>
            <a:r>
              <a:rPr lang="en-US" sz="1200" kern="1200" dirty="0" smtClean="0">
                <a:solidFill>
                  <a:schemeClr val="tx1"/>
                </a:solidFill>
                <a:effectLst/>
                <a:latin typeface="+mn-lt"/>
                <a:ea typeface="+mn-ea"/>
                <a:cs typeface="+mn-cs"/>
              </a:rPr>
              <a:t>, UCC12050 can pass CISPR 32 Class B emissions testing on a two-layer PCB without LDOs or ferrite beads. In an apples-to-apples comparison with competition, UCC12050 has over 20dB of emissions improvement and a margin of close to 5.8 </a:t>
            </a:r>
            <a:r>
              <a:rPr lang="en-US" sz="1200" kern="1200" dirty="0" err="1" smtClean="0">
                <a:solidFill>
                  <a:schemeClr val="tx1"/>
                </a:solidFill>
                <a:effectLst/>
                <a:latin typeface="+mn-lt"/>
                <a:ea typeface="+mn-ea"/>
                <a:cs typeface="+mn-cs"/>
              </a:rPr>
              <a:t>dB.</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Slide-40</a:t>
            </a:r>
          </a:p>
          <a:p>
            <a:endParaRPr lang="en-US" dirty="0"/>
          </a:p>
        </p:txBody>
      </p:sp>
      <p:sp>
        <p:nvSpPr>
          <p:cNvPr id="4" name="Slide Number Placeholder 3"/>
          <p:cNvSpPr>
            <a:spLocks noGrp="1"/>
          </p:cNvSpPr>
          <p:nvPr>
            <p:ph type="sldNum" sz="quarter" idx="10"/>
          </p:nvPr>
        </p:nvSpPr>
        <p:spPr/>
        <p:txBody>
          <a:bodyPr/>
          <a:lstStyle/>
          <a:p>
            <a:fld id="{0BF4FA8B-EB49-411C-96BC-B0E7224C4571}" type="slidenum">
              <a:rPr lang="en-US" smtClean="0"/>
              <a:t>40</a:t>
            </a:fld>
            <a:endParaRPr lang="en-US"/>
          </a:p>
        </p:txBody>
      </p:sp>
    </p:spTree>
    <p:extLst>
      <p:ext uri="{BB962C8B-B14F-4D97-AF65-F5344CB8AC3E}">
        <p14:creationId xmlns:p14="http://schemas.microsoft.com/office/powerpoint/2010/main" val="3934374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Before diving deeper </a:t>
            </a:r>
            <a:r>
              <a:rPr lang="en-US" sz="1200" u="sng" kern="1200" dirty="0"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would like to show where you can find all the Medical related content on our website. </a:t>
            </a:r>
          </a:p>
          <a:p>
            <a:r>
              <a:rPr lang="en-US" sz="1200" kern="1200" dirty="0" smtClean="0">
                <a:solidFill>
                  <a:schemeClr val="tx1"/>
                </a:solidFill>
                <a:effectLst/>
                <a:latin typeface="+mn-lt"/>
                <a:ea typeface="+mn-ea"/>
                <a:cs typeface="+mn-cs"/>
              </a:rPr>
              <a:t> </a:t>
            </a:r>
          </a:p>
          <a:p>
            <a:r>
              <a:rPr lang="en-US" sz="1200" u="sng" kern="1200" dirty="0" smtClean="0">
                <a:solidFill>
                  <a:schemeClr val="tx1"/>
                </a:solidFill>
                <a:effectLst/>
                <a:latin typeface="+mn-lt"/>
                <a:ea typeface="+mn-ea"/>
                <a:cs typeface="+mn-cs"/>
              </a:rPr>
              <a:t>Once</a:t>
            </a:r>
            <a:r>
              <a:rPr lang="en-US" sz="1200" kern="1200" dirty="0" smtClean="0">
                <a:solidFill>
                  <a:schemeClr val="tx1"/>
                </a:solidFill>
                <a:effectLst/>
                <a:latin typeface="+mn-lt"/>
                <a:ea typeface="+mn-ea"/>
                <a:cs typeface="+mn-cs"/>
              </a:rPr>
              <a:t>  you type </a:t>
            </a:r>
            <a:r>
              <a:rPr lang="en-US" sz="1200" u="sng" kern="1200" dirty="0" smtClean="0">
                <a:solidFill>
                  <a:schemeClr val="tx1"/>
                </a:solidFill>
                <a:effectLst/>
                <a:latin typeface="+mn-lt"/>
                <a:ea typeface="+mn-ea"/>
                <a:cs typeface="+mn-cs"/>
                <a:hlinkClick r:id="rId3"/>
              </a:rPr>
              <a:t>www.ti.com</a:t>
            </a:r>
            <a:r>
              <a:rPr lang="en-US" sz="1200" kern="1200" dirty="0" smtClean="0">
                <a:solidFill>
                  <a:schemeClr val="tx1"/>
                </a:solidFill>
                <a:effectLst/>
                <a:latin typeface="+mn-lt"/>
                <a:ea typeface="+mn-ea"/>
                <a:cs typeface="+mn-cs"/>
              </a:rPr>
              <a:t> in your browser, it will show our home page and one can </a:t>
            </a:r>
            <a:r>
              <a:rPr lang="en-US" sz="1200" u="sng" kern="1200" dirty="0" smtClean="0">
                <a:solidFill>
                  <a:schemeClr val="tx1"/>
                </a:solidFill>
                <a:effectLst/>
                <a:latin typeface="+mn-lt"/>
                <a:ea typeface="+mn-ea"/>
                <a:cs typeface="+mn-cs"/>
              </a:rPr>
              <a:t>click</a:t>
            </a:r>
            <a:r>
              <a:rPr lang="en-US" sz="1200" kern="1200" dirty="0" smtClean="0">
                <a:solidFill>
                  <a:schemeClr val="tx1"/>
                </a:solidFill>
                <a:effectLst/>
                <a:latin typeface="+mn-lt"/>
                <a:ea typeface="+mn-ea"/>
                <a:cs typeface="+mn-cs"/>
              </a:rPr>
              <a:t>  on Applications section on top left corner. </a:t>
            </a:r>
          </a:p>
          <a:p>
            <a:r>
              <a:rPr lang="en-US" sz="1200" kern="1200" dirty="0" smtClean="0">
                <a:solidFill>
                  <a:schemeClr val="tx1"/>
                </a:solidFill>
                <a:effectLst/>
                <a:latin typeface="+mn-lt"/>
                <a:ea typeface="+mn-ea"/>
                <a:cs typeface="+mn-cs"/>
              </a:rPr>
              <a:t>It will show different markets and sectors which Texas Instruments supports.</a:t>
            </a:r>
          </a:p>
          <a:p>
            <a:r>
              <a:rPr lang="en-US" sz="1200" u="sng" kern="1200" dirty="0" smtClean="0">
                <a:solidFill>
                  <a:schemeClr val="tx1"/>
                </a:solidFill>
                <a:effectLst/>
                <a:latin typeface="+mn-lt"/>
                <a:ea typeface="+mn-ea"/>
                <a:cs typeface="+mn-cs"/>
              </a:rPr>
              <a:t>Just</a:t>
            </a:r>
            <a:r>
              <a:rPr lang="en-US" sz="1200" kern="1200" dirty="0" smtClean="0">
                <a:solidFill>
                  <a:schemeClr val="tx1"/>
                </a:solidFill>
                <a:effectLst/>
                <a:latin typeface="+mn-lt"/>
                <a:ea typeface="+mn-ea"/>
                <a:cs typeface="+mn-cs"/>
              </a:rPr>
              <a:t>  click on Medical sector within Industrial market and it will open up our medical portal.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I highlighted earlier in this webinar, it will show 5 different categories within medical sector. </a:t>
            </a:r>
          </a:p>
          <a:p>
            <a:r>
              <a:rPr lang="en-US" sz="1200" kern="1200" dirty="0" smtClean="0">
                <a:solidFill>
                  <a:schemeClr val="tx1"/>
                </a:solidFill>
                <a:effectLst/>
                <a:latin typeface="+mn-lt"/>
                <a:ea typeface="+mn-ea"/>
                <a:cs typeface="+mn-cs"/>
              </a:rPr>
              <a:t>Each blue color text corresponds to a product or equipment and is clickable.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Let’s take an example.  Slide-4</a:t>
            </a:r>
          </a:p>
          <a:p>
            <a:r>
              <a:rPr lang="en-US" sz="1200" kern="1200" dirty="0" smtClean="0">
                <a:solidFill>
                  <a:schemeClr val="tx1"/>
                </a:solidFill>
                <a:effectLst/>
                <a:latin typeface="+mn-lt"/>
                <a:ea typeface="+mn-ea"/>
                <a:cs typeface="+mn-cs"/>
              </a:rPr>
              <a:t> Click animation</a:t>
            </a:r>
          </a:p>
          <a:p>
            <a:r>
              <a:rPr lang="en-US" sz="1200" kern="1200" dirty="0" smtClean="0">
                <a:solidFill>
                  <a:schemeClr val="tx1"/>
                </a:solidFill>
                <a:effectLst/>
                <a:latin typeface="+mn-lt"/>
                <a:ea typeface="+mn-ea"/>
                <a:cs typeface="+mn-cs"/>
              </a:rPr>
              <a:t> Click animation</a:t>
            </a:r>
          </a:p>
          <a:p>
            <a:r>
              <a:rPr lang="en-US" sz="1200" kern="1200" dirty="0" smtClean="0">
                <a:solidFill>
                  <a:schemeClr val="tx1"/>
                </a:solidFill>
                <a:effectLst/>
                <a:latin typeface="+mn-lt"/>
                <a:ea typeface="+mn-ea"/>
                <a:cs typeface="+mn-cs"/>
              </a:rPr>
              <a:t> Click animation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BF4FA8B-EB49-411C-96BC-B0E7224C4571}" type="slidenum">
              <a:rPr lang="en-US" smtClean="0"/>
              <a:t>4</a:t>
            </a:fld>
            <a:endParaRPr lang="en-US"/>
          </a:p>
        </p:txBody>
      </p:sp>
    </p:spTree>
    <p:extLst>
      <p:ext uri="{BB962C8B-B14F-4D97-AF65-F5344CB8AC3E}">
        <p14:creationId xmlns:p14="http://schemas.microsoft.com/office/powerpoint/2010/main" val="17513731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Another  solution to talk about is our </a:t>
            </a:r>
            <a:r>
              <a:rPr lang="en-US" sz="1200" kern="1200" dirty="0" err="1" smtClean="0">
                <a:solidFill>
                  <a:schemeClr val="tx1"/>
                </a:solidFill>
                <a:effectLst/>
                <a:latin typeface="+mn-lt"/>
                <a:ea typeface="+mn-ea"/>
                <a:cs typeface="+mn-cs"/>
              </a:rPr>
              <a:t>isowatt</a:t>
            </a:r>
            <a:r>
              <a:rPr lang="en-US" sz="1200" kern="1200" dirty="0" smtClean="0">
                <a:solidFill>
                  <a:schemeClr val="tx1"/>
                </a:solidFill>
                <a:effectLst/>
                <a:latin typeface="+mn-lt"/>
                <a:ea typeface="+mn-ea"/>
                <a:cs typeface="+mn-cs"/>
              </a:rPr>
              <a:t> devices. For example, ISOW7841 is reinforced quad-channel digital isolator with integrated DC/DC converter. The digital isolators operate up to 100-Mbps, with a propagation delay less than 16-ns. The integrated DC/DC switch-mode converter supports 130-mA of load current with 5-V input and 75-mA of load current with 3.3-V input.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emission graph shows comparison of this device with competitor device for CISPR22 Class B.</a:t>
            </a:r>
          </a:p>
          <a:p>
            <a:r>
              <a:rPr lang="en-US" sz="1200" kern="1200" dirty="0" smtClean="0">
                <a:solidFill>
                  <a:schemeClr val="tx1"/>
                </a:solidFill>
                <a:effectLst/>
                <a:latin typeface="+mn-lt"/>
                <a:ea typeface="+mn-ea"/>
                <a:cs typeface="+mn-cs"/>
              </a:rPr>
              <a:t> Slide-41</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41</a:t>
            </a:fld>
            <a:endParaRPr lang="en-US"/>
          </a:p>
        </p:txBody>
      </p:sp>
    </p:spTree>
    <p:extLst>
      <p:ext uri="{BB962C8B-B14F-4D97-AF65-F5344CB8AC3E}">
        <p14:creationId xmlns:p14="http://schemas.microsoft.com/office/powerpoint/2010/main" val="251239709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Before  I summarize and compare all the topologies, I wanted to talk about the data or signal  isolators. These are mainly designed to replace </a:t>
            </a:r>
            <a:r>
              <a:rPr lang="en-US" sz="1200" kern="1200" dirty="0" err="1" smtClean="0">
                <a:solidFill>
                  <a:schemeClr val="tx1"/>
                </a:solidFill>
                <a:effectLst/>
                <a:latin typeface="+mn-lt"/>
                <a:ea typeface="+mn-ea"/>
                <a:cs typeface="+mn-cs"/>
              </a:rPr>
              <a:t>opto</a:t>
            </a:r>
            <a:r>
              <a:rPr lang="en-US" sz="1200" kern="1200" dirty="0" smtClean="0">
                <a:solidFill>
                  <a:schemeClr val="tx1"/>
                </a:solidFill>
                <a:effectLst/>
                <a:latin typeface="+mn-lt"/>
                <a:ea typeface="+mn-ea"/>
                <a:cs typeface="+mn-cs"/>
              </a:rPr>
              <a:t>-coupler based isolated designs and I highlight example of SPI isolation in the layout and also the application diagram for the same. The layout shows how much space </a:t>
            </a:r>
            <a:r>
              <a:rPr lang="en-US" sz="1200" kern="1200" dirty="0" err="1" smtClean="0">
                <a:solidFill>
                  <a:schemeClr val="tx1"/>
                </a:solidFill>
                <a:effectLst/>
                <a:latin typeface="+mn-lt"/>
                <a:ea typeface="+mn-ea"/>
                <a:cs typeface="+mn-cs"/>
              </a:rPr>
              <a:t>opto</a:t>
            </a:r>
            <a:r>
              <a:rPr lang="en-US" sz="1200" kern="1200" dirty="0" smtClean="0">
                <a:solidFill>
                  <a:schemeClr val="tx1"/>
                </a:solidFill>
                <a:effectLst/>
                <a:latin typeface="+mn-lt"/>
                <a:ea typeface="+mn-ea"/>
                <a:cs typeface="+mn-cs"/>
              </a:rPr>
              <a:t>-couplers take and how much space digital isolator takes. </a:t>
            </a:r>
          </a:p>
          <a:p>
            <a:r>
              <a:rPr lang="en-US" sz="1200" kern="1200" dirty="0" smtClean="0">
                <a:solidFill>
                  <a:schemeClr val="tx1"/>
                </a:solidFill>
                <a:effectLst/>
                <a:latin typeface="+mn-lt"/>
                <a:ea typeface="+mn-ea"/>
                <a:cs typeface="+mn-cs"/>
              </a:rPr>
              <a:t> Slide-42</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42</a:t>
            </a:fld>
            <a:endParaRPr lang="en-US"/>
          </a:p>
        </p:txBody>
      </p:sp>
    </p:spTree>
    <p:extLst>
      <p:ext uri="{BB962C8B-B14F-4D97-AF65-F5344CB8AC3E}">
        <p14:creationId xmlns:p14="http://schemas.microsoft.com/office/powerpoint/2010/main" val="25123970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Now  here is a high-level block diagram comparison of three solutions. First: SN6505 based open-loop push-pull power supply with separate four channel digital isolator. The custom layout takes 30mm x 25mm size. </a:t>
            </a:r>
          </a:p>
          <a:p>
            <a:r>
              <a:rPr lang="en-US" sz="1200" kern="1200" dirty="0" smtClean="0">
                <a:solidFill>
                  <a:schemeClr val="tx1"/>
                </a:solidFill>
                <a:effectLst/>
                <a:latin typeface="+mn-lt"/>
                <a:ea typeface="+mn-ea"/>
                <a:cs typeface="+mn-cs"/>
              </a:rPr>
              <a:t>Second: UCC12050 with separate digital isolator on bottom layer and the overall size is 30mm by 15mm. </a:t>
            </a:r>
          </a:p>
          <a:p>
            <a:r>
              <a:rPr lang="en-US" sz="1200" kern="1200" dirty="0" smtClean="0">
                <a:solidFill>
                  <a:schemeClr val="tx1"/>
                </a:solidFill>
                <a:effectLst/>
                <a:latin typeface="+mn-lt"/>
                <a:ea typeface="+mn-ea"/>
                <a:cs typeface="+mn-cs"/>
              </a:rPr>
              <a:t>Third: ISOW7841 with integrated digital isolators and power possible to layout in same size as UCC1250 i.e. 30mm x 15mm.</a:t>
            </a:r>
          </a:p>
          <a:p>
            <a:r>
              <a:rPr lang="en-US" sz="1200" kern="1200" dirty="0" smtClean="0">
                <a:solidFill>
                  <a:schemeClr val="tx1"/>
                </a:solidFill>
                <a:effectLst/>
                <a:latin typeface="+mn-lt"/>
                <a:ea typeface="+mn-ea"/>
                <a:cs typeface="+mn-cs"/>
              </a:rPr>
              <a:t>There is no specific reason for not including PSR </a:t>
            </a:r>
            <a:r>
              <a:rPr lang="en-US" sz="1200" kern="1200" dirty="0" err="1" smtClean="0">
                <a:solidFill>
                  <a:schemeClr val="tx1"/>
                </a:solidFill>
                <a:effectLst/>
                <a:latin typeface="+mn-lt"/>
                <a:ea typeface="+mn-ea"/>
                <a:cs typeface="+mn-cs"/>
              </a:rPr>
              <a:t>Flyback</a:t>
            </a:r>
            <a:r>
              <a:rPr lang="en-US" sz="1200" kern="1200" dirty="0" smtClean="0">
                <a:solidFill>
                  <a:schemeClr val="tx1"/>
                </a:solidFill>
                <a:effectLst/>
                <a:latin typeface="+mn-lt"/>
                <a:ea typeface="+mn-ea"/>
                <a:cs typeface="+mn-cs"/>
              </a:rPr>
              <a:t> design. It will take approximately same size as the first option here.  Slide-43</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43</a:t>
            </a:fld>
            <a:endParaRPr lang="en-US"/>
          </a:p>
        </p:txBody>
      </p:sp>
    </p:spTree>
    <p:extLst>
      <p:ext uri="{BB962C8B-B14F-4D97-AF65-F5344CB8AC3E}">
        <p14:creationId xmlns:p14="http://schemas.microsoft.com/office/powerpoint/2010/main" val="30584390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Finally , here is a comparison summary of all the topologies in terms of different parameters. I don’t want to go through each of them but one thing is important – emissions. </a:t>
            </a:r>
          </a:p>
          <a:p>
            <a:r>
              <a:rPr lang="en-US" sz="1200" kern="1200" dirty="0" smtClean="0">
                <a:solidFill>
                  <a:schemeClr val="tx1"/>
                </a:solidFill>
                <a:effectLst/>
                <a:latin typeface="+mn-lt"/>
                <a:ea typeface="+mn-ea"/>
                <a:cs typeface="+mn-cs"/>
              </a:rPr>
              <a:t>What we have seen is that typically </a:t>
            </a:r>
            <a:r>
              <a:rPr lang="en-US" sz="1200" kern="1200" dirty="0" err="1" smtClean="0">
                <a:solidFill>
                  <a:schemeClr val="tx1"/>
                </a:solidFill>
                <a:effectLst/>
                <a:latin typeface="+mn-lt"/>
                <a:ea typeface="+mn-ea"/>
                <a:cs typeface="+mn-cs"/>
              </a:rPr>
              <a:t>Flyback</a:t>
            </a:r>
            <a:r>
              <a:rPr lang="en-US" sz="1200" kern="1200" dirty="0" smtClean="0">
                <a:solidFill>
                  <a:schemeClr val="tx1"/>
                </a:solidFill>
                <a:effectLst/>
                <a:latin typeface="+mn-lt"/>
                <a:ea typeface="+mn-ea"/>
                <a:cs typeface="+mn-cs"/>
              </a:rPr>
              <a:t> topologies tend to be noisier than SN6505 (because of Spread Spectrum Clocking). Both conventional &amp; PSR need copper shield for good EMI performance. </a:t>
            </a:r>
          </a:p>
          <a:p>
            <a:r>
              <a:rPr lang="en-US" sz="1200" kern="1200" dirty="0" smtClean="0">
                <a:solidFill>
                  <a:schemeClr val="tx1"/>
                </a:solidFill>
                <a:effectLst/>
                <a:latin typeface="+mn-lt"/>
                <a:ea typeface="+mn-ea"/>
                <a:cs typeface="+mn-cs"/>
              </a:rPr>
              <a:t>UCC12050 uses EMI reduction schemes for internal oscillators and advanced internal layout with proprietary integrated transformer design so EMI is very low. </a:t>
            </a:r>
          </a:p>
          <a:p>
            <a:r>
              <a:rPr lang="en-US" sz="1200" kern="1200" dirty="0" smtClean="0">
                <a:solidFill>
                  <a:schemeClr val="tx1"/>
                </a:solidFill>
                <a:effectLst/>
                <a:latin typeface="+mn-lt"/>
                <a:ea typeface="+mn-ea"/>
                <a:cs typeface="+mn-cs"/>
              </a:rPr>
              <a:t>The EMI performance for </a:t>
            </a:r>
            <a:r>
              <a:rPr lang="en-US" sz="1200" kern="1200" dirty="0" err="1" smtClean="0">
                <a:solidFill>
                  <a:schemeClr val="tx1"/>
                </a:solidFill>
                <a:effectLst/>
                <a:latin typeface="+mn-lt"/>
                <a:ea typeface="+mn-ea"/>
                <a:cs typeface="+mn-cs"/>
              </a:rPr>
              <a:t>ISOWatt</a:t>
            </a:r>
            <a:r>
              <a:rPr lang="en-US" sz="1200" kern="1200" dirty="0" smtClean="0">
                <a:solidFill>
                  <a:schemeClr val="tx1"/>
                </a:solidFill>
                <a:effectLst/>
                <a:latin typeface="+mn-lt"/>
                <a:ea typeface="+mn-ea"/>
                <a:cs typeface="+mn-cs"/>
              </a:rPr>
              <a:t> is mentioned moderate to high depending on the layout and external components. </a:t>
            </a:r>
          </a:p>
          <a:p>
            <a:r>
              <a:rPr lang="en-US" sz="1200" kern="1200" dirty="0" smtClean="0">
                <a:solidFill>
                  <a:schemeClr val="tx1"/>
                </a:solidFill>
                <a:effectLst/>
                <a:latin typeface="+mn-lt"/>
                <a:ea typeface="+mn-ea"/>
                <a:cs typeface="+mn-cs"/>
              </a:rPr>
              <a:t>All these slides will be shared with everyone on this call however  Slide-44</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44</a:t>
            </a:fld>
            <a:endParaRPr lang="en-US"/>
          </a:p>
        </p:txBody>
      </p:sp>
    </p:spTree>
    <p:extLst>
      <p:ext uri="{BB962C8B-B14F-4D97-AF65-F5344CB8AC3E}">
        <p14:creationId xmlns:p14="http://schemas.microsoft.com/office/powerpoint/2010/main" val="24596956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We  have also released an application report on TI website  which covers all the things in detail.</a:t>
            </a:r>
            <a:r>
              <a:rPr lang="en-US" dirty="0" smtClean="0">
                <a:effectLst/>
              </a:rPr>
              <a:t> </a:t>
            </a:r>
            <a:r>
              <a:rPr lang="en-US" sz="1200" kern="1200" dirty="0" smtClean="0">
                <a:solidFill>
                  <a:schemeClr val="tx1"/>
                </a:solidFill>
                <a:effectLst/>
                <a:latin typeface="+mn-lt"/>
                <a:ea typeface="+mn-ea"/>
                <a:cs typeface="+mn-cs"/>
              </a:rPr>
              <a:t> Slide-45</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45</a:t>
            </a:fld>
            <a:endParaRPr lang="en-US"/>
          </a:p>
        </p:txBody>
      </p:sp>
    </p:spTree>
    <p:extLst>
      <p:ext uri="{BB962C8B-B14F-4D97-AF65-F5344CB8AC3E}">
        <p14:creationId xmlns:p14="http://schemas.microsoft.com/office/powerpoint/2010/main" val="13467343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And  finally, if you are not aware, TI has an online E2E community where you can find answers to technical questions, connect with TI factory engineers and also provide your expert comments/suggestions to others. </a:t>
            </a:r>
          </a:p>
          <a:p>
            <a:r>
              <a:rPr lang="en-US" sz="1200" kern="1200" dirty="0" smtClean="0">
                <a:solidFill>
                  <a:schemeClr val="tx1"/>
                </a:solidFill>
                <a:effectLst/>
                <a:latin typeface="+mn-lt"/>
                <a:ea typeface="+mn-ea"/>
                <a:cs typeface="+mn-cs"/>
              </a:rPr>
              <a:t>It is a platform for engineers to connect with engineers. </a:t>
            </a:r>
          </a:p>
          <a:p>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With this I would like to end this presentation. I really appreciate you taking out time to attend this webinar from Texas Instruments. Before we open up for questions, please help to provide your feedbacks on How would you rate this webinar? Was it useful, not so useful?</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 can open up for some questions, if there are any. </a:t>
            </a:r>
          </a:p>
          <a:p>
            <a:r>
              <a:rPr lang="en-US" sz="1200" kern="1200" dirty="0" smtClean="0">
                <a:solidFill>
                  <a:schemeClr val="tx1"/>
                </a:solidFill>
                <a:effectLst/>
                <a:latin typeface="+mn-lt"/>
                <a:ea typeface="+mn-ea"/>
                <a:cs typeface="+mn-cs"/>
              </a:rPr>
              <a:t> Slide - 46</a:t>
            </a:r>
          </a:p>
          <a:p>
            <a:pPr defTabSz="864919">
              <a:defRPr/>
            </a:pPr>
            <a:endParaRPr lang="en-US" sz="1100" dirty="0"/>
          </a:p>
        </p:txBody>
      </p:sp>
      <p:sp>
        <p:nvSpPr>
          <p:cNvPr id="4" name="Slide Number Placeholder 3"/>
          <p:cNvSpPr>
            <a:spLocks noGrp="1"/>
          </p:cNvSpPr>
          <p:nvPr>
            <p:ph type="sldNum" sz="quarter" idx="10"/>
          </p:nvPr>
        </p:nvSpPr>
        <p:spPr/>
        <p:txBody>
          <a:bodyPr/>
          <a:lstStyle/>
          <a:p>
            <a:pPr>
              <a:defRPr/>
            </a:pPr>
            <a:fld id="{18F70B95-36C8-42F5-A355-AED1C7F0D370}" type="slidenum">
              <a:rPr lang="en-US" smtClean="0"/>
              <a:pPr>
                <a:defRPr/>
              </a:pPr>
              <a:t>46</a:t>
            </a:fld>
            <a:endParaRPr lang="en-US"/>
          </a:p>
        </p:txBody>
      </p:sp>
    </p:spTree>
    <p:extLst>
      <p:ext uri="{BB962C8B-B14F-4D97-AF65-F5344CB8AC3E}">
        <p14:creationId xmlns:p14="http://schemas.microsoft.com/office/powerpoint/2010/main" val="18884661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With this I would like to end this presentation. I really appreciate you taking out time to attend this presentation from Texas Instruments. </a:t>
            </a:r>
          </a:p>
          <a:p>
            <a:r>
              <a:rPr lang="en-US" sz="1200" kern="1200" dirty="0" smtClean="0">
                <a:solidFill>
                  <a:schemeClr val="tx1"/>
                </a:solidFill>
                <a:effectLst/>
                <a:latin typeface="+mn-lt"/>
                <a:ea typeface="+mn-ea"/>
                <a:cs typeface="+mn-cs"/>
              </a:rPr>
              <a:t>We can open up for some questions, if there are any. </a:t>
            </a:r>
          </a:p>
          <a:p>
            <a:r>
              <a:rPr lang="en-US" sz="1200" kern="1200" dirty="0" smtClean="0">
                <a:solidFill>
                  <a:schemeClr val="tx1"/>
                </a:solidFill>
                <a:effectLst/>
                <a:latin typeface="+mn-lt"/>
                <a:ea typeface="+mn-ea"/>
                <a:cs typeface="+mn-cs"/>
              </a:rPr>
              <a:t> Slide - 47</a:t>
            </a:r>
          </a:p>
          <a:p>
            <a:endParaRPr lang="en-US" dirty="0"/>
          </a:p>
        </p:txBody>
      </p:sp>
      <p:sp>
        <p:nvSpPr>
          <p:cNvPr id="4" name="Slide Number Placeholder 3"/>
          <p:cNvSpPr>
            <a:spLocks noGrp="1"/>
          </p:cNvSpPr>
          <p:nvPr>
            <p:ph type="sldNum" sz="quarter" idx="10"/>
          </p:nvPr>
        </p:nvSpPr>
        <p:spPr/>
        <p:txBody>
          <a:bodyPr/>
          <a:lstStyle/>
          <a:p>
            <a:fld id="{0BF4FA8B-EB49-411C-96BC-B0E7224C4571}" type="slidenum">
              <a:rPr lang="en-US" smtClean="0"/>
              <a:t>47</a:t>
            </a:fld>
            <a:endParaRPr lang="en-US"/>
          </a:p>
        </p:txBody>
      </p:sp>
    </p:spTree>
    <p:extLst>
      <p:ext uri="{BB962C8B-B14F-4D97-AF65-F5344CB8AC3E}">
        <p14:creationId xmlns:p14="http://schemas.microsoft.com/office/powerpoint/2010/main" val="4011100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Within Patient Monitoring &amp; diagnostics, if  I click on “Medical Sensor Patches”, it  opens up key design challenges and a high -level block diagram.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Each block here is also clickable with more information – like  reference designs for  that particular subsystem and recommended  products from Texas Instruments. </a:t>
            </a:r>
          </a:p>
          <a:p>
            <a:r>
              <a:rPr lang="en-US" sz="1200" kern="1200" dirty="0" smtClean="0">
                <a:solidFill>
                  <a:schemeClr val="tx1"/>
                </a:solidFill>
                <a:effectLst/>
                <a:latin typeface="+mn-lt"/>
                <a:ea typeface="+mn-ea"/>
                <a:cs typeface="+mn-cs"/>
              </a:rPr>
              <a:t> Slide-5</a:t>
            </a:r>
          </a:p>
          <a:p>
            <a:r>
              <a:rPr lang="en-US" sz="1200" kern="1200" dirty="0" smtClean="0">
                <a:solidFill>
                  <a:schemeClr val="tx1"/>
                </a:solidFill>
                <a:effectLst/>
                <a:latin typeface="+mn-lt"/>
                <a:ea typeface="+mn-ea"/>
                <a:cs typeface="+mn-cs"/>
              </a:rPr>
              <a:t> Click animation</a:t>
            </a:r>
          </a:p>
          <a:p>
            <a:r>
              <a:rPr lang="en-US" sz="1200" kern="1200" dirty="0" smtClean="0">
                <a:solidFill>
                  <a:schemeClr val="tx1"/>
                </a:solidFill>
                <a:effectLst/>
                <a:latin typeface="+mn-lt"/>
                <a:ea typeface="+mn-ea"/>
                <a:cs typeface="+mn-cs"/>
              </a:rPr>
              <a:t> Click animation</a:t>
            </a:r>
          </a:p>
          <a:p>
            <a:r>
              <a:rPr lang="en-US" sz="1200" kern="1200" dirty="0" smtClean="0">
                <a:solidFill>
                  <a:schemeClr val="tx1"/>
                </a:solidFill>
                <a:effectLst/>
                <a:latin typeface="+mn-lt"/>
                <a:ea typeface="+mn-ea"/>
                <a:cs typeface="+mn-cs"/>
              </a:rPr>
              <a:t> Click animation</a:t>
            </a:r>
          </a:p>
          <a:p>
            <a:r>
              <a:rPr lang="en-US" sz="1200" kern="1200" dirty="0" smtClean="0">
                <a:solidFill>
                  <a:schemeClr val="tx1"/>
                </a:solidFill>
                <a:effectLst/>
                <a:latin typeface="+mn-lt"/>
                <a:ea typeface="+mn-ea"/>
                <a:cs typeface="+mn-cs"/>
              </a:rPr>
              <a:t> Click animation</a:t>
            </a:r>
          </a:p>
          <a:p>
            <a:r>
              <a:rPr lang="en-US" sz="1200" kern="1200" dirty="0" smtClean="0">
                <a:solidFill>
                  <a:schemeClr val="tx1"/>
                </a:solidFill>
                <a:effectLst/>
                <a:latin typeface="+mn-lt"/>
                <a:ea typeface="+mn-ea"/>
                <a:cs typeface="+mn-cs"/>
              </a:rPr>
              <a:t> Click animation</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5</a:t>
            </a:fld>
            <a:endParaRPr lang="en-US" dirty="0">
              <a:solidFill>
                <a:prstClr val="black"/>
              </a:solidFill>
            </a:endParaRPr>
          </a:p>
        </p:txBody>
      </p:sp>
    </p:spTree>
    <p:extLst>
      <p:ext uri="{BB962C8B-B14F-4D97-AF65-F5344CB8AC3E}">
        <p14:creationId xmlns:p14="http://schemas.microsoft.com/office/powerpoint/2010/main" val="39637876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So  what is a reference design? A reference design is a subsystem level circuit or design which combines multiple integrated circuits from Texas Instruments and solves a design challenge.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If you are aware of evaluation modules from TI, then reference design is not an evaluation module. It  is a resource for our customers with comprehensive design guides, calculations, equations, full schematics, layout, </a:t>
            </a:r>
            <a:r>
              <a:rPr lang="en-US" sz="1200" kern="1200" dirty="0" err="1" smtClean="0">
                <a:solidFill>
                  <a:schemeClr val="tx1"/>
                </a:solidFill>
                <a:effectLst/>
                <a:latin typeface="+mn-lt"/>
                <a:ea typeface="+mn-ea"/>
                <a:cs typeface="+mn-cs"/>
              </a:rPr>
              <a:t>gerbers</a:t>
            </a:r>
            <a:r>
              <a:rPr lang="en-US" sz="1200" kern="1200" dirty="0" smtClean="0">
                <a:solidFill>
                  <a:schemeClr val="tx1"/>
                </a:solidFill>
                <a:effectLst/>
                <a:latin typeface="+mn-lt"/>
                <a:ea typeface="+mn-ea"/>
                <a:cs typeface="+mn-cs"/>
              </a:rPr>
              <a:t> and design files.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As the name suggests, it is a tested reference to help customers in reducing the design cycle. Remember, It is not a full product.</a:t>
            </a:r>
          </a:p>
          <a:p>
            <a:r>
              <a:rPr lang="en-US" sz="1200" kern="1200" dirty="0" smtClean="0">
                <a:solidFill>
                  <a:schemeClr val="tx1"/>
                </a:solidFill>
                <a:effectLst/>
                <a:latin typeface="+mn-lt"/>
                <a:ea typeface="+mn-ea"/>
                <a:cs typeface="+mn-cs"/>
              </a:rPr>
              <a:t> Slide-6</a:t>
            </a:r>
          </a:p>
          <a:p>
            <a:r>
              <a:rPr lang="en-US" sz="1200" kern="1200" dirty="0" smtClean="0">
                <a:solidFill>
                  <a:schemeClr val="tx1"/>
                </a:solidFill>
                <a:effectLst/>
                <a:latin typeface="+mn-lt"/>
                <a:ea typeface="+mn-ea"/>
                <a:cs typeface="+mn-cs"/>
              </a:rPr>
              <a:t> Click animation</a:t>
            </a:r>
          </a:p>
          <a:p>
            <a:endParaRPr lang="en-US" dirty="0"/>
          </a:p>
        </p:txBody>
      </p:sp>
      <p:sp>
        <p:nvSpPr>
          <p:cNvPr id="4" name="Slide Number Placeholder 3"/>
          <p:cNvSpPr>
            <a:spLocks noGrp="1"/>
          </p:cNvSpPr>
          <p:nvPr>
            <p:ph type="sldNum" sz="quarter" idx="10"/>
          </p:nvPr>
        </p:nvSpPr>
        <p:spPr/>
        <p:txBody>
          <a:bodyPr/>
          <a:lstStyle/>
          <a:p>
            <a:fld id="{9F64101A-7347-466C-9408-D7070D3C519C}"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730068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Patient  monitoring is not new but the market is growing.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For example, the growing elderly population drives the high demand of remote monitoring. </a:t>
            </a:r>
          </a:p>
          <a:p>
            <a:r>
              <a:rPr lang="en-US" sz="1200" kern="1200" dirty="0" smtClean="0">
                <a:solidFill>
                  <a:schemeClr val="tx1"/>
                </a:solidFill>
                <a:effectLst/>
                <a:latin typeface="+mn-lt"/>
                <a:ea typeface="+mn-ea"/>
                <a:cs typeface="+mn-cs"/>
              </a:rPr>
              <a:t>In many countries, Billions of dollars are being spent every year on chronic diseases. </a:t>
            </a:r>
          </a:p>
          <a:p>
            <a:r>
              <a:rPr lang="en-US" sz="1200" kern="1200" dirty="0" smtClean="0">
                <a:solidFill>
                  <a:schemeClr val="tx1"/>
                </a:solidFill>
                <a:effectLst/>
                <a:latin typeface="+mn-lt"/>
                <a:ea typeface="+mn-ea"/>
                <a:cs typeface="+mn-cs"/>
              </a:rPr>
              <a:t>Remote monitoring has become trend and it not only enhances the quality of care but also reduces overall healthcare cost while providing mobility advantage to the patient.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Wearable wireless medical technology enables accurate and reliable data in a small form factor. </a:t>
            </a:r>
          </a:p>
          <a:p>
            <a:r>
              <a:rPr lang="en-US" sz="1200" kern="1200" dirty="0" smtClean="0">
                <a:solidFill>
                  <a:schemeClr val="tx1"/>
                </a:solidFill>
                <a:effectLst/>
                <a:latin typeface="+mn-lt"/>
                <a:ea typeface="+mn-ea"/>
                <a:cs typeface="+mn-cs"/>
              </a:rPr>
              <a:t>The challenges to tackle with wearable medical devices are: the battery life, the variety of vital signs or modalities in smaller form factor design.</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Once the vital signs are monitored, captured and sent for processing, Artificial intelligence can be used for analysis. It can improve the decision making and help in early prevention of the diseases.  Slide-7</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7</a:t>
            </a:fld>
            <a:endParaRPr lang="en-US" dirty="0">
              <a:solidFill>
                <a:prstClr val="black"/>
              </a:solidFill>
            </a:endParaRPr>
          </a:p>
        </p:txBody>
      </p:sp>
    </p:spTree>
    <p:extLst>
      <p:ext uri="{BB962C8B-B14F-4D97-AF65-F5344CB8AC3E}">
        <p14:creationId xmlns:p14="http://schemas.microsoft.com/office/powerpoint/2010/main" val="27529745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Before  we go into details, let’s briefly talk about ECG, PPG and some of physiologies behind it.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ECG is stands for “electrocardiogram,” which is an electrical measurement of the heart activity. </a:t>
            </a:r>
          </a:p>
          <a:p>
            <a:r>
              <a:rPr lang="en-US" sz="1200" kern="1200" dirty="0" smtClean="0">
                <a:solidFill>
                  <a:schemeClr val="tx1"/>
                </a:solidFill>
                <a:effectLst/>
                <a:latin typeface="+mn-lt"/>
                <a:ea typeface="+mn-ea"/>
                <a:cs typeface="+mn-cs"/>
              </a:rPr>
              <a:t>During each heartbeat, the cardiac muscle tissue contracts in a specific sequence in order for blood to flow in the </a:t>
            </a:r>
            <a:r>
              <a:rPr lang="en-US" sz="1200" u="sng" kern="1200" dirty="0" smtClean="0">
                <a:solidFill>
                  <a:schemeClr val="tx1"/>
                </a:solidFill>
                <a:effectLst/>
                <a:latin typeface="+mn-lt"/>
                <a:ea typeface="+mn-ea"/>
                <a:cs typeface="+mn-cs"/>
              </a:rPr>
              <a:t>proper direction, passing</a:t>
            </a:r>
            <a:r>
              <a:rPr lang="en-US" sz="1200" kern="1200" dirty="0" smtClean="0">
                <a:solidFill>
                  <a:schemeClr val="tx1"/>
                </a:solidFill>
                <a:effectLst/>
                <a:latin typeface="+mn-lt"/>
                <a:ea typeface="+mn-ea"/>
                <a:cs typeface="+mn-cs"/>
              </a:rPr>
              <a:t> from one chamber to the next. </a:t>
            </a:r>
          </a:p>
          <a:p>
            <a:r>
              <a:rPr lang="en-US" sz="1200" kern="1200" dirty="0" smtClean="0">
                <a:solidFill>
                  <a:schemeClr val="tx1"/>
                </a:solidFill>
                <a:effectLst/>
                <a:latin typeface="+mn-lt"/>
                <a:ea typeface="+mn-ea"/>
                <a:cs typeface="+mn-cs"/>
              </a:rPr>
              <a:t>The contraction of each segment in the heart produces its own depolarization waveform, like the ones shown in the figure on left.</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PPG stands for “</a:t>
            </a:r>
            <a:r>
              <a:rPr lang="en-US" sz="1200" kern="1200" dirty="0" err="1" smtClean="0">
                <a:solidFill>
                  <a:schemeClr val="tx1"/>
                </a:solidFill>
                <a:effectLst/>
                <a:latin typeface="+mn-lt"/>
                <a:ea typeface="+mn-ea"/>
                <a:cs typeface="+mn-cs"/>
              </a:rPr>
              <a:t>photoplethysmogram</a:t>
            </a:r>
            <a:r>
              <a:rPr lang="en-US" sz="1200" kern="1200" dirty="0" smtClean="0">
                <a:solidFill>
                  <a:schemeClr val="tx1"/>
                </a:solidFill>
                <a:effectLst/>
                <a:latin typeface="+mn-lt"/>
                <a:ea typeface="+mn-ea"/>
                <a:cs typeface="+mn-cs"/>
              </a:rPr>
              <a:t>,” which is an optical measurement of an organ’s volume. </a:t>
            </a:r>
          </a:p>
          <a:p>
            <a:r>
              <a:rPr lang="en-US" sz="1200" kern="1200" dirty="0" smtClean="0">
                <a:solidFill>
                  <a:schemeClr val="tx1"/>
                </a:solidFill>
                <a:effectLst/>
                <a:latin typeface="+mn-lt"/>
                <a:ea typeface="+mn-ea"/>
                <a:cs typeface="+mn-cs"/>
              </a:rPr>
              <a:t>In principle, PPG is measured by illuminating the skin and </a:t>
            </a:r>
            <a:r>
              <a:rPr lang="en-US" sz="1200" kern="1200" dirty="0" err="1" smtClean="0">
                <a:solidFill>
                  <a:schemeClr val="tx1"/>
                </a:solidFill>
                <a:effectLst/>
                <a:latin typeface="+mn-lt"/>
                <a:ea typeface="+mn-ea"/>
                <a:cs typeface="+mn-cs"/>
              </a:rPr>
              <a:t>subcuntaneous</a:t>
            </a:r>
            <a:r>
              <a:rPr lang="en-US" sz="1200" kern="1200" dirty="0" smtClean="0">
                <a:solidFill>
                  <a:schemeClr val="tx1"/>
                </a:solidFill>
                <a:effectLst/>
                <a:latin typeface="+mn-lt"/>
                <a:ea typeface="+mn-ea"/>
                <a:cs typeface="+mn-cs"/>
              </a:rPr>
              <a:t> tissue with light of a specific wavelength from an LED or light-emitting diode.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This light is either absorbed, passed through, or reflected back.</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 photodiode sensor on the other side measures the light that is either transmitted or reflected, depending on where it is placed relative to the LED.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light is then converted to an electrical signal.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Pulse oximeter is the most common device used to measure PPG. These devices use two specific wavelengths of light: Red (660nm) and Infrared (940nm). The absorption of light at each wavelength allows physicians to isolate the light absorbed by the arterial blood from venous blood and other types of tissue. This is primarily used a an indicator of the oxygen concentration in a patient’s bloodstream.</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When measured simultaneously, we can overlay ECG and PPG waveforms to see how the two signals are related. </a:t>
            </a:r>
          </a:p>
          <a:p>
            <a:r>
              <a:rPr lang="en-US" sz="1200" kern="1200" dirty="0" smtClean="0">
                <a:solidFill>
                  <a:schemeClr val="tx1"/>
                </a:solidFill>
                <a:effectLst/>
                <a:latin typeface="+mn-lt"/>
                <a:ea typeface="+mn-ea"/>
                <a:cs typeface="+mn-cs"/>
              </a:rPr>
              <a:t>Notice how both signals have the same period, meaning that either one can be studied to determine heart rate. </a:t>
            </a:r>
          </a:p>
          <a:p>
            <a:r>
              <a:rPr lang="en-US" sz="1200" kern="1200" dirty="0" smtClean="0">
                <a:solidFill>
                  <a:schemeClr val="tx1"/>
                </a:solidFill>
                <a:effectLst/>
                <a:latin typeface="+mn-lt"/>
                <a:ea typeface="+mn-ea"/>
                <a:cs typeface="+mn-cs"/>
              </a:rPr>
              <a:t>The time difference between the R-peak in the ECG waveform and peak of PPG waveform is known as Pulse Transit Time or PTT. </a:t>
            </a:r>
          </a:p>
          <a:p>
            <a:r>
              <a:rPr lang="en-US" sz="1200" kern="1200" dirty="0" smtClean="0">
                <a:solidFill>
                  <a:schemeClr val="tx1"/>
                </a:solidFill>
                <a:effectLst/>
                <a:latin typeface="+mn-lt"/>
                <a:ea typeface="+mn-ea"/>
                <a:cs typeface="+mn-cs"/>
              </a:rPr>
              <a:t>PTT involves simultaneous measurement of ECG and PPG together. </a:t>
            </a:r>
          </a:p>
          <a:p>
            <a:r>
              <a:rPr lang="en-US" sz="1200" kern="1200" dirty="0" smtClean="0">
                <a:solidFill>
                  <a:schemeClr val="tx1"/>
                </a:solidFill>
                <a:effectLst/>
                <a:latin typeface="+mn-lt"/>
                <a:ea typeface="+mn-ea"/>
                <a:cs typeface="+mn-cs"/>
              </a:rPr>
              <a:t>Along with other variables, such as the patient’s size, weight, age, etc., researchers have been writing algorithms that show the correlation between PTT and systolic blood pressure. </a:t>
            </a:r>
          </a:p>
          <a:p>
            <a:r>
              <a:rPr lang="en-US" sz="1200" kern="1200" dirty="0" smtClean="0">
                <a:solidFill>
                  <a:schemeClr val="tx1"/>
                </a:solidFill>
                <a:effectLst/>
                <a:latin typeface="+mn-lt"/>
                <a:ea typeface="+mn-ea"/>
                <a:cs typeface="+mn-cs"/>
              </a:rPr>
              <a:t> Slide-8</a:t>
            </a:r>
          </a:p>
          <a:p>
            <a:pPr defTabSz="864919">
              <a:defRPr/>
            </a:pPr>
            <a:endParaRPr lang="en-US" baseline="0"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1841647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This  table summarizes the differences between ECG and PPG measurements. It compares features of both ECG &amp; PPG measurements. I am not going to talk about each features, but it is important to highlight that ECG &amp; PPG have their own benefits and ways to provide diagnostics information.</a:t>
            </a:r>
          </a:p>
          <a:p>
            <a:r>
              <a:rPr lang="en-US" sz="1200" kern="1200" dirty="0" smtClean="0">
                <a:solidFill>
                  <a:schemeClr val="tx1"/>
                </a:solidFill>
                <a:effectLst/>
                <a:latin typeface="+mn-lt"/>
                <a:ea typeface="+mn-ea"/>
                <a:cs typeface="+mn-cs"/>
              </a:rPr>
              <a:t> Slide-9</a:t>
            </a:r>
          </a:p>
          <a:p>
            <a:endParaRPr lang="en-US" dirty="0"/>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solidFill>
                  <a:prstClr val="black"/>
                </a:solidFill>
              </a:rPr>
              <a:pPr>
                <a:defRPr/>
              </a:pPr>
              <a:t>9</a:t>
            </a:fld>
            <a:endParaRPr lang="en-US">
              <a:solidFill>
                <a:prstClr val="black"/>
              </a:solidFill>
            </a:endParaRPr>
          </a:p>
        </p:txBody>
      </p:sp>
    </p:spTree>
    <p:extLst>
      <p:ext uri="{BB962C8B-B14F-4D97-AF65-F5344CB8AC3E}">
        <p14:creationId xmlns:p14="http://schemas.microsoft.com/office/powerpoint/2010/main" val="37317833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25"/>
            <a:ext cx="8458200" cy="1102520"/>
          </a:xfrm>
        </p:spPr>
        <p:txBody>
          <a:bodyPr/>
          <a:lstStyle>
            <a:lvl1pPr>
              <a:defRPr sz="40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342900" y="2774156"/>
            <a:ext cx="8458200" cy="1114425"/>
          </a:xfrm>
          <a:ln/>
        </p:spPr>
        <p:txBody>
          <a:bodyPr/>
          <a:lstStyle>
            <a:lvl1pPr marL="0" indent="0">
              <a:buFontTx/>
              <a:buNone/>
              <a:defRPr b="1"/>
            </a:lvl1pPr>
          </a:lstStyle>
          <a:p>
            <a:r>
              <a:rPr lang="en-US" smtClean="0"/>
              <a:t>Click to edit Master subtitle style</a:t>
            </a:r>
            <a:endParaRPr lang="en-US"/>
          </a:p>
        </p:txBody>
      </p:sp>
      <p:sp>
        <p:nvSpPr>
          <p:cNvPr id="4" name="Rectangle 24"/>
          <p:cNvSpPr>
            <a:spLocks noGrp="1" noChangeArrowheads="1"/>
          </p:cNvSpPr>
          <p:nvPr>
            <p:ph type="sldNum" sz="quarter" idx="10"/>
          </p:nvPr>
        </p:nvSpPr>
        <p:spPr>
          <a:xfrm>
            <a:off x="6742580" y="4589426"/>
            <a:ext cx="2133600" cy="154782"/>
          </a:xfrm>
        </p:spPr>
        <p:txBody>
          <a:bodyPr/>
          <a:lstStyle>
            <a:lvl1pPr>
              <a:defRPr/>
            </a:lvl1pPr>
          </a:lstStyle>
          <a:p>
            <a:pPr>
              <a:defRPr/>
            </a:pPr>
            <a:fld id="{611EB82E-268A-4CD9-83FA-D3F2E93EBAEA}" type="slidenum">
              <a:rPr lang="en-US" smtClean="0">
                <a:solidFill>
                  <a:srgbClr val="000000"/>
                </a:solidFill>
              </a:rPr>
              <a:pPr>
                <a:defRPr/>
              </a:pPr>
              <a:t>‹#›</a:t>
            </a:fld>
            <a:endParaRPr lang="en-US" dirty="0">
              <a:solidFill>
                <a:srgbClr val="000000"/>
              </a:solidFill>
            </a:endParaRPr>
          </a:p>
        </p:txBody>
      </p:sp>
      <p:pic>
        <p:nvPicPr>
          <p:cNvPr id="5" name="Picture 4">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grpSp>
        <p:nvGrpSpPr>
          <p:cNvPr id="6" name="Group 5">
            <a:extLst>
              <a:ext uri="{FF2B5EF4-FFF2-40B4-BE49-F238E27FC236}">
                <a16:creationId xmlns:a16="http://schemas.microsoft.com/office/drawing/2014/main" xmlns="" id="{95A376EF-9F60-DF48-B8CB-F1963F50440E}"/>
              </a:ext>
            </a:extLst>
          </p:cNvPr>
          <p:cNvGrpSpPr/>
          <p:nvPr userDrawn="1"/>
        </p:nvGrpSpPr>
        <p:grpSpPr>
          <a:xfrm>
            <a:off x="0" y="4613950"/>
            <a:ext cx="8826500" cy="388620"/>
            <a:chOff x="0" y="6321425"/>
            <a:chExt cx="10591800" cy="466344"/>
          </a:xfrm>
        </p:grpSpPr>
        <p:sp>
          <p:nvSpPr>
            <p:cNvPr id="7" name="Rectangle 6">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16509" y="145038"/>
            <a:ext cx="4876800" cy="647700"/>
          </a:xfrm>
          <a:prstGeom prst="rect">
            <a:avLst/>
          </a:prstGeom>
        </p:spPr>
      </p:pic>
    </p:spTree>
    <p:extLst>
      <p:ext uri="{BB962C8B-B14F-4D97-AF65-F5344CB8AC3E}">
        <p14:creationId xmlns:p14="http://schemas.microsoft.com/office/powerpoint/2010/main" val="47314467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0946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09015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solidFill>
                  <a:srgbClr val="000000"/>
                </a:solidFill>
              </a:rPr>
              <a:pPr>
                <a:defRPr/>
              </a:pPr>
              <a:t>‹#›</a:t>
            </a:fld>
            <a:endParaRPr lang="en-US" dirty="0">
              <a:solidFill>
                <a:srgbClr val="000000"/>
              </a:solidFill>
            </a:endParaRPr>
          </a:p>
        </p:txBody>
      </p:sp>
      <p:sp>
        <p:nvSpPr>
          <p:cNvPr id="4" name="Content Placeholder 2"/>
          <p:cNvSpPr>
            <a:spLocks noGrp="1"/>
          </p:cNvSpPr>
          <p:nvPr>
            <p:ph idx="1"/>
          </p:nvPr>
        </p:nvSpPr>
        <p:spPr>
          <a:xfrm>
            <a:off x="333379" y="786353"/>
            <a:ext cx="8467725" cy="3709449"/>
          </a:xfrm>
        </p:spPr>
        <p:txBody>
          <a:bodyPr/>
          <a:lstStyle>
            <a:lvl1pPr>
              <a:spcBef>
                <a:spcPts val="667"/>
              </a:spcBef>
              <a:defRPr/>
            </a:lvl1pPr>
            <a:lvl3pPr>
              <a:defRPr sz="1500"/>
            </a:lvl3pPr>
            <a:lvl4pPr>
              <a:defRPr sz="15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50980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25"/>
            <a:ext cx="8458200" cy="1102520"/>
          </a:xfrm>
        </p:spPr>
        <p:txBody>
          <a:bodyPr/>
          <a:lstStyle>
            <a:lvl1pPr>
              <a:defRPr sz="40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342900" y="2774156"/>
            <a:ext cx="8458200" cy="1114425"/>
          </a:xfrm>
          <a:ln/>
        </p:spPr>
        <p:txBody>
          <a:bodyPr/>
          <a:lstStyle>
            <a:lvl1pPr marL="0" indent="0">
              <a:buFontTx/>
              <a:buNone/>
              <a:defRPr b="1"/>
            </a:lvl1pPr>
          </a:lstStyle>
          <a:p>
            <a:r>
              <a:rPr lang="en-US" smtClean="0"/>
              <a:t>Click to edit Master subtitle style</a:t>
            </a:r>
            <a:endParaRPr lang="en-US"/>
          </a:p>
        </p:txBody>
      </p:sp>
      <p:sp>
        <p:nvSpPr>
          <p:cNvPr id="4" name="Rectangle 24"/>
          <p:cNvSpPr>
            <a:spLocks noGrp="1" noChangeArrowheads="1"/>
          </p:cNvSpPr>
          <p:nvPr>
            <p:ph type="sldNum" sz="quarter" idx="10"/>
          </p:nvPr>
        </p:nvSpPr>
        <p:spPr>
          <a:xfrm>
            <a:off x="6742580" y="4589426"/>
            <a:ext cx="2133600" cy="154782"/>
          </a:xfrm>
        </p:spPr>
        <p:txBody>
          <a:bodyPr/>
          <a:lstStyle>
            <a:lvl1pPr>
              <a:defRPr/>
            </a:lvl1pPr>
          </a:lstStyle>
          <a:p>
            <a:pPr>
              <a:defRPr/>
            </a:pPr>
            <a:fld id="{611EB82E-268A-4CD9-83FA-D3F2E93EBAEA}" type="slidenum">
              <a:rPr lang="en-US" smtClean="0">
                <a:solidFill>
                  <a:srgbClr val="000000"/>
                </a:solidFill>
              </a:rPr>
              <a:pPr>
                <a:defRPr/>
              </a:pPr>
              <a:t>‹#›</a:t>
            </a:fld>
            <a:endParaRPr lang="en-US" dirty="0">
              <a:solidFill>
                <a:srgbClr val="000000"/>
              </a:solidFill>
            </a:endParaRPr>
          </a:p>
        </p:txBody>
      </p:sp>
      <p:pic>
        <p:nvPicPr>
          <p:cNvPr id="5" name="Picture 4">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grpSp>
        <p:nvGrpSpPr>
          <p:cNvPr id="6" name="Group 5">
            <a:extLst>
              <a:ext uri="{FF2B5EF4-FFF2-40B4-BE49-F238E27FC236}">
                <a16:creationId xmlns:a16="http://schemas.microsoft.com/office/drawing/2014/main" xmlns="" id="{95A376EF-9F60-DF48-B8CB-F1963F50440E}"/>
              </a:ext>
            </a:extLst>
          </p:cNvPr>
          <p:cNvGrpSpPr/>
          <p:nvPr userDrawn="1"/>
        </p:nvGrpSpPr>
        <p:grpSpPr>
          <a:xfrm>
            <a:off x="0" y="4613950"/>
            <a:ext cx="8826500" cy="388620"/>
            <a:chOff x="0" y="6321425"/>
            <a:chExt cx="10591800" cy="466344"/>
          </a:xfrm>
        </p:grpSpPr>
        <p:sp>
          <p:nvSpPr>
            <p:cNvPr id="7" name="Rectangle 6">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8"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16509" y="145038"/>
            <a:ext cx="4876800" cy="647700"/>
          </a:xfrm>
          <a:prstGeom prst="rect">
            <a:avLst/>
          </a:prstGeom>
        </p:spPr>
      </p:pic>
    </p:spTree>
    <p:extLst>
      <p:ext uri="{BB962C8B-B14F-4D97-AF65-F5344CB8AC3E}">
        <p14:creationId xmlns:p14="http://schemas.microsoft.com/office/powerpoint/2010/main" val="167085053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4613950"/>
            <a:ext cx="8826500" cy="388620"/>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
        <p:nvSpPr>
          <p:cNvPr id="12" name="Title 1"/>
          <p:cNvSpPr>
            <a:spLocks noGrp="1"/>
          </p:cNvSpPr>
          <p:nvPr>
            <p:ph type="ctrTitle"/>
          </p:nvPr>
        </p:nvSpPr>
        <p:spPr>
          <a:xfrm>
            <a:off x="491557" y="2202262"/>
            <a:ext cx="7841766" cy="914585"/>
          </a:xfrm>
        </p:spPr>
        <p:txBody>
          <a:bodyPr anchor="b">
            <a:normAutofit/>
          </a:bodyPr>
          <a:lstStyle>
            <a:lvl1pPr algn="l">
              <a:defRPr sz="32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91557" y="3471348"/>
            <a:ext cx="7841765" cy="999800"/>
          </a:xfrm>
        </p:spPr>
        <p:txBody>
          <a:bodyPr/>
          <a:lstStyle>
            <a:lvl1pPr marL="0" indent="0" algn="l">
              <a:buNone/>
              <a:defRPr sz="1800">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16509" y="145038"/>
            <a:ext cx="4876800" cy="647700"/>
          </a:xfrm>
          <a:prstGeom prst="rect">
            <a:avLst/>
          </a:prstGeom>
        </p:spPr>
      </p:pic>
    </p:spTree>
    <p:extLst>
      <p:ext uri="{BB962C8B-B14F-4D97-AF65-F5344CB8AC3E}">
        <p14:creationId xmlns:p14="http://schemas.microsoft.com/office/powerpoint/2010/main" val="168999283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4613950"/>
            <a:ext cx="8826500" cy="388620"/>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015657" y="53602"/>
            <a:ext cx="2022164" cy="268568"/>
          </a:xfrm>
          <a:prstGeom prst="rect">
            <a:avLst/>
          </a:prstGeom>
        </p:spPr>
      </p:pic>
      <p:sp>
        <p:nvSpPr>
          <p:cNvPr id="10" name="Title 1"/>
          <p:cNvSpPr>
            <a:spLocks noGrp="1"/>
          </p:cNvSpPr>
          <p:nvPr>
            <p:ph type="title"/>
          </p:nvPr>
        </p:nvSpPr>
        <p:spPr>
          <a:xfrm>
            <a:off x="342900" y="152812"/>
            <a:ext cx="7599230" cy="557784"/>
          </a:xfrm>
        </p:spPr>
        <p:txBody>
          <a:bodyPr>
            <a:normAutofit/>
          </a:bodyPr>
          <a:lstStyle>
            <a:lvl1pPr>
              <a:defRPr sz="28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44276831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88034F21-5366-3A44-8BF2-FA75C7CD334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4613950"/>
            <a:ext cx="8826500" cy="388620"/>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
        <p:nvSpPr>
          <p:cNvPr id="12" name="Title 1"/>
          <p:cNvSpPr>
            <a:spLocks noGrp="1"/>
          </p:cNvSpPr>
          <p:nvPr>
            <p:ph type="ctrTitle"/>
          </p:nvPr>
        </p:nvSpPr>
        <p:spPr>
          <a:xfrm>
            <a:off x="491557" y="2202262"/>
            <a:ext cx="7841766" cy="914585"/>
          </a:xfrm>
        </p:spPr>
        <p:txBody>
          <a:bodyPr anchor="b">
            <a:normAutofit/>
          </a:bodyPr>
          <a:lstStyle>
            <a:lvl1pPr algn="l">
              <a:defRPr sz="32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91557" y="3471348"/>
            <a:ext cx="7841765" cy="999800"/>
          </a:xfrm>
        </p:spPr>
        <p:txBody>
          <a:bodyPr/>
          <a:lstStyle>
            <a:lvl1pPr marL="0" indent="0" algn="l">
              <a:buNone/>
              <a:defRPr sz="1800">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16509" y="145038"/>
            <a:ext cx="4876800" cy="647700"/>
          </a:xfrm>
          <a:prstGeom prst="rect">
            <a:avLst/>
          </a:prstGeom>
        </p:spPr>
      </p:pic>
    </p:spTree>
    <p:extLst>
      <p:ext uri="{BB962C8B-B14F-4D97-AF65-F5344CB8AC3E}">
        <p14:creationId xmlns:p14="http://schemas.microsoft.com/office/powerpoint/2010/main" val="52784447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xmlns="" id="{95A376EF-9F60-DF48-B8CB-F1963F50440E}"/>
              </a:ext>
            </a:extLst>
          </p:cNvPr>
          <p:cNvGrpSpPr/>
          <p:nvPr userDrawn="1"/>
        </p:nvGrpSpPr>
        <p:grpSpPr>
          <a:xfrm>
            <a:off x="0" y="4613950"/>
            <a:ext cx="8826500" cy="388620"/>
            <a:chOff x="0" y="6321425"/>
            <a:chExt cx="10591800" cy="466344"/>
          </a:xfrm>
        </p:grpSpPr>
        <p:sp>
          <p:nvSpPr>
            <p:cNvPr id="8" name="Rectangle 7">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015657" y="53602"/>
            <a:ext cx="2022164" cy="268568"/>
          </a:xfrm>
          <a:prstGeom prst="rect">
            <a:avLst/>
          </a:prstGeom>
        </p:spPr>
      </p:pic>
      <p:sp>
        <p:nvSpPr>
          <p:cNvPr id="10" name="Title 1"/>
          <p:cNvSpPr>
            <a:spLocks noGrp="1"/>
          </p:cNvSpPr>
          <p:nvPr>
            <p:ph type="title"/>
          </p:nvPr>
        </p:nvSpPr>
        <p:spPr>
          <a:xfrm>
            <a:off x="342900" y="152812"/>
            <a:ext cx="7599230" cy="557784"/>
          </a:xfrm>
        </p:spPr>
        <p:txBody>
          <a:bodyPr>
            <a:normAutofit/>
          </a:bodyPr>
          <a:lstStyle>
            <a:lvl1pPr>
              <a:defRPr sz="2800" b="1">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00000120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03BA23CF-AA30-4A18-B744-605C3E9DBF0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73747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10" name="Picture 9" descr="TI training slides BG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53769" cy="5154386"/>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solidFill>
                  <a:srgbClr val="000000"/>
                </a:solidFill>
              </a:rPr>
              <a:pPr>
                <a:defRPr/>
              </a:pPr>
              <a:t>‹#›</a:t>
            </a:fld>
            <a:endParaRPr lang="en-US">
              <a:solidFill>
                <a:srgbClr val="000000"/>
              </a:solidFill>
            </a:endParaRPr>
          </a:p>
        </p:txBody>
      </p:sp>
      <p:grpSp>
        <p:nvGrpSpPr>
          <p:cNvPr id="20" name="Group 19"/>
          <p:cNvGrpSpPr/>
          <p:nvPr userDrawn="1"/>
        </p:nvGrpSpPr>
        <p:grpSpPr>
          <a:xfrm>
            <a:off x="0"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85413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333378" y="786357"/>
            <a:ext cx="8467725" cy="3709449"/>
          </a:xfrm>
        </p:spPr>
        <p:txBody>
          <a:bodyPr/>
          <a:lstStyle>
            <a:lvl1pPr>
              <a:spcBef>
                <a:spcPts val="667"/>
              </a:spcBef>
              <a:defRPr/>
            </a:lvl1pPr>
            <a:lvl3pPr>
              <a:defRPr sz="1500"/>
            </a:lvl3pPr>
            <a:lvl4pPr>
              <a:defRPr sz="1500"/>
            </a:lvl4pPr>
            <a:lvl5pPr>
              <a:defRPr sz="15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064979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7"/>
            <a:ext cx="7772400" cy="1021557"/>
          </a:xfrm>
        </p:spPr>
        <p:txBody>
          <a:bodyPr anchor="t"/>
          <a:lstStyle>
            <a:lvl1pPr algn="l">
              <a:defRPr sz="33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700"/>
            </a:lvl1pPr>
            <a:lvl2pPr marL="380895" indent="0">
              <a:buNone/>
              <a:defRPr sz="1500"/>
            </a:lvl2pPr>
            <a:lvl3pPr marL="761790" indent="0">
              <a:buNone/>
              <a:defRPr sz="1300"/>
            </a:lvl3pPr>
            <a:lvl4pPr marL="1142683" indent="0">
              <a:buNone/>
              <a:defRPr sz="1200"/>
            </a:lvl4pPr>
            <a:lvl5pPr marL="1523573" indent="0">
              <a:buNone/>
              <a:defRPr sz="1200"/>
            </a:lvl5pPr>
            <a:lvl6pPr marL="1904467" indent="0">
              <a:buNone/>
              <a:defRPr sz="1200"/>
            </a:lvl6pPr>
            <a:lvl7pPr marL="2285362" indent="0">
              <a:buNone/>
              <a:defRPr sz="1200"/>
            </a:lvl7pPr>
            <a:lvl8pPr marL="2666253" indent="0">
              <a:buNone/>
              <a:defRPr sz="1200"/>
            </a:lvl8pPr>
            <a:lvl9pPr marL="3047146" indent="0">
              <a:buNone/>
              <a:defRPr sz="1200"/>
            </a:lvl9pPr>
          </a:lstStyle>
          <a:p>
            <a:pPr lvl="0"/>
            <a:r>
              <a:rPr lang="en-US"/>
              <a:t>Click to edit Master text styles</a:t>
            </a:r>
          </a:p>
        </p:txBody>
      </p:sp>
      <p:sp>
        <p:nvSpPr>
          <p:cNvPr id="4" name="Rectangle 6"/>
          <p:cNvSpPr>
            <a:spLocks noGrp="1" noChangeArrowheads="1"/>
          </p:cNvSpPr>
          <p:nvPr>
            <p:ph type="sldNum" sz="quarter" idx="10"/>
          </p:nvPr>
        </p:nvSpPr>
        <p:spPr>
          <a:xfrm>
            <a:off x="6638925" y="4537472"/>
            <a:ext cx="2133600" cy="154782"/>
          </a:xfrm>
          <a:ln/>
        </p:spPr>
        <p:txBody>
          <a:bodyPr/>
          <a:lstStyle>
            <a:lvl1pPr>
              <a:defRPr/>
            </a:lvl1pPr>
          </a:lstStyle>
          <a:p>
            <a:pPr>
              <a:defRPr/>
            </a:pPr>
            <a:fld id="{4E6118DC-F0C3-4C61-9EEA-2C495CD0458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147672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333375" y="889398"/>
            <a:ext cx="4157663"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3438" y="889398"/>
            <a:ext cx="4157662"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83132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Click to edit Master text styles</a:t>
            </a:r>
          </a:p>
        </p:txBody>
      </p:sp>
      <p:sp>
        <p:nvSpPr>
          <p:cNvPr id="4" name="Content Placeholder 3"/>
          <p:cNvSpPr>
            <a:spLocks noGrp="1"/>
          </p:cNvSpPr>
          <p:nvPr>
            <p:ph sz="half" idx="2"/>
          </p:nvPr>
        </p:nvSpPr>
        <p:spPr>
          <a:xfrm>
            <a:off x="457200" y="1631157"/>
            <a:ext cx="4040188"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a:t>Click to edit Master text styles</a:t>
            </a:r>
          </a:p>
        </p:txBody>
      </p:sp>
      <p:sp>
        <p:nvSpPr>
          <p:cNvPr id="6" name="Content Placeholder 5"/>
          <p:cNvSpPr>
            <a:spLocks noGrp="1"/>
          </p:cNvSpPr>
          <p:nvPr>
            <p:ph sz="quarter" idx="4"/>
          </p:nvPr>
        </p:nvSpPr>
        <p:spPr>
          <a:xfrm>
            <a:off x="4645028" y="1631157"/>
            <a:ext cx="4041775"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217517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image" Target="../media/image4.png"/><Relationship Id="rId5" Type="http://schemas.openxmlformats.org/officeDocument/2006/relationships/slideLayout" Target="../slideLayouts/slideLayout8.xml"/><Relationship Id="rId10" Type="http://schemas.openxmlformats.org/officeDocument/2006/relationships/theme" Target="../theme/theme2.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1.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7" name="Rectangle 2"/>
          <p:cNvSpPr>
            <a:spLocks noGrp="1" noChangeArrowheads="1"/>
          </p:cNvSpPr>
          <p:nvPr>
            <p:ph type="title"/>
          </p:nvPr>
        </p:nvSpPr>
        <p:spPr bwMode="auto">
          <a:xfrm>
            <a:off x="231775" y="107158"/>
            <a:ext cx="8458200" cy="61079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8" name="Rectangle 3"/>
          <p:cNvSpPr>
            <a:spLocks noGrp="1" noChangeArrowheads="1"/>
          </p:cNvSpPr>
          <p:nvPr>
            <p:ph type="body" idx="1"/>
          </p:nvPr>
        </p:nvSpPr>
        <p:spPr bwMode="auto">
          <a:xfrm>
            <a:off x="333378" y="794154"/>
            <a:ext cx="8467725" cy="370165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6"/>
          <p:cNvSpPr>
            <a:spLocks noGrp="1" noChangeArrowheads="1"/>
          </p:cNvSpPr>
          <p:nvPr>
            <p:ph type="sldNum" sz="quarter" idx="4"/>
          </p:nvPr>
        </p:nvSpPr>
        <p:spPr bwMode="auto">
          <a:xfrm>
            <a:off x="7020852" y="4721224"/>
            <a:ext cx="2133600" cy="15478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atin typeface="Arial" charset="0"/>
                <a:cs typeface="+mn-cs"/>
              </a:defRPr>
            </a:lvl1pPr>
          </a:lstStyle>
          <a:p>
            <a:fld id="{8E1FF7D2-516A-9143-B526-FB4F2CA12E03}" type="slidenum">
              <a:rPr lang="en-US" smtClean="0"/>
              <a:t>‹#›</a:t>
            </a:fld>
            <a:endParaRPr lang="en-US"/>
          </a:p>
        </p:txBody>
      </p:sp>
      <p:cxnSp>
        <p:nvCxnSpPr>
          <p:cNvPr id="13" name="Straight Connector 12"/>
          <p:cNvCxnSpPr/>
          <p:nvPr userDrawn="1"/>
        </p:nvCxnSpPr>
        <p:spPr bwMode="auto">
          <a:xfrm>
            <a:off x="-7938" y="6785485"/>
            <a:ext cx="8815388" cy="0"/>
          </a:xfrm>
          <a:prstGeom prst="line">
            <a:avLst/>
          </a:prstGeom>
        </p:spPr>
        <p:style>
          <a:lnRef idx="1">
            <a:schemeClr val="accent2"/>
          </a:lnRef>
          <a:fillRef idx="0">
            <a:schemeClr val="accent2"/>
          </a:fillRef>
          <a:effectRef idx="0">
            <a:schemeClr val="accent2"/>
          </a:effectRef>
          <a:fontRef idx="minor">
            <a:schemeClr val="tx1"/>
          </a:fontRef>
        </p:style>
      </p:cxnSp>
      <p:grpSp>
        <p:nvGrpSpPr>
          <p:cNvPr id="12" name="Group 11">
            <a:extLst>
              <a:ext uri="{FF2B5EF4-FFF2-40B4-BE49-F238E27FC236}">
                <a16:creationId xmlns:a16="http://schemas.microsoft.com/office/drawing/2014/main" xmlns="" id="{95A376EF-9F60-DF48-B8CB-F1963F50440E}"/>
              </a:ext>
            </a:extLst>
          </p:cNvPr>
          <p:cNvGrpSpPr/>
          <p:nvPr userDrawn="1"/>
        </p:nvGrpSpPr>
        <p:grpSpPr>
          <a:xfrm>
            <a:off x="0" y="4613950"/>
            <a:ext cx="8826500" cy="388620"/>
            <a:chOff x="0" y="6321425"/>
            <a:chExt cx="10591800" cy="466344"/>
          </a:xfrm>
        </p:grpSpPr>
        <p:sp>
          <p:nvSpPr>
            <p:cNvPr id="16" name="Rectangle 15">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705418388"/>
      </p:ext>
    </p:extLst>
  </p:cSld>
  <p:clrMap bg1="lt1" tx1="dk1" bg2="lt2" tx2="dk2" accent1="accent1" accent2="accent2" accent3="accent3" accent4="accent4" accent5="accent5" accent6="accent6" hlink="hlink" folHlink="folHlink"/>
  <p:sldLayoutIdLst>
    <p:sldLayoutId id="2147483697" r:id="rId1"/>
    <p:sldLayoutId id="2147483661" r:id="rId2"/>
    <p:sldLayoutId id="2147483679" r:id="rId3"/>
  </p:sldLayoutIdLst>
  <p:timing>
    <p:tnLst>
      <p:par>
        <p:cTn id="1" dur="indefinite" restart="never" nodeType="tmRoot"/>
      </p:par>
    </p:tnLst>
  </p:timing>
  <p:txStyles>
    <p:titleStyle>
      <a:lvl1pPr algn="l" rtl="0" eaLnBrk="1" fontAlgn="base" hangingPunct="1">
        <a:lnSpc>
          <a:spcPct val="85000"/>
        </a:lnSpc>
        <a:spcBef>
          <a:spcPct val="0"/>
        </a:spcBef>
        <a:spcAft>
          <a:spcPct val="0"/>
        </a:spcAft>
        <a:defRPr sz="3200" b="1">
          <a:solidFill>
            <a:schemeClr val="tx2"/>
          </a:solidFill>
          <a:latin typeface="+mj-lt"/>
          <a:ea typeface="+mj-ea"/>
          <a:cs typeface="+mj-cs"/>
        </a:defRPr>
      </a:lvl1pPr>
      <a:lvl2pPr algn="l" rtl="0" eaLnBrk="1" fontAlgn="base" hangingPunct="1">
        <a:lnSpc>
          <a:spcPct val="85000"/>
        </a:lnSpc>
        <a:spcBef>
          <a:spcPct val="0"/>
        </a:spcBef>
        <a:spcAft>
          <a:spcPct val="0"/>
        </a:spcAft>
        <a:defRPr sz="3200" b="1">
          <a:solidFill>
            <a:schemeClr val="tx2"/>
          </a:solidFill>
          <a:latin typeface="Arial" charset="0"/>
        </a:defRPr>
      </a:lvl2pPr>
      <a:lvl3pPr algn="l" rtl="0" eaLnBrk="1" fontAlgn="base" hangingPunct="1">
        <a:lnSpc>
          <a:spcPct val="85000"/>
        </a:lnSpc>
        <a:spcBef>
          <a:spcPct val="0"/>
        </a:spcBef>
        <a:spcAft>
          <a:spcPct val="0"/>
        </a:spcAft>
        <a:defRPr sz="3200" b="1">
          <a:solidFill>
            <a:schemeClr val="tx2"/>
          </a:solidFill>
          <a:latin typeface="Arial" charset="0"/>
        </a:defRPr>
      </a:lvl3pPr>
      <a:lvl4pPr algn="l" rtl="0" eaLnBrk="1" fontAlgn="base" hangingPunct="1">
        <a:lnSpc>
          <a:spcPct val="85000"/>
        </a:lnSpc>
        <a:spcBef>
          <a:spcPct val="0"/>
        </a:spcBef>
        <a:spcAft>
          <a:spcPct val="0"/>
        </a:spcAft>
        <a:defRPr sz="3200" b="1">
          <a:solidFill>
            <a:schemeClr val="tx2"/>
          </a:solidFill>
          <a:latin typeface="Arial" charset="0"/>
        </a:defRPr>
      </a:lvl4pPr>
      <a:lvl5pPr algn="l" rtl="0" eaLnBrk="1" fontAlgn="base" hangingPunct="1">
        <a:lnSpc>
          <a:spcPct val="85000"/>
        </a:lnSpc>
        <a:spcBef>
          <a:spcPct val="0"/>
        </a:spcBef>
        <a:spcAft>
          <a:spcPct val="0"/>
        </a:spcAft>
        <a:defRPr sz="3200" b="1">
          <a:solidFill>
            <a:schemeClr val="tx2"/>
          </a:solidFill>
          <a:latin typeface="Arial" charset="0"/>
        </a:defRPr>
      </a:lvl5pPr>
      <a:lvl6pPr marL="457200" algn="l" rtl="0" eaLnBrk="1" fontAlgn="base" hangingPunct="1">
        <a:lnSpc>
          <a:spcPct val="85000"/>
        </a:lnSpc>
        <a:spcBef>
          <a:spcPct val="0"/>
        </a:spcBef>
        <a:spcAft>
          <a:spcPct val="0"/>
        </a:spcAft>
        <a:defRPr sz="3200" b="1">
          <a:solidFill>
            <a:srgbClr val="FF0000"/>
          </a:solidFill>
          <a:latin typeface="Arial" charset="0"/>
        </a:defRPr>
      </a:lvl6pPr>
      <a:lvl7pPr marL="914400" algn="l" rtl="0" eaLnBrk="1" fontAlgn="base" hangingPunct="1">
        <a:lnSpc>
          <a:spcPct val="85000"/>
        </a:lnSpc>
        <a:spcBef>
          <a:spcPct val="0"/>
        </a:spcBef>
        <a:spcAft>
          <a:spcPct val="0"/>
        </a:spcAft>
        <a:defRPr sz="3200" b="1">
          <a:solidFill>
            <a:srgbClr val="FF0000"/>
          </a:solidFill>
          <a:latin typeface="Arial" charset="0"/>
        </a:defRPr>
      </a:lvl7pPr>
      <a:lvl8pPr marL="1371600" algn="l" rtl="0" eaLnBrk="1" fontAlgn="base" hangingPunct="1">
        <a:lnSpc>
          <a:spcPct val="85000"/>
        </a:lnSpc>
        <a:spcBef>
          <a:spcPct val="0"/>
        </a:spcBef>
        <a:spcAft>
          <a:spcPct val="0"/>
        </a:spcAft>
        <a:defRPr sz="3200" b="1">
          <a:solidFill>
            <a:srgbClr val="FF0000"/>
          </a:solidFill>
          <a:latin typeface="Arial" charset="0"/>
        </a:defRPr>
      </a:lvl8pPr>
      <a:lvl9pPr marL="1828800" algn="l" rtl="0" eaLnBrk="1" fontAlgn="base" hangingPunct="1">
        <a:lnSpc>
          <a:spcPct val="85000"/>
        </a:lnSpc>
        <a:spcBef>
          <a:spcPct val="0"/>
        </a:spcBef>
        <a:spcAft>
          <a:spcPct val="0"/>
        </a:spcAft>
        <a:defRPr sz="3200" b="1">
          <a:solidFill>
            <a:srgbClr val="FF0000"/>
          </a:solidFill>
          <a:latin typeface="Arial" charset="0"/>
        </a:defRPr>
      </a:lvl9pPr>
    </p:titleStyle>
    <p:bodyStyle>
      <a:lvl1pPr marL="227013" indent="-227013" algn="l" rtl="0" eaLnBrk="1" fontAlgn="base" hangingPunct="1">
        <a:spcBef>
          <a:spcPts val="800"/>
        </a:spcBef>
        <a:spcAft>
          <a:spcPct val="0"/>
        </a:spcAft>
        <a:buChar char="•"/>
        <a:defRPr sz="2000">
          <a:solidFill>
            <a:schemeClr val="tx1"/>
          </a:solidFill>
          <a:latin typeface="+mn-lt"/>
          <a:ea typeface="+mn-ea"/>
          <a:cs typeface="+mn-cs"/>
        </a:defRPr>
      </a:lvl1pPr>
      <a:lvl2pPr marL="574675" indent="-233363" algn="l" rtl="0" eaLnBrk="1" fontAlgn="base" hangingPunct="1">
        <a:spcBef>
          <a:spcPct val="20000"/>
        </a:spcBef>
        <a:spcAft>
          <a:spcPct val="0"/>
        </a:spcAft>
        <a:buChar char="–"/>
        <a:defRPr>
          <a:solidFill>
            <a:schemeClr val="tx1"/>
          </a:solidFill>
          <a:latin typeface="+mn-lt"/>
        </a:defRPr>
      </a:lvl2pPr>
      <a:lvl3pPr marL="854075" indent="-165100" algn="l" rtl="0" eaLnBrk="1" fontAlgn="base" hangingPunct="1">
        <a:spcBef>
          <a:spcPct val="15000"/>
        </a:spcBef>
        <a:spcAft>
          <a:spcPct val="0"/>
        </a:spcAft>
        <a:buChar char="•"/>
        <a:defRPr>
          <a:solidFill>
            <a:schemeClr val="tx1"/>
          </a:solidFill>
          <a:latin typeface="+mn-lt"/>
        </a:defRPr>
      </a:lvl3pPr>
      <a:lvl4pPr marL="1201738" indent="-233363" algn="l" rtl="0" eaLnBrk="1" fontAlgn="base" hangingPunct="1">
        <a:spcBef>
          <a:spcPct val="5000"/>
        </a:spcBef>
        <a:spcAft>
          <a:spcPct val="0"/>
        </a:spcAft>
        <a:buChar char="–"/>
        <a:defRPr>
          <a:solidFill>
            <a:schemeClr val="tx1"/>
          </a:solidFill>
          <a:latin typeface="+mn-lt"/>
        </a:defRPr>
      </a:lvl4pPr>
      <a:lvl5pPr marL="1489075" indent="-173038" algn="l" rtl="0" eaLnBrk="1" fontAlgn="base" hangingPunct="1">
        <a:spcBef>
          <a:spcPct val="0"/>
        </a:spcBef>
        <a:spcAft>
          <a:spcPct val="0"/>
        </a:spcAft>
        <a:buChar char="»"/>
        <a:defRPr>
          <a:solidFill>
            <a:schemeClr val="tx1"/>
          </a:solidFill>
          <a:latin typeface="+mn-lt"/>
        </a:defRPr>
      </a:lvl5pPr>
      <a:lvl6pPr marL="1946275" indent="-173038" algn="l" rtl="0" eaLnBrk="1" fontAlgn="base" hangingPunct="1">
        <a:spcBef>
          <a:spcPct val="0"/>
        </a:spcBef>
        <a:spcAft>
          <a:spcPct val="0"/>
        </a:spcAft>
        <a:buChar char="»"/>
        <a:defRPr sz="1600">
          <a:solidFill>
            <a:schemeClr val="tx1"/>
          </a:solidFill>
          <a:latin typeface="+mn-lt"/>
        </a:defRPr>
      </a:lvl6pPr>
      <a:lvl7pPr marL="2403475" indent="-173038" algn="l" rtl="0" eaLnBrk="1" fontAlgn="base" hangingPunct="1">
        <a:spcBef>
          <a:spcPct val="0"/>
        </a:spcBef>
        <a:spcAft>
          <a:spcPct val="0"/>
        </a:spcAft>
        <a:buChar char="»"/>
        <a:defRPr sz="1600">
          <a:solidFill>
            <a:schemeClr val="tx1"/>
          </a:solidFill>
          <a:latin typeface="+mn-lt"/>
        </a:defRPr>
      </a:lvl7pPr>
      <a:lvl8pPr marL="2860675" indent="-173038" algn="l" rtl="0" eaLnBrk="1" fontAlgn="base" hangingPunct="1">
        <a:spcBef>
          <a:spcPct val="0"/>
        </a:spcBef>
        <a:spcAft>
          <a:spcPct val="0"/>
        </a:spcAft>
        <a:buChar char="»"/>
        <a:defRPr sz="1600">
          <a:solidFill>
            <a:schemeClr val="tx1"/>
          </a:solidFill>
          <a:latin typeface="+mn-lt"/>
        </a:defRPr>
      </a:lvl8pPr>
      <a:lvl9pPr marL="3317875" indent="-173038" algn="l" rtl="0" eaLnBrk="1" fontAlgn="base" hangingPunct="1">
        <a:spcBef>
          <a:spcPct val="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3"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defTabSz="914400" fontAlgn="base">
              <a:spcBef>
                <a:spcPct val="0"/>
              </a:spcBef>
              <a:spcAft>
                <a:spcPct val="0"/>
              </a:spcAft>
            </a:pPr>
            <a:endParaRPr lang="en-US">
              <a:solidFill>
                <a:srgbClr val="FFFFFF"/>
              </a:solidFill>
            </a:endParaRPr>
          </a:p>
        </p:txBody>
      </p:sp>
      <p:sp>
        <p:nvSpPr>
          <p:cNvPr id="19" name="Rectangle 18"/>
          <p:cNvSpPr/>
          <p:nvPr/>
        </p:nvSpPr>
        <p:spPr>
          <a:xfrm>
            <a:off x="41910" y="4743450"/>
            <a:ext cx="874014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defTabSz="914400" fontAlgn="base">
              <a:spcBef>
                <a:spcPct val="0"/>
              </a:spcBef>
              <a:spcAft>
                <a:spcPct val="0"/>
              </a:spcAft>
            </a:pPr>
            <a:endParaRPr lang="en-US">
              <a:solidFill>
                <a:srgbClr val="FFFFFF"/>
              </a:solidFill>
            </a:endParaRPr>
          </a:p>
        </p:txBody>
      </p:sp>
      <p:sp>
        <p:nvSpPr>
          <p:cNvPr id="1026" name="Rectangle 2"/>
          <p:cNvSpPr>
            <a:spLocks noGrp="1" noChangeArrowheads="1"/>
          </p:cNvSpPr>
          <p:nvPr>
            <p:ph type="title"/>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333378" y="794149"/>
            <a:ext cx="8467725" cy="3701653"/>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6642100" y="453747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defTabSz="914400" fontAlgn="base">
              <a:spcBef>
                <a:spcPct val="0"/>
              </a:spcBef>
              <a:spcAft>
                <a:spcPct val="0"/>
              </a:spcAft>
              <a:defRPr/>
            </a:pPr>
            <a:fld id="{B6C70261-DCF8-4A97-9502-E8EEF2364CDE}" type="slidenum">
              <a:rPr lang="en-US">
                <a:solidFill>
                  <a:srgbClr val="000000"/>
                </a:solidFill>
              </a:rPr>
              <a:pPr defTabSz="914400" fontAlgn="base">
                <a:spcBef>
                  <a:spcPct val="0"/>
                </a:spcBef>
                <a:spcAft>
                  <a:spcPct val="0"/>
                </a:spcAft>
                <a:defRPr/>
              </a:pPr>
              <a:t>‹#›</a:t>
            </a:fld>
            <a:endParaRPr lang="en-US">
              <a:solidFill>
                <a:srgbClr val="000000"/>
              </a:solidFill>
            </a:endParaRPr>
          </a:p>
        </p:txBody>
      </p:sp>
      <p:grpSp>
        <p:nvGrpSpPr>
          <p:cNvPr id="16" name="Group 15"/>
          <p:cNvGrpSpPr/>
          <p:nvPr/>
        </p:nvGrpSpPr>
        <p:grpSpPr>
          <a:xfrm>
            <a:off x="0" y="4706938"/>
            <a:ext cx="8826500" cy="38862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22" name="Picture 27" descr="ti_logo_powerpoint_1_line.png"/>
            <p:cNvPicPr>
              <a:picLocks noChangeAspect="1"/>
            </p:cNvPicPr>
            <p:nvPr userDrawn="1"/>
          </p:nvPicPr>
          <p:blipFill>
            <a:blip r:embed="rId11" cstate="print"/>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980971997"/>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Lst>
  <p:hf hdr="0" ftr="0" dt="0"/>
  <p:txStyles>
    <p:titleStyle>
      <a:lvl1pPr algn="l" rtl="0" eaLnBrk="0" fontAlgn="base" hangingPunct="0">
        <a:lnSpc>
          <a:spcPct val="85000"/>
        </a:lnSpc>
        <a:spcBef>
          <a:spcPct val="0"/>
        </a:spcBef>
        <a:spcAft>
          <a:spcPct val="0"/>
        </a:spcAft>
        <a:defRPr sz="28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p:titleStyle>
    <p:body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600">
          <a:solidFill>
            <a:schemeClr val="tx1"/>
          </a:solidFill>
          <a:latin typeface="+mn-lt"/>
        </a:defRPr>
      </a:lvl3pPr>
      <a:lvl4pPr marL="1001168" indent="-194416" algn="l" rtl="0" eaLnBrk="0" fontAlgn="base" hangingPunct="0">
        <a:spcBef>
          <a:spcPct val="5000"/>
        </a:spcBef>
        <a:spcAft>
          <a:spcPct val="0"/>
        </a:spcAft>
        <a:buChar char="–"/>
        <a:defRPr sz="1600">
          <a:solidFill>
            <a:schemeClr val="tx1"/>
          </a:solidFill>
          <a:latin typeface="+mn-lt"/>
        </a:defRPr>
      </a:lvl4pPr>
      <a:lvl5pPr marL="1240546" indent="-144163" algn="l" rtl="0" eaLnBrk="0" fontAlgn="base" hangingPunct="0">
        <a:spcBef>
          <a:spcPct val="0"/>
        </a:spcBef>
        <a:spcAft>
          <a:spcPct val="0"/>
        </a:spcAft>
        <a:buChar char="»"/>
        <a:defRPr sz="16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p:bodyStyle>
    <p:otherStyle>
      <a:defPPr>
        <a:defRPr lang="en-US"/>
      </a:defPPr>
      <a:lvl1pPr marL="0" algn="l" defTabSz="761790" rtl="0" eaLnBrk="1" latinLnBrk="0" hangingPunct="1">
        <a:defRPr sz="1500" kern="1200">
          <a:solidFill>
            <a:schemeClr val="tx1"/>
          </a:solidFill>
          <a:latin typeface="+mn-lt"/>
          <a:ea typeface="+mn-ea"/>
          <a:cs typeface="+mn-cs"/>
        </a:defRPr>
      </a:lvl1pPr>
      <a:lvl2pPr marL="380895" algn="l" defTabSz="761790" rtl="0" eaLnBrk="1" latinLnBrk="0" hangingPunct="1">
        <a:defRPr sz="1500" kern="1200">
          <a:solidFill>
            <a:schemeClr val="tx1"/>
          </a:solidFill>
          <a:latin typeface="+mn-lt"/>
          <a:ea typeface="+mn-ea"/>
          <a:cs typeface="+mn-cs"/>
        </a:defRPr>
      </a:lvl2pPr>
      <a:lvl3pPr marL="761790" algn="l" defTabSz="761790" rtl="0" eaLnBrk="1" latinLnBrk="0" hangingPunct="1">
        <a:defRPr sz="1500" kern="1200">
          <a:solidFill>
            <a:schemeClr val="tx1"/>
          </a:solidFill>
          <a:latin typeface="+mn-lt"/>
          <a:ea typeface="+mn-ea"/>
          <a:cs typeface="+mn-cs"/>
        </a:defRPr>
      </a:lvl3pPr>
      <a:lvl4pPr marL="1142683" algn="l" defTabSz="761790" rtl="0" eaLnBrk="1" latinLnBrk="0" hangingPunct="1">
        <a:defRPr sz="1500" kern="1200">
          <a:solidFill>
            <a:schemeClr val="tx1"/>
          </a:solidFill>
          <a:latin typeface="+mn-lt"/>
          <a:ea typeface="+mn-ea"/>
          <a:cs typeface="+mn-cs"/>
        </a:defRPr>
      </a:lvl4pPr>
      <a:lvl5pPr marL="1523573" algn="l" defTabSz="761790" rtl="0" eaLnBrk="1" latinLnBrk="0" hangingPunct="1">
        <a:defRPr sz="1500" kern="1200">
          <a:solidFill>
            <a:schemeClr val="tx1"/>
          </a:solidFill>
          <a:latin typeface="+mn-lt"/>
          <a:ea typeface="+mn-ea"/>
          <a:cs typeface="+mn-cs"/>
        </a:defRPr>
      </a:lvl5pPr>
      <a:lvl6pPr marL="1904467" algn="l" defTabSz="761790" rtl="0" eaLnBrk="1" latinLnBrk="0" hangingPunct="1">
        <a:defRPr sz="1500" kern="1200">
          <a:solidFill>
            <a:schemeClr val="tx1"/>
          </a:solidFill>
          <a:latin typeface="+mn-lt"/>
          <a:ea typeface="+mn-ea"/>
          <a:cs typeface="+mn-cs"/>
        </a:defRPr>
      </a:lvl6pPr>
      <a:lvl7pPr marL="2285362" algn="l" defTabSz="761790" rtl="0" eaLnBrk="1" latinLnBrk="0" hangingPunct="1">
        <a:defRPr sz="1500" kern="1200">
          <a:solidFill>
            <a:schemeClr val="tx1"/>
          </a:solidFill>
          <a:latin typeface="+mn-lt"/>
          <a:ea typeface="+mn-ea"/>
          <a:cs typeface="+mn-cs"/>
        </a:defRPr>
      </a:lvl7pPr>
      <a:lvl8pPr marL="2666253" algn="l" defTabSz="761790" rtl="0" eaLnBrk="1" latinLnBrk="0" hangingPunct="1">
        <a:defRPr sz="1500" kern="1200">
          <a:solidFill>
            <a:schemeClr val="tx1"/>
          </a:solidFill>
          <a:latin typeface="+mn-lt"/>
          <a:ea typeface="+mn-ea"/>
          <a:cs typeface="+mn-cs"/>
        </a:defRPr>
      </a:lvl8pPr>
      <a:lvl9pPr marL="3047146" algn="l" defTabSz="761790" rtl="0" eaLnBrk="1" latinLnBrk="0" hangingPunct="1">
        <a:defRPr sz="15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7" name="Rectangle 2"/>
          <p:cNvSpPr>
            <a:spLocks noGrp="1" noChangeArrowheads="1"/>
          </p:cNvSpPr>
          <p:nvPr>
            <p:ph type="title"/>
          </p:nvPr>
        </p:nvSpPr>
        <p:spPr bwMode="auto">
          <a:xfrm>
            <a:off x="231775" y="107158"/>
            <a:ext cx="8458200" cy="61079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8" name="Rectangle 3"/>
          <p:cNvSpPr>
            <a:spLocks noGrp="1" noChangeArrowheads="1"/>
          </p:cNvSpPr>
          <p:nvPr>
            <p:ph type="body" idx="1"/>
          </p:nvPr>
        </p:nvSpPr>
        <p:spPr bwMode="auto">
          <a:xfrm>
            <a:off x="333378" y="794154"/>
            <a:ext cx="8467725" cy="370165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6"/>
          <p:cNvSpPr>
            <a:spLocks noGrp="1" noChangeArrowheads="1"/>
          </p:cNvSpPr>
          <p:nvPr>
            <p:ph type="sldNum" sz="quarter" idx="4"/>
          </p:nvPr>
        </p:nvSpPr>
        <p:spPr bwMode="auto">
          <a:xfrm>
            <a:off x="7020852" y="4721224"/>
            <a:ext cx="2133600" cy="15478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atin typeface="Arial" charset="0"/>
                <a:cs typeface="+mn-cs"/>
              </a:defRPr>
            </a:lvl1pPr>
          </a:lstStyle>
          <a:p>
            <a:fld id="{8E1FF7D2-516A-9143-B526-FB4F2CA12E03}" type="slidenum">
              <a:rPr lang="en-US" smtClean="0">
                <a:solidFill>
                  <a:srgbClr val="000000"/>
                </a:solidFill>
              </a:rPr>
              <a:pPr/>
              <a:t>‹#›</a:t>
            </a:fld>
            <a:endParaRPr lang="en-US">
              <a:solidFill>
                <a:srgbClr val="000000"/>
              </a:solidFill>
            </a:endParaRPr>
          </a:p>
        </p:txBody>
      </p:sp>
      <p:cxnSp>
        <p:nvCxnSpPr>
          <p:cNvPr id="13" name="Straight Connector 12"/>
          <p:cNvCxnSpPr/>
          <p:nvPr userDrawn="1"/>
        </p:nvCxnSpPr>
        <p:spPr bwMode="auto">
          <a:xfrm>
            <a:off x="-7938" y="6785485"/>
            <a:ext cx="8815388" cy="0"/>
          </a:xfrm>
          <a:prstGeom prst="line">
            <a:avLst/>
          </a:prstGeom>
        </p:spPr>
        <p:style>
          <a:lnRef idx="1">
            <a:schemeClr val="accent2"/>
          </a:lnRef>
          <a:fillRef idx="0">
            <a:schemeClr val="accent2"/>
          </a:fillRef>
          <a:effectRef idx="0">
            <a:schemeClr val="accent2"/>
          </a:effectRef>
          <a:fontRef idx="minor">
            <a:schemeClr val="tx1"/>
          </a:fontRef>
        </p:style>
      </p:cxnSp>
      <p:grpSp>
        <p:nvGrpSpPr>
          <p:cNvPr id="12" name="Group 11">
            <a:extLst>
              <a:ext uri="{FF2B5EF4-FFF2-40B4-BE49-F238E27FC236}">
                <a16:creationId xmlns:a16="http://schemas.microsoft.com/office/drawing/2014/main" xmlns="" id="{95A376EF-9F60-DF48-B8CB-F1963F50440E}"/>
              </a:ext>
            </a:extLst>
          </p:cNvPr>
          <p:cNvGrpSpPr/>
          <p:nvPr userDrawn="1"/>
        </p:nvGrpSpPr>
        <p:grpSpPr>
          <a:xfrm>
            <a:off x="0" y="4613950"/>
            <a:ext cx="8826500" cy="388620"/>
            <a:chOff x="0" y="6321425"/>
            <a:chExt cx="10591800" cy="466344"/>
          </a:xfrm>
        </p:grpSpPr>
        <p:sp>
          <p:nvSpPr>
            <p:cNvPr id="16" name="Rectangle 15">
              <a:extLst>
                <a:ext uri="{FF2B5EF4-FFF2-40B4-BE49-F238E27FC236}">
                  <a16:creationId xmlns:a16="http://schemas.microsoft.com/office/drawing/2014/main" xmlns="" id="{BDFFAC7B-2B39-064A-BCD4-000B0194F591}"/>
                </a:ext>
              </a:extLst>
            </p:cNvPr>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7" name="Picture 27" descr="ti_logo_powerpoint_1_line.png">
              <a:extLst>
                <a:ext uri="{FF2B5EF4-FFF2-40B4-BE49-F238E27FC236}">
                  <a16:creationId xmlns:a16="http://schemas.microsoft.com/office/drawing/2014/main" xmlns="" id="{A9DC8D7C-1574-044A-9444-0EA11A68F73D}"/>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1568612582"/>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Lst>
  <p:timing>
    <p:tnLst>
      <p:par>
        <p:cTn id="1" dur="indefinite" restart="never" nodeType="tmRoot"/>
      </p:par>
    </p:tnLst>
  </p:timing>
  <p:txStyles>
    <p:titleStyle>
      <a:lvl1pPr algn="l" rtl="0" eaLnBrk="1" fontAlgn="base" hangingPunct="1">
        <a:lnSpc>
          <a:spcPct val="85000"/>
        </a:lnSpc>
        <a:spcBef>
          <a:spcPct val="0"/>
        </a:spcBef>
        <a:spcAft>
          <a:spcPct val="0"/>
        </a:spcAft>
        <a:defRPr sz="3200" b="1">
          <a:solidFill>
            <a:schemeClr val="tx2"/>
          </a:solidFill>
          <a:latin typeface="+mj-lt"/>
          <a:ea typeface="+mj-ea"/>
          <a:cs typeface="+mj-cs"/>
        </a:defRPr>
      </a:lvl1pPr>
      <a:lvl2pPr algn="l" rtl="0" eaLnBrk="1" fontAlgn="base" hangingPunct="1">
        <a:lnSpc>
          <a:spcPct val="85000"/>
        </a:lnSpc>
        <a:spcBef>
          <a:spcPct val="0"/>
        </a:spcBef>
        <a:spcAft>
          <a:spcPct val="0"/>
        </a:spcAft>
        <a:defRPr sz="3200" b="1">
          <a:solidFill>
            <a:schemeClr val="tx2"/>
          </a:solidFill>
          <a:latin typeface="Arial" charset="0"/>
        </a:defRPr>
      </a:lvl2pPr>
      <a:lvl3pPr algn="l" rtl="0" eaLnBrk="1" fontAlgn="base" hangingPunct="1">
        <a:lnSpc>
          <a:spcPct val="85000"/>
        </a:lnSpc>
        <a:spcBef>
          <a:spcPct val="0"/>
        </a:spcBef>
        <a:spcAft>
          <a:spcPct val="0"/>
        </a:spcAft>
        <a:defRPr sz="3200" b="1">
          <a:solidFill>
            <a:schemeClr val="tx2"/>
          </a:solidFill>
          <a:latin typeface="Arial" charset="0"/>
        </a:defRPr>
      </a:lvl3pPr>
      <a:lvl4pPr algn="l" rtl="0" eaLnBrk="1" fontAlgn="base" hangingPunct="1">
        <a:lnSpc>
          <a:spcPct val="85000"/>
        </a:lnSpc>
        <a:spcBef>
          <a:spcPct val="0"/>
        </a:spcBef>
        <a:spcAft>
          <a:spcPct val="0"/>
        </a:spcAft>
        <a:defRPr sz="3200" b="1">
          <a:solidFill>
            <a:schemeClr val="tx2"/>
          </a:solidFill>
          <a:latin typeface="Arial" charset="0"/>
        </a:defRPr>
      </a:lvl4pPr>
      <a:lvl5pPr algn="l" rtl="0" eaLnBrk="1" fontAlgn="base" hangingPunct="1">
        <a:lnSpc>
          <a:spcPct val="85000"/>
        </a:lnSpc>
        <a:spcBef>
          <a:spcPct val="0"/>
        </a:spcBef>
        <a:spcAft>
          <a:spcPct val="0"/>
        </a:spcAft>
        <a:defRPr sz="3200" b="1">
          <a:solidFill>
            <a:schemeClr val="tx2"/>
          </a:solidFill>
          <a:latin typeface="Arial" charset="0"/>
        </a:defRPr>
      </a:lvl5pPr>
      <a:lvl6pPr marL="457200" algn="l" rtl="0" eaLnBrk="1" fontAlgn="base" hangingPunct="1">
        <a:lnSpc>
          <a:spcPct val="85000"/>
        </a:lnSpc>
        <a:spcBef>
          <a:spcPct val="0"/>
        </a:spcBef>
        <a:spcAft>
          <a:spcPct val="0"/>
        </a:spcAft>
        <a:defRPr sz="3200" b="1">
          <a:solidFill>
            <a:srgbClr val="FF0000"/>
          </a:solidFill>
          <a:latin typeface="Arial" charset="0"/>
        </a:defRPr>
      </a:lvl6pPr>
      <a:lvl7pPr marL="914400" algn="l" rtl="0" eaLnBrk="1" fontAlgn="base" hangingPunct="1">
        <a:lnSpc>
          <a:spcPct val="85000"/>
        </a:lnSpc>
        <a:spcBef>
          <a:spcPct val="0"/>
        </a:spcBef>
        <a:spcAft>
          <a:spcPct val="0"/>
        </a:spcAft>
        <a:defRPr sz="3200" b="1">
          <a:solidFill>
            <a:srgbClr val="FF0000"/>
          </a:solidFill>
          <a:latin typeface="Arial" charset="0"/>
        </a:defRPr>
      </a:lvl7pPr>
      <a:lvl8pPr marL="1371600" algn="l" rtl="0" eaLnBrk="1" fontAlgn="base" hangingPunct="1">
        <a:lnSpc>
          <a:spcPct val="85000"/>
        </a:lnSpc>
        <a:spcBef>
          <a:spcPct val="0"/>
        </a:spcBef>
        <a:spcAft>
          <a:spcPct val="0"/>
        </a:spcAft>
        <a:defRPr sz="3200" b="1">
          <a:solidFill>
            <a:srgbClr val="FF0000"/>
          </a:solidFill>
          <a:latin typeface="Arial" charset="0"/>
        </a:defRPr>
      </a:lvl8pPr>
      <a:lvl9pPr marL="1828800" algn="l" rtl="0" eaLnBrk="1" fontAlgn="base" hangingPunct="1">
        <a:lnSpc>
          <a:spcPct val="85000"/>
        </a:lnSpc>
        <a:spcBef>
          <a:spcPct val="0"/>
        </a:spcBef>
        <a:spcAft>
          <a:spcPct val="0"/>
        </a:spcAft>
        <a:defRPr sz="3200" b="1">
          <a:solidFill>
            <a:srgbClr val="FF0000"/>
          </a:solidFill>
          <a:latin typeface="Arial" charset="0"/>
        </a:defRPr>
      </a:lvl9pPr>
    </p:titleStyle>
    <p:bodyStyle>
      <a:lvl1pPr marL="227013" indent="-227013" algn="l" rtl="0" eaLnBrk="1" fontAlgn="base" hangingPunct="1">
        <a:spcBef>
          <a:spcPts val="800"/>
        </a:spcBef>
        <a:spcAft>
          <a:spcPct val="0"/>
        </a:spcAft>
        <a:buChar char="•"/>
        <a:defRPr sz="2000">
          <a:solidFill>
            <a:schemeClr val="tx1"/>
          </a:solidFill>
          <a:latin typeface="+mn-lt"/>
          <a:ea typeface="+mn-ea"/>
          <a:cs typeface="+mn-cs"/>
        </a:defRPr>
      </a:lvl1pPr>
      <a:lvl2pPr marL="574675" indent="-233363" algn="l" rtl="0" eaLnBrk="1" fontAlgn="base" hangingPunct="1">
        <a:spcBef>
          <a:spcPct val="20000"/>
        </a:spcBef>
        <a:spcAft>
          <a:spcPct val="0"/>
        </a:spcAft>
        <a:buChar char="–"/>
        <a:defRPr>
          <a:solidFill>
            <a:schemeClr val="tx1"/>
          </a:solidFill>
          <a:latin typeface="+mn-lt"/>
        </a:defRPr>
      </a:lvl2pPr>
      <a:lvl3pPr marL="854075" indent="-165100" algn="l" rtl="0" eaLnBrk="1" fontAlgn="base" hangingPunct="1">
        <a:spcBef>
          <a:spcPct val="15000"/>
        </a:spcBef>
        <a:spcAft>
          <a:spcPct val="0"/>
        </a:spcAft>
        <a:buChar char="•"/>
        <a:defRPr>
          <a:solidFill>
            <a:schemeClr val="tx1"/>
          </a:solidFill>
          <a:latin typeface="+mn-lt"/>
        </a:defRPr>
      </a:lvl3pPr>
      <a:lvl4pPr marL="1201738" indent="-233363" algn="l" rtl="0" eaLnBrk="1" fontAlgn="base" hangingPunct="1">
        <a:spcBef>
          <a:spcPct val="5000"/>
        </a:spcBef>
        <a:spcAft>
          <a:spcPct val="0"/>
        </a:spcAft>
        <a:buChar char="–"/>
        <a:defRPr>
          <a:solidFill>
            <a:schemeClr val="tx1"/>
          </a:solidFill>
          <a:latin typeface="+mn-lt"/>
        </a:defRPr>
      </a:lvl4pPr>
      <a:lvl5pPr marL="1489075" indent="-173038" algn="l" rtl="0" eaLnBrk="1" fontAlgn="base" hangingPunct="1">
        <a:spcBef>
          <a:spcPct val="0"/>
        </a:spcBef>
        <a:spcAft>
          <a:spcPct val="0"/>
        </a:spcAft>
        <a:buChar char="»"/>
        <a:defRPr>
          <a:solidFill>
            <a:schemeClr val="tx1"/>
          </a:solidFill>
          <a:latin typeface="+mn-lt"/>
        </a:defRPr>
      </a:lvl5pPr>
      <a:lvl6pPr marL="1946275" indent="-173038" algn="l" rtl="0" eaLnBrk="1" fontAlgn="base" hangingPunct="1">
        <a:spcBef>
          <a:spcPct val="0"/>
        </a:spcBef>
        <a:spcAft>
          <a:spcPct val="0"/>
        </a:spcAft>
        <a:buChar char="»"/>
        <a:defRPr sz="1600">
          <a:solidFill>
            <a:schemeClr val="tx1"/>
          </a:solidFill>
          <a:latin typeface="+mn-lt"/>
        </a:defRPr>
      </a:lvl6pPr>
      <a:lvl7pPr marL="2403475" indent="-173038" algn="l" rtl="0" eaLnBrk="1" fontAlgn="base" hangingPunct="1">
        <a:spcBef>
          <a:spcPct val="0"/>
        </a:spcBef>
        <a:spcAft>
          <a:spcPct val="0"/>
        </a:spcAft>
        <a:buChar char="»"/>
        <a:defRPr sz="1600">
          <a:solidFill>
            <a:schemeClr val="tx1"/>
          </a:solidFill>
          <a:latin typeface="+mn-lt"/>
        </a:defRPr>
      </a:lvl7pPr>
      <a:lvl8pPr marL="2860675" indent="-173038" algn="l" rtl="0" eaLnBrk="1" fontAlgn="base" hangingPunct="1">
        <a:spcBef>
          <a:spcPct val="0"/>
        </a:spcBef>
        <a:spcAft>
          <a:spcPct val="0"/>
        </a:spcAft>
        <a:buChar char="»"/>
        <a:defRPr sz="1600">
          <a:solidFill>
            <a:schemeClr val="tx1"/>
          </a:solidFill>
          <a:latin typeface="+mn-lt"/>
        </a:defRPr>
      </a:lvl8pPr>
      <a:lvl9pPr marL="3317875" indent="-173038" algn="l" rtl="0" eaLnBrk="1" fontAlgn="base" hangingPunct="1">
        <a:spcBef>
          <a:spcPct val="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46.png"/><Relationship Id="rId4" Type="http://schemas.openxmlformats.org/officeDocument/2006/relationships/image" Target="../media/image45.emf"/></Relationships>
</file>

<file path=ppt/slides/_rels/slide1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8" Type="http://schemas.openxmlformats.org/officeDocument/2006/relationships/hyperlink" Target="http://www.ti.com/solution/wireless_patient_monitor" TargetMode="External"/><Relationship Id="rId13" Type="http://schemas.openxmlformats.org/officeDocument/2006/relationships/hyperlink" Target="http://www.ti.com/solution/fitness-activity-monitors" TargetMode="External"/><Relationship Id="rId3" Type="http://schemas.openxmlformats.org/officeDocument/2006/relationships/hyperlink" Target="http://www.ti.com/product/AFE4900" TargetMode="External"/><Relationship Id="rId7" Type="http://schemas.openxmlformats.org/officeDocument/2006/relationships/hyperlink" Target="http://www.ti.com/product/TPD1E10B06" TargetMode="External"/><Relationship Id="rId12" Type="http://schemas.openxmlformats.org/officeDocument/2006/relationships/image" Target="../media/image50.png"/><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hyperlink" Target="http://www.ti.com/product/TPS63036" TargetMode="External"/><Relationship Id="rId11" Type="http://schemas.openxmlformats.org/officeDocument/2006/relationships/image" Target="../media/image49.jpeg"/><Relationship Id="rId5" Type="http://schemas.openxmlformats.org/officeDocument/2006/relationships/hyperlink" Target="http://www.ti.com/product/TPS61098" TargetMode="External"/><Relationship Id="rId10" Type="http://schemas.openxmlformats.org/officeDocument/2006/relationships/image" Target="../media/image48.jpeg"/><Relationship Id="rId4" Type="http://schemas.openxmlformats.org/officeDocument/2006/relationships/hyperlink" Target="http://www.ti.com/product/CC2640R2F" TargetMode="External"/><Relationship Id="rId9" Type="http://schemas.openxmlformats.org/officeDocument/2006/relationships/hyperlink" Target="http://www.ti.com/solution/ecg_electrocardiogram"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53.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58.jpeg"/><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hyperlink" Target="http://www.ti.com/lit/an/slyt763/slyt763.pdf" TargetMode="External"/><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5.xml.rels><?xml version="1.0" encoding="UTF-8" standalone="yes"?>
<Relationships xmlns="http://schemas.openxmlformats.org/package/2006/relationships"><Relationship Id="rId3" Type="http://schemas.openxmlformats.org/officeDocument/2006/relationships/hyperlink" Target="http://www.ti.com/solution/medical_sensor_patches" TargetMode="External"/><Relationship Id="rId7" Type="http://schemas.openxmlformats.org/officeDocument/2006/relationships/image" Target="../media/image64.png"/><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63.gif"/><Relationship Id="rId5" Type="http://schemas.openxmlformats.org/officeDocument/2006/relationships/hyperlink" Target="http://www.ti.com/solution/smart_patches" TargetMode="External"/><Relationship Id="rId4" Type="http://schemas.openxmlformats.org/officeDocument/2006/relationships/hyperlink" Target="http://www.ti.com/solution/medical_diagnostic_patient_monitoring_therapy" TargetMode="External"/></Relationships>
</file>

<file path=ppt/slides/_rels/slide2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5.png"/><Relationship Id="rId7" Type="http://schemas.openxmlformats.org/officeDocument/2006/relationships/image" Target="../media/image67.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hyperlink" Target="http://www.ti.com/product/tmp116" TargetMode="External"/><Relationship Id="rId11" Type="http://schemas.openxmlformats.org/officeDocument/2006/relationships/image" Target="../media/image69.png"/><Relationship Id="rId5" Type="http://schemas.microsoft.com/office/2007/relationships/hdphoto" Target="../media/hdphoto1.wdp"/><Relationship Id="rId10" Type="http://schemas.microsoft.com/office/2007/relationships/hdphoto" Target="../media/hdphoto3.wdp"/><Relationship Id="rId4" Type="http://schemas.openxmlformats.org/officeDocument/2006/relationships/image" Target="../media/image66.png"/><Relationship Id="rId9" Type="http://schemas.openxmlformats.org/officeDocument/2006/relationships/image" Target="../media/image68.png"/></Relationships>
</file>

<file path=ppt/slides/_rels/slide2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jpeg"/></Relationships>
</file>

<file path=ppt/slides/_rels/slide28.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6.xml"/><Relationship Id="rId5" Type="http://schemas.openxmlformats.org/officeDocument/2006/relationships/hyperlink" Target="http://www.ti.com/wireless-connectivity/simplelink-solutions/applications.html#medical" TargetMode="External"/><Relationship Id="rId4" Type="http://schemas.openxmlformats.org/officeDocument/2006/relationships/hyperlink" Target="http://www.ti.com/wireless-connectivity/simplelink-solutions/overview/software.html"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hyperlink" Target="https://www.who.int/patientsafety/en/"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7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79.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8" Type="http://schemas.openxmlformats.org/officeDocument/2006/relationships/image" Target="../media/image81.wmf"/><Relationship Id="rId3" Type="http://schemas.openxmlformats.org/officeDocument/2006/relationships/notesSlide" Target="../notesSlides/notesSlide34.xml"/><Relationship Id="rId7" Type="http://schemas.openxmlformats.org/officeDocument/2006/relationships/package" Target="../embeddings/Microsoft_Excel_Worksheet1.xls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83.emf"/><Relationship Id="rId5" Type="http://schemas.openxmlformats.org/officeDocument/2006/relationships/image" Target="../media/image80.emf"/><Relationship Id="rId10" Type="http://schemas.openxmlformats.org/officeDocument/2006/relationships/image" Target="../media/image82.emf"/><Relationship Id="rId4" Type="http://schemas.openxmlformats.org/officeDocument/2006/relationships/oleObject" Target="../embeddings/oleObject3.bin"/><Relationship Id="rId9" Type="http://schemas.openxmlformats.org/officeDocument/2006/relationships/oleObject" Target="../embeddings/oleObject4.bin"/></Relationships>
</file>

<file path=ppt/slides/_rels/slide3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36.xml"/><Relationship Id="rId1" Type="http://schemas.openxmlformats.org/officeDocument/2006/relationships/slideLayout" Target="../slideLayouts/slideLayout6.xml"/><Relationship Id="rId5" Type="http://schemas.openxmlformats.org/officeDocument/2006/relationships/image" Target="../media/image87.png"/><Relationship Id="rId4" Type="http://schemas.openxmlformats.org/officeDocument/2006/relationships/image" Target="../media/image86.png"/></Relationships>
</file>

<file path=ppt/slides/_rels/slide3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7.xml"/><Relationship Id="rId1" Type="http://schemas.openxmlformats.org/officeDocument/2006/relationships/slideLayout" Target="../slideLayouts/slideLayout6.xml"/><Relationship Id="rId5" Type="http://schemas.openxmlformats.org/officeDocument/2006/relationships/image" Target="../media/image90.png"/><Relationship Id="rId4" Type="http://schemas.openxmlformats.org/officeDocument/2006/relationships/image" Target="../media/image89.png"/></Relationships>
</file>

<file path=ppt/slides/_rels/slide39.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jpeg"/><Relationship Id="rId7" Type="http://schemas.openxmlformats.org/officeDocument/2006/relationships/image" Target="../media/image95.jpeg"/><Relationship Id="rId2" Type="http://schemas.openxmlformats.org/officeDocument/2006/relationships/notesSlide" Target="../notesSlides/notesSlide38.xml"/><Relationship Id="rId1" Type="http://schemas.openxmlformats.org/officeDocument/2006/relationships/slideLayout" Target="../slideLayouts/slideLayout10.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 Id="rId9" Type="http://schemas.openxmlformats.org/officeDocument/2006/relationships/image" Target="../media/image97.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9.xml"/><Relationship Id="rId1" Type="http://schemas.openxmlformats.org/officeDocument/2006/relationships/slideLayout" Target="../slideLayouts/slideLayout6.xml"/><Relationship Id="rId5" Type="http://schemas.openxmlformats.org/officeDocument/2006/relationships/image" Target="../media/image100.jpeg"/><Relationship Id="rId4" Type="http://schemas.openxmlformats.org/officeDocument/2006/relationships/image" Target="../media/image99.jpeg"/></Relationships>
</file>

<file path=ppt/slides/_rels/slide4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0.xml"/><Relationship Id="rId1" Type="http://schemas.openxmlformats.org/officeDocument/2006/relationships/slideLayout" Target="../slideLayouts/slideLayout6.xml"/><Relationship Id="rId5" Type="http://schemas.openxmlformats.org/officeDocument/2006/relationships/image" Target="../media/image103.png"/><Relationship Id="rId4" Type="http://schemas.openxmlformats.org/officeDocument/2006/relationships/image" Target="../media/image102.png"/></Relationships>
</file>

<file path=ppt/slides/_rels/slide4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41.xml"/><Relationship Id="rId1" Type="http://schemas.openxmlformats.org/officeDocument/2006/relationships/slideLayout" Target="../slideLayouts/slideLayout6.xml"/><Relationship Id="rId5" Type="http://schemas.openxmlformats.org/officeDocument/2006/relationships/image" Target="../media/image106.png"/><Relationship Id="rId4" Type="http://schemas.openxmlformats.org/officeDocument/2006/relationships/image" Target="../media/image105.png"/></Relationships>
</file>

<file path=ppt/slides/_rels/slide43.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notesSlide" Target="../notesSlides/notesSlide42.xml"/><Relationship Id="rId1" Type="http://schemas.openxmlformats.org/officeDocument/2006/relationships/slideLayout" Target="../slideLayouts/slideLayout6.xml"/><Relationship Id="rId6" Type="http://schemas.openxmlformats.org/officeDocument/2006/relationships/image" Target="../media/image110.png"/><Relationship Id="rId5" Type="http://schemas.openxmlformats.org/officeDocument/2006/relationships/image" Target="../media/image109.png"/><Relationship Id="rId4" Type="http://schemas.openxmlformats.org/officeDocument/2006/relationships/image" Target="../media/image108.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www.ti.com/lit/an/sloa285a/sloa285a.pdf" TargetMode="External"/><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113.png"/></Relationships>
</file>

<file path=ppt/slides/_rels/slide4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emf"/><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emf"/></Relationships>
</file>

<file path=ppt/slides/_rels/slide6.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24.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8.xml"/><Relationship Id="rId7" Type="http://schemas.openxmlformats.org/officeDocument/2006/relationships/image" Target="../media/image33.jpeg"/><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image" Target="../media/image30.emf"/><Relationship Id="rId5" Type="http://schemas.openxmlformats.org/officeDocument/2006/relationships/oleObject" Target="../embeddings/oleObject1.bin"/><Relationship Id="rId4" Type="http://schemas.openxmlformats.org/officeDocument/2006/relationships/image" Target="../media/image32.png"/><Relationship Id="rId9" Type="http://schemas.openxmlformats.org/officeDocument/2006/relationships/image" Target="../media/image3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0" y="2426589"/>
            <a:ext cx="8458200" cy="1102520"/>
          </a:xfrm>
        </p:spPr>
        <p:txBody>
          <a:bodyPr/>
          <a:lstStyle/>
          <a:p>
            <a:r>
              <a:rPr lang="en-US" sz="2800" dirty="0">
                <a:solidFill>
                  <a:schemeClr val="tx1"/>
                </a:solidFill>
              </a:rPr>
              <a:t>Design challenges of wearable healthcare and patient monitoring</a:t>
            </a:r>
          </a:p>
        </p:txBody>
      </p:sp>
      <p:sp>
        <p:nvSpPr>
          <p:cNvPr id="3" name="Subtitle 2"/>
          <p:cNvSpPr>
            <a:spLocks noGrp="1"/>
          </p:cNvSpPr>
          <p:nvPr>
            <p:ph type="subTitle" idx="1"/>
          </p:nvPr>
        </p:nvSpPr>
        <p:spPr>
          <a:xfrm>
            <a:off x="342900" y="3851159"/>
            <a:ext cx="8458200" cy="845142"/>
          </a:xfrm>
        </p:spPr>
        <p:txBody>
          <a:bodyPr/>
          <a:lstStyle/>
          <a:p>
            <a:r>
              <a:rPr lang="en-US" sz="1400" dirty="0" smtClean="0"/>
              <a:t>Kelvin Le</a:t>
            </a:r>
          </a:p>
          <a:p>
            <a:r>
              <a:rPr lang="en-US" sz="1400" dirty="0" smtClean="0"/>
              <a:t>SEM – Medical </a:t>
            </a:r>
            <a:endParaRPr lang="en-US" sz="1400" dirty="0"/>
          </a:p>
        </p:txBody>
      </p:sp>
    </p:spTree>
    <p:extLst>
      <p:ext uri="{BB962C8B-B14F-4D97-AF65-F5344CB8AC3E}">
        <p14:creationId xmlns:p14="http://schemas.microsoft.com/office/powerpoint/2010/main" val="40148183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ECG lead and ADC channels</a:t>
            </a:r>
            <a:r>
              <a:rPr lang="en-US" sz="1800" dirty="0">
                <a:solidFill>
                  <a:schemeClr val="tx1"/>
                </a:solidFill>
              </a:rPr>
              <a:t> </a:t>
            </a:r>
            <a:endParaRPr lang="en-US" dirty="0">
              <a:solidFill>
                <a:schemeClr val="tx1"/>
              </a:solidFill>
            </a:endParaRP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10</a:t>
            </a:fld>
            <a:endParaRPr lang="en-US">
              <a:solidFill>
                <a:srgbClr val="000000"/>
              </a:solidFill>
            </a:endParaRPr>
          </a:p>
        </p:txBody>
      </p:sp>
      <p:sp>
        <p:nvSpPr>
          <p:cNvPr id="3" name="Rectangle 6"/>
          <p:cNvSpPr>
            <a:spLocks noChangeArrowheads="1"/>
          </p:cNvSpPr>
          <p:nvPr/>
        </p:nvSpPr>
        <p:spPr bwMode="auto">
          <a:xfrm flipV="1">
            <a:off x="3251299" y="-522578"/>
            <a:ext cx="525560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fontAlgn="base">
              <a:spcBef>
                <a:spcPct val="0"/>
              </a:spcBef>
              <a:spcAft>
                <a:spcPct val="0"/>
              </a:spcAft>
            </a:pPr>
            <a:endParaRPr lang="en-US">
              <a:solidFill>
                <a:srgbClr val="000000"/>
              </a:solidFill>
            </a:endParaRPr>
          </a:p>
        </p:txBody>
      </p:sp>
      <p:sp>
        <p:nvSpPr>
          <p:cNvPr id="5" name="Arc 4"/>
          <p:cNvSpPr/>
          <p:nvPr/>
        </p:nvSpPr>
        <p:spPr>
          <a:xfrm flipH="1">
            <a:off x="3483399" y="2771430"/>
            <a:ext cx="2559705" cy="242823"/>
          </a:xfrm>
          <a:prstGeom prst="arc">
            <a:avLst/>
          </a:prstGeom>
          <a:ln w="190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400" fontAlgn="base">
              <a:spcBef>
                <a:spcPct val="0"/>
              </a:spcBef>
              <a:spcAft>
                <a:spcPct val="0"/>
              </a:spcAft>
            </a:pPr>
            <a:endParaRPr lang="en-US">
              <a:solidFill>
                <a:srgbClr val="000000"/>
              </a:solidFill>
            </a:endParaRPr>
          </a:p>
        </p:txBody>
      </p:sp>
      <p:sp>
        <p:nvSpPr>
          <p:cNvPr id="10" name="Rectangle 2"/>
          <p:cNvSpPr>
            <a:spLocks noChangeArrowheads="1"/>
          </p:cNvSpPr>
          <p:nvPr/>
        </p:nvSpPr>
        <p:spPr bwMode="auto">
          <a:xfrm flipV="1">
            <a:off x="3251299" y="-522578"/>
            <a:ext cx="525560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fontAlgn="base">
              <a:spcBef>
                <a:spcPct val="0"/>
              </a:spcBef>
              <a:spcAft>
                <a:spcPct val="0"/>
              </a:spcAft>
            </a:pPr>
            <a:endParaRPr lang="en-US">
              <a:solidFill>
                <a:srgbClr val="000000"/>
              </a:solidFill>
            </a:endParaRPr>
          </a:p>
        </p:txBody>
      </p:sp>
      <p:sp>
        <p:nvSpPr>
          <p:cNvPr id="12" name="Rectangle 5"/>
          <p:cNvSpPr>
            <a:spLocks noChangeArrowheads="1"/>
          </p:cNvSpPr>
          <p:nvPr/>
        </p:nvSpPr>
        <p:spPr bwMode="auto">
          <a:xfrm flipV="1">
            <a:off x="3251299" y="-522578"/>
            <a:ext cx="525560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fontAlgn="base">
              <a:spcBef>
                <a:spcPct val="0"/>
              </a:spcBef>
              <a:spcAft>
                <a:spcPct val="0"/>
              </a:spcAft>
            </a:pPr>
            <a:endParaRPr lang="en-US">
              <a:solidFill>
                <a:srgbClr val="000000"/>
              </a:solidFill>
            </a:endParaRPr>
          </a:p>
        </p:txBody>
      </p:sp>
      <p:sp>
        <p:nvSpPr>
          <p:cNvPr id="15" name="Rectangle 7"/>
          <p:cNvSpPr>
            <a:spLocks noChangeArrowheads="1"/>
          </p:cNvSpPr>
          <p:nvPr/>
        </p:nvSpPr>
        <p:spPr bwMode="auto">
          <a:xfrm flipV="1">
            <a:off x="3251299" y="-522578"/>
            <a:ext cx="525560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defTabSz="914400" fontAlgn="base">
              <a:spcBef>
                <a:spcPct val="0"/>
              </a:spcBef>
              <a:spcAft>
                <a:spcPct val="0"/>
              </a:spcAft>
            </a:pPr>
            <a:endParaRPr lang="en-US">
              <a:solidFill>
                <a:srgbClr val="000000"/>
              </a:solidFill>
            </a:endParaRPr>
          </a:p>
        </p:txBody>
      </p:sp>
      <p:sp>
        <p:nvSpPr>
          <p:cNvPr id="17" name="Text Box 4"/>
          <p:cNvSpPr txBox="1">
            <a:spLocks noChangeArrowheads="1"/>
          </p:cNvSpPr>
          <p:nvPr/>
        </p:nvSpPr>
        <p:spPr bwMode="auto">
          <a:xfrm>
            <a:off x="5995054" y="471705"/>
            <a:ext cx="2869670" cy="1277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7" tIns="45713" rIns="91427" bIns="45713">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400" fontAlgn="base">
              <a:spcBef>
                <a:spcPct val="0"/>
              </a:spcBef>
              <a:spcAft>
                <a:spcPct val="0"/>
              </a:spcAft>
            </a:pPr>
            <a:r>
              <a:rPr lang="en-US" altLang="en-US" sz="1400" b="1" dirty="0">
                <a:solidFill>
                  <a:srgbClr val="DE0000"/>
                </a:solidFill>
              </a:rPr>
              <a:t>Standards    Electrodes Needed</a:t>
            </a:r>
          </a:p>
          <a:p>
            <a:pPr defTabSz="914400" fontAlgn="base">
              <a:spcBef>
                <a:spcPct val="0"/>
              </a:spcBef>
              <a:spcAft>
                <a:spcPct val="0"/>
              </a:spcAft>
            </a:pPr>
            <a:endParaRPr lang="en-US" altLang="en-US" sz="400" b="1" dirty="0">
              <a:solidFill>
                <a:srgbClr val="000000"/>
              </a:solidFill>
            </a:endParaRPr>
          </a:p>
          <a:p>
            <a:pPr defTabSz="914400" fontAlgn="base">
              <a:spcBef>
                <a:spcPct val="0"/>
              </a:spcBef>
              <a:spcAft>
                <a:spcPct val="0"/>
              </a:spcAft>
            </a:pPr>
            <a:r>
              <a:rPr lang="en-US" altLang="en-US" sz="1400" dirty="0">
                <a:solidFill>
                  <a:srgbClr val="000000"/>
                </a:solidFill>
              </a:rPr>
              <a:t>1 Lead	   LA, RA</a:t>
            </a:r>
          </a:p>
          <a:p>
            <a:pPr defTabSz="914400" fontAlgn="base">
              <a:spcBef>
                <a:spcPct val="0"/>
              </a:spcBef>
              <a:spcAft>
                <a:spcPct val="0"/>
              </a:spcAft>
            </a:pPr>
            <a:r>
              <a:rPr lang="en-US" altLang="en-US" sz="1400" dirty="0">
                <a:solidFill>
                  <a:srgbClr val="000000"/>
                </a:solidFill>
              </a:rPr>
              <a:t>3 Lead	   LA, RA, LL</a:t>
            </a:r>
          </a:p>
          <a:p>
            <a:pPr defTabSz="914400" fontAlgn="base">
              <a:spcBef>
                <a:spcPct val="0"/>
              </a:spcBef>
              <a:spcAft>
                <a:spcPct val="0"/>
              </a:spcAft>
            </a:pPr>
            <a:r>
              <a:rPr lang="en-US" altLang="en-US" sz="1400" dirty="0">
                <a:solidFill>
                  <a:srgbClr val="000000"/>
                </a:solidFill>
              </a:rPr>
              <a:t>6 Leads	   LA, RA, LL</a:t>
            </a:r>
          </a:p>
          <a:p>
            <a:pPr defTabSz="914400" fontAlgn="base">
              <a:spcBef>
                <a:spcPct val="0"/>
              </a:spcBef>
              <a:spcAft>
                <a:spcPct val="0"/>
              </a:spcAft>
            </a:pPr>
            <a:r>
              <a:rPr lang="en-US" altLang="en-US" sz="1400" dirty="0">
                <a:solidFill>
                  <a:srgbClr val="000000"/>
                </a:solidFill>
              </a:rPr>
              <a:t>12 Leads       LA, RA, LL, V1-6</a:t>
            </a:r>
          </a:p>
        </p:txBody>
      </p:sp>
      <p:pic>
        <p:nvPicPr>
          <p:cNvPr id="18" name="Picture 5" descr="support_e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3104" y="1677357"/>
            <a:ext cx="2313895"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0" name="Table 19"/>
          <p:cNvGraphicFramePr>
            <a:graphicFrameLocks noGrp="1"/>
          </p:cNvGraphicFramePr>
          <p:nvPr>
            <p:extLst>
              <p:ext uri="{D42A27DB-BD31-4B8C-83A1-F6EECF244321}">
                <p14:modId xmlns:p14="http://schemas.microsoft.com/office/powerpoint/2010/main" val="1697516849"/>
              </p:ext>
            </p:extLst>
          </p:nvPr>
        </p:nvGraphicFramePr>
        <p:xfrm>
          <a:off x="325203" y="810883"/>
          <a:ext cx="5415105" cy="3656343"/>
        </p:xfrm>
        <a:graphic>
          <a:graphicData uri="http://schemas.openxmlformats.org/drawingml/2006/table">
            <a:tbl>
              <a:tblPr>
                <a:tableStyleId>{616DA210-FB5B-4158-B5E0-FEB733F419BA}</a:tableStyleId>
              </a:tblPr>
              <a:tblGrid>
                <a:gridCol w="1546729">
                  <a:extLst>
                    <a:ext uri="{9D8B030D-6E8A-4147-A177-3AD203B41FA5}">
                      <a16:colId xmlns="" xmlns:a16="http://schemas.microsoft.com/office/drawing/2014/main" val="20000"/>
                    </a:ext>
                  </a:extLst>
                </a:gridCol>
                <a:gridCol w="2053087">
                  <a:extLst>
                    <a:ext uri="{9D8B030D-6E8A-4147-A177-3AD203B41FA5}">
                      <a16:colId xmlns="" xmlns:a16="http://schemas.microsoft.com/office/drawing/2014/main" val="20001"/>
                    </a:ext>
                  </a:extLst>
                </a:gridCol>
                <a:gridCol w="1815289">
                  <a:extLst>
                    <a:ext uri="{9D8B030D-6E8A-4147-A177-3AD203B41FA5}">
                      <a16:colId xmlns="" xmlns:a16="http://schemas.microsoft.com/office/drawing/2014/main" val="20002"/>
                    </a:ext>
                  </a:extLst>
                </a:gridCol>
              </a:tblGrid>
              <a:tr h="662727">
                <a:tc>
                  <a:txBody>
                    <a:bodyPr/>
                    <a:lstStyle/>
                    <a:p>
                      <a:pPr marL="0" algn="ctr" rtl="0" eaLnBrk="1" fontAlgn="ctr" latinLnBrk="0" hangingPunct="1">
                        <a:spcBef>
                          <a:spcPts val="0"/>
                        </a:spcBef>
                        <a:spcAft>
                          <a:spcPts val="0"/>
                        </a:spcAft>
                      </a:pPr>
                      <a:r>
                        <a:rPr lang="en-US" sz="1400" b="1" i="0" u="none" strike="noStrike" kern="1200" dirty="0">
                          <a:solidFill>
                            <a:schemeClr val="bg1"/>
                          </a:solidFill>
                          <a:effectLst/>
                          <a:latin typeface="Arial"/>
                        </a:rPr>
                        <a:t>Number of </a:t>
                      </a:r>
                      <a:br>
                        <a:rPr lang="en-US" sz="1400" b="1" i="0" u="none" strike="noStrike" kern="1200" dirty="0">
                          <a:solidFill>
                            <a:schemeClr val="bg1"/>
                          </a:solidFill>
                          <a:effectLst/>
                          <a:latin typeface="Arial"/>
                        </a:rPr>
                      </a:br>
                      <a:r>
                        <a:rPr lang="en-US" sz="1400" b="1" i="0" u="none" strike="noStrike" kern="1200" dirty="0">
                          <a:solidFill>
                            <a:schemeClr val="bg1"/>
                          </a:solidFill>
                          <a:effectLst/>
                          <a:latin typeface="Arial"/>
                        </a:rPr>
                        <a:t>Leads</a:t>
                      </a:r>
                      <a:endParaRPr lang="en-US" sz="1400" b="0" i="0" u="none" strike="noStrike" dirty="0">
                        <a:solidFill>
                          <a:schemeClr val="bg1"/>
                        </a:solidFill>
                        <a:effectLst/>
                        <a:latin typeface="Arial"/>
                      </a:endParaRP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marL="0" algn="ctr" rtl="0" eaLnBrk="1" fontAlgn="ctr" latinLnBrk="0" hangingPunct="1">
                        <a:spcBef>
                          <a:spcPts val="0"/>
                        </a:spcBef>
                        <a:spcAft>
                          <a:spcPts val="0"/>
                        </a:spcAft>
                      </a:pPr>
                      <a:r>
                        <a:rPr lang="en-US" sz="1400" b="1" i="0" u="none" strike="noStrike" kern="1200" dirty="0">
                          <a:solidFill>
                            <a:schemeClr val="bg1"/>
                          </a:solidFill>
                          <a:effectLst/>
                          <a:latin typeface="Arial"/>
                        </a:rPr>
                        <a:t>Leads </a:t>
                      </a:r>
                      <a:br>
                        <a:rPr lang="en-US" sz="1400" b="1" i="0" u="none" strike="noStrike" kern="1200" dirty="0">
                          <a:solidFill>
                            <a:schemeClr val="bg1"/>
                          </a:solidFill>
                          <a:effectLst/>
                          <a:latin typeface="Arial"/>
                        </a:rPr>
                      </a:br>
                      <a:r>
                        <a:rPr lang="en-US" sz="1400" b="1" i="0" u="none" strike="noStrike" kern="1200" dirty="0">
                          <a:solidFill>
                            <a:schemeClr val="bg1"/>
                          </a:solidFill>
                          <a:effectLst/>
                          <a:latin typeface="Arial"/>
                        </a:rPr>
                        <a:t>Used</a:t>
                      </a:r>
                      <a:endParaRPr lang="en-US" sz="1400" b="0" i="0" u="none" strike="noStrike" dirty="0">
                        <a:solidFill>
                          <a:schemeClr val="bg1"/>
                        </a:solidFill>
                        <a:effectLst/>
                        <a:latin typeface="Arial"/>
                      </a:endParaRP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c>
                  <a:txBody>
                    <a:bodyPr/>
                    <a:lstStyle/>
                    <a:p>
                      <a:pPr marL="0" algn="ctr" rtl="0" eaLnBrk="1" fontAlgn="ctr" latinLnBrk="0" hangingPunct="1">
                        <a:spcBef>
                          <a:spcPts val="0"/>
                        </a:spcBef>
                        <a:spcAft>
                          <a:spcPts val="0"/>
                        </a:spcAft>
                      </a:pPr>
                      <a:r>
                        <a:rPr lang="en-US" sz="1400" b="1" i="0" u="none" strike="noStrike" kern="1200" dirty="0">
                          <a:solidFill>
                            <a:schemeClr val="bg1"/>
                          </a:solidFill>
                          <a:effectLst/>
                          <a:latin typeface="Arial"/>
                        </a:rPr>
                        <a:t>Number of ADC Channels</a:t>
                      </a:r>
                      <a:endParaRPr lang="en-US" sz="1400" b="0" i="0" u="none" strike="noStrike" dirty="0">
                        <a:solidFill>
                          <a:schemeClr val="bg1"/>
                        </a:solidFill>
                        <a:effectLst/>
                        <a:latin typeface="Arial"/>
                      </a:endParaRPr>
                    </a:p>
                  </a:txBody>
                  <a:tcPr marL="9525" marR="9525" marT="9525" marB="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3"/>
                    </a:solidFill>
                  </a:tcPr>
                </a:tc>
                <a:extLst>
                  <a:ext uri="{0D108BD9-81ED-4DB2-BD59-A6C34878D82A}">
                    <a16:rowId xmlns="" xmlns:a16="http://schemas.microsoft.com/office/drawing/2014/main" val="10000"/>
                  </a:ext>
                </a:extLst>
              </a:tr>
              <a:tr h="570088">
                <a:tc>
                  <a:txBody>
                    <a:bodyPr/>
                    <a:lstStyle/>
                    <a:p>
                      <a:pPr algn="ctr" fontAlgn="ctr"/>
                      <a:r>
                        <a:rPr lang="en-US" sz="1400" u="none" strike="noStrike" dirty="0">
                          <a:effectLst/>
                        </a:rPr>
                        <a:t>1</a:t>
                      </a:r>
                      <a:endParaRPr lang="en-US" sz="1400" b="0" i="0" u="none" strike="noStrike" dirty="0">
                        <a:solidFill>
                          <a:srgbClr val="000000"/>
                        </a:solidFill>
                        <a:effectLst/>
                        <a:latin typeface="Calibri"/>
                      </a:endParaRPr>
                    </a:p>
                  </a:txBody>
                  <a:tcPr marL="9525"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1"/>
                          </a:solidFill>
                          <a:effectLst/>
                        </a:rPr>
                        <a:t>Lead I</a:t>
                      </a:r>
                      <a:endParaRPr lang="en-US" sz="1400" b="0" i="0" u="none" strike="noStrike" dirty="0">
                        <a:solidFill>
                          <a:schemeClr val="accent1"/>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3"/>
                          </a:solidFill>
                          <a:effectLst/>
                        </a:rPr>
                        <a:t>1</a:t>
                      </a:r>
                      <a:endParaRPr lang="en-US" sz="1400" b="0" i="0" u="none" strike="noStrike" dirty="0">
                        <a:solidFill>
                          <a:schemeClr val="accent3"/>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 xmlns:a16="http://schemas.microsoft.com/office/drawing/2014/main" val="10001"/>
                  </a:ext>
                </a:extLst>
              </a:tr>
              <a:tr h="570088">
                <a:tc>
                  <a:txBody>
                    <a:bodyPr/>
                    <a:lstStyle/>
                    <a:p>
                      <a:pPr algn="ctr" fontAlgn="ctr"/>
                      <a:r>
                        <a:rPr lang="en-US" sz="1400" u="none" strike="noStrike" dirty="0">
                          <a:effectLst/>
                        </a:rPr>
                        <a:t>3</a:t>
                      </a:r>
                      <a:endParaRPr lang="en-US" sz="1400" b="0" i="0" u="none" strike="noStrike" dirty="0">
                        <a:solidFill>
                          <a:srgbClr val="000000"/>
                        </a:solidFill>
                        <a:effectLst/>
                        <a:latin typeface="Calibri"/>
                      </a:endParaRPr>
                    </a:p>
                  </a:txBody>
                  <a:tcPr marL="9525"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1"/>
                          </a:solidFill>
                          <a:effectLst/>
                        </a:rPr>
                        <a:t>Lead I, Lead II, Lead III</a:t>
                      </a:r>
                      <a:endParaRPr lang="en-US" sz="1400" b="0" i="0" u="none" strike="noStrike" dirty="0">
                        <a:solidFill>
                          <a:schemeClr val="accent1"/>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3"/>
                          </a:solidFill>
                          <a:effectLst/>
                        </a:rPr>
                        <a:t>2</a:t>
                      </a:r>
                      <a:endParaRPr lang="en-US" sz="1400" b="0" i="0" u="none" strike="noStrike" dirty="0">
                        <a:solidFill>
                          <a:schemeClr val="accent3"/>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 xmlns:a16="http://schemas.microsoft.com/office/drawing/2014/main" val="10002"/>
                  </a:ext>
                </a:extLst>
              </a:tr>
              <a:tr h="926720">
                <a:tc>
                  <a:txBody>
                    <a:bodyPr/>
                    <a:lstStyle/>
                    <a:p>
                      <a:pPr algn="ctr" fontAlgn="ctr"/>
                      <a:r>
                        <a:rPr lang="en-US" sz="1400" u="none" strike="noStrike" dirty="0">
                          <a:effectLst/>
                        </a:rPr>
                        <a:t>6</a:t>
                      </a:r>
                      <a:endParaRPr lang="en-US" sz="1400" b="0" i="0" u="none" strike="noStrike" dirty="0">
                        <a:solidFill>
                          <a:srgbClr val="000000"/>
                        </a:solidFill>
                        <a:effectLst/>
                        <a:latin typeface="Calibri"/>
                      </a:endParaRPr>
                    </a:p>
                  </a:txBody>
                  <a:tcPr marL="9525"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1"/>
                          </a:solidFill>
                          <a:effectLst/>
                        </a:rPr>
                        <a:t>Lead I, Lead II, Lead III, </a:t>
                      </a:r>
                      <a:r>
                        <a:rPr lang="en-US" sz="1400" u="none" strike="noStrike" dirty="0" err="1">
                          <a:solidFill>
                            <a:schemeClr val="accent1"/>
                          </a:solidFill>
                          <a:effectLst/>
                        </a:rPr>
                        <a:t>aVR</a:t>
                      </a:r>
                      <a:r>
                        <a:rPr lang="en-US" sz="1400" u="none" strike="noStrike" dirty="0">
                          <a:solidFill>
                            <a:schemeClr val="accent1"/>
                          </a:solidFill>
                          <a:effectLst/>
                        </a:rPr>
                        <a:t>, </a:t>
                      </a:r>
                      <a:r>
                        <a:rPr lang="en-US" sz="1400" u="none" strike="noStrike" dirty="0" err="1">
                          <a:solidFill>
                            <a:schemeClr val="accent1"/>
                          </a:solidFill>
                          <a:effectLst/>
                        </a:rPr>
                        <a:t>aVL</a:t>
                      </a:r>
                      <a:r>
                        <a:rPr lang="en-US" sz="1400" u="none" strike="noStrike" dirty="0">
                          <a:solidFill>
                            <a:schemeClr val="accent1"/>
                          </a:solidFill>
                          <a:effectLst/>
                        </a:rPr>
                        <a:t>, </a:t>
                      </a:r>
                      <a:r>
                        <a:rPr lang="en-US" sz="1400" u="none" strike="noStrike" dirty="0" err="1">
                          <a:solidFill>
                            <a:schemeClr val="accent1"/>
                          </a:solidFill>
                          <a:effectLst/>
                        </a:rPr>
                        <a:t>aVF</a:t>
                      </a:r>
                      <a:endParaRPr lang="en-US" sz="1400" b="0" i="0" u="none" strike="noStrike" dirty="0">
                        <a:solidFill>
                          <a:schemeClr val="accent1"/>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3"/>
                          </a:solidFill>
                          <a:effectLst/>
                        </a:rPr>
                        <a:t>2</a:t>
                      </a:r>
                      <a:endParaRPr lang="en-US" sz="1400" b="0" i="0" u="none" strike="noStrike" dirty="0">
                        <a:solidFill>
                          <a:schemeClr val="accent3"/>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 xmlns:a16="http://schemas.microsoft.com/office/drawing/2014/main" val="10003"/>
                  </a:ext>
                </a:extLst>
              </a:tr>
              <a:tr h="926720">
                <a:tc>
                  <a:txBody>
                    <a:bodyPr/>
                    <a:lstStyle/>
                    <a:p>
                      <a:pPr algn="ctr" fontAlgn="ctr"/>
                      <a:r>
                        <a:rPr lang="en-US" sz="1400" u="none" strike="noStrike" dirty="0">
                          <a:effectLst/>
                        </a:rPr>
                        <a:t>12</a:t>
                      </a:r>
                      <a:endParaRPr lang="en-US" sz="1400" b="0" i="0" u="none" strike="noStrike" dirty="0">
                        <a:solidFill>
                          <a:srgbClr val="000000"/>
                        </a:solidFill>
                        <a:effectLst/>
                        <a:latin typeface="Calibri"/>
                      </a:endParaRPr>
                    </a:p>
                  </a:txBody>
                  <a:tcPr marL="9525"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381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1"/>
                          </a:solidFill>
                          <a:effectLst/>
                        </a:rPr>
                        <a:t>Lead I, Lead II, Lead III, </a:t>
                      </a:r>
                      <a:r>
                        <a:rPr lang="en-US" sz="1400" u="none" strike="noStrike" dirty="0" err="1">
                          <a:solidFill>
                            <a:schemeClr val="accent1"/>
                          </a:solidFill>
                          <a:effectLst/>
                        </a:rPr>
                        <a:t>aVR</a:t>
                      </a:r>
                      <a:r>
                        <a:rPr lang="en-US" sz="1400" u="none" strike="noStrike" dirty="0">
                          <a:solidFill>
                            <a:schemeClr val="accent1"/>
                          </a:solidFill>
                          <a:effectLst/>
                        </a:rPr>
                        <a:t>, </a:t>
                      </a:r>
                      <a:r>
                        <a:rPr lang="en-US" sz="1400" u="none" strike="noStrike" dirty="0" err="1">
                          <a:solidFill>
                            <a:schemeClr val="accent1"/>
                          </a:solidFill>
                          <a:effectLst/>
                        </a:rPr>
                        <a:t>aVL</a:t>
                      </a:r>
                      <a:r>
                        <a:rPr lang="en-US" sz="1400" u="none" strike="noStrike" dirty="0">
                          <a:solidFill>
                            <a:schemeClr val="accent1"/>
                          </a:solidFill>
                          <a:effectLst/>
                        </a:rPr>
                        <a:t>, </a:t>
                      </a:r>
                      <a:r>
                        <a:rPr lang="en-US" sz="1400" u="none" strike="noStrike" dirty="0" err="1">
                          <a:solidFill>
                            <a:schemeClr val="accent1"/>
                          </a:solidFill>
                          <a:effectLst/>
                        </a:rPr>
                        <a:t>aVF</a:t>
                      </a:r>
                      <a:r>
                        <a:rPr lang="en-US" sz="1400" u="none" strike="noStrike" dirty="0">
                          <a:solidFill>
                            <a:schemeClr val="accent1"/>
                          </a:solidFill>
                          <a:effectLst/>
                        </a:rPr>
                        <a:t>, V1 – V6</a:t>
                      </a:r>
                      <a:endParaRPr lang="en-US" sz="1400" b="0" i="0" u="none" strike="noStrike" dirty="0">
                        <a:solidFill>
                          <a:schemeClr val="accent1"/>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38100" cap="flat" cmpd="sng" algn="ctr">
                      <a:solidFill>
                        <a:schemeClr val="bg1">
                          <a:lumMod val="65000"/>
                        </a:schemeClr>
                      </a:solidFill>
                      <a:prstDash val="solid"/>
                      <a:round/>
                      <a:headEnd type="none" w="med" len="med"/>
                      <a:tailEnd type="none" w="med" len="med"/>
                    </a:lnB>
                  </a:tcPr>
                </a:tc>
                <a:tc>
                  <a:txBody>
                    <a:bodyPr/>
                    <a:lstStyle/>
                    <a:p>
                      <a:pPr algn="ctr" fontAlgn="ctr"/>
                      <a:r>
                        <a:rPr lang="en-US" sz="1400" u="none" strike="noStrike" dirty="0">
                          <a:solidFill>
                            <a:schemeClr val="accent3"/>
                          </a:solidFill>
                          <a:effectLst/>
                        </a:rPr>
                        <a:t>8</a:t>
                      </a:r>
                      <a:endParaRPr lang="en-US" sz="1400" b="0" i="0" u="none" strike="noStrike" dirty="0">
                        <a:solidFill>
                          <a:schemeClr val="accent3"/>
                        </a:solidFill>
                        <a:effectLst/>
                        <a:latin typeface="Calibri"/>
                      </a:endParaRP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38100" cap="flat" cmpd="sng" algn="ctr">
                      <a:solidFill>
                        <a:schemeClr val="bg1">
                          <a:lumMod val="65000"/>
                        </a:schemeClr>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9917037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100" dirty="0"/>
              <a:t>ECG characteristics</a:t>
            </a:r>
            <a:r>
              <a:rPr lang="en-US" dirty="0"/>
              <a:t/>
            </a:r>
            <a:br>
              <a:rPr lang="en-US" dirty="0"/>
            </a:br>
            <a:r>
              <a:rPr lang="en-US" sz="1800" dirty="0">
                <a:solidFill>
                  <a:schemeClr val="tx1"/>
                </a:solidFill>
              </a:rPr>
              <a:t>Frequency domain</a:t>
            </a:r>
            <a:endParaRPr lang="en-US"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11</a:t>
            </a:fld>
            <a:endParaRPr lang="en-US">
              <a:solidFill>
                <a:srgbClr val="000000"/>
              </a:solidFill>
            </a:endParaRPr>
          </a:p>
        </p:txBody>
      </p:sp>
      <p:pic>
        <p:nvPicPr>
          <p:cNvPr id="5" name="Picture 1"/>
          <p:cNvPicPr>
            <a:picLocks noGrp="1" noChangeAspect="1" noChangeArrowheads="1"/>
          </p:cNvPicPr>
          <p:nvPr>
            <p:ph idx="1"/>
          </p:nvPr>
        </p:nvPicPr>
        <p:blipFill>
          <a:blip r:embed="rId3" cstate="print"/>
          <a:srcRect/>
          <a:stretch>
            <a:fillRect/>
          </a:stretch>
        </p:blipFill>
        <p:spPr bwMode="auto">
          <a:xfrm>
            <a:off x="1194558" y="904876"/>
            <a:ext cx="6383048" cy="3709987"/>
          </a:xfrm>
          <a:prstGeom prst="rect">
            <a:avLst/>
          </a:prstGeom>
          <a:noFill/>
          <a:ln w="9525">
            <a:noFill/>
            <a:miter lim="800000"/>
            <a:headEnd/>
            <a:tailEnd/>
          </a:ln>
          <a:effectLst/>
        </p:spPr>
      </p:pic>
    </p:spTree>
    <p:extLst>
      <p:ext uri="{BB962C8B-B14F-4D97-AF65-F5344CB8AC3E}">
        <p14:creationId xmlns:p14="http://schemas.microsoft.com/office/powerpoint/2010/main" val="26291809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Challenges in measuring ECG</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12</a:t>
            </a:fld>
            <a:endParaRPr lang="en-US">
              <a:solidFill>
                <a:srgbClr val="000000"/>
              </a:solidFill>
            </a:endParaRPr>
          </a:p>
        </p:txBody>
      </p:sp>
      <p:pic>
        <p:nvPicPr>
          <p:cNvPr id="5" name="Picture 3" descr="slide8"/>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477906" y="785814"/>
            <a:ext cx="6178662" cy="370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1403588" y="2667762"/>
            <a:ext cx="3398842" cy="1689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7" name="Rectangle 6"/>
          <p:cNvSpPr/>
          <p:nvPr/>
        </p:nvSpPr>
        <p:spPr>
          <a:xfrm>
            <a:off x="4802432" y="2667762"/>
            <a:ext cx="3341235" cy="1689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8" name="Rectangle 7"/>
          <p:cNvSpPr/>
          <p:nvPr/>
        </p:nvSpPr>
        <p:spPr>
          <a:xfrm>
            <a:off x="4764026" y="939537"/>
            <a:ext cx="3379640" cy="16898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3920805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 in optical bio-sensing</a:t>
            </a:r>
          </a:p>
        </p:txBody>
      </p:sp>
      <p:sp>
        <p:nvSpPr>
          <p:cNvPr id="3" name="Content Placeholder 2"/>
          <p:cNvSpPr>
            <a:spLocks noGrp="1"/>
          </p:cNvSpPr>
          <p:nvPr>
            <p:ph idx="1"/>
          </p:nvPr>
        </p:nvSpPr>
        <p:spPr>
          <a:xfrm>
            <a:off x="676275" y="984270"/>
            <a:ext cx="8467725" cy="3475092"/>
          </a:xfrm>
        </p:spPr>
        <p:txBody>
          <a:bodyPr/>
          <a:lstStyle/>
          <a:p>
            <a:pPr marL="344488" indent="-344488">
              <a:spcAft>
                <a:spcPts val="800"/>
              </a:spcAft>
            </a:pPr>
            <a:r>
              <a:rPr lang="en-US" sz="2400" dirty="0"/>
              <a:t>Low power for longer battery life</a:t>
            </a:r>
          </a:p>
          <a:p>
            <a:pPr marL="344488" indent="-344488">
              <a:spcAft>
                <a:spcPts val="800"/>
              </a:spcAft>
            </a:pPr>
            <a:r>
              <a:rPr lang="en-US" sz="2400" dirty="0"/>
              <a:t>Skin tone variation</a:t>
            </a:r>
          </a:p>
          <a:p>
            <a:pPr marL="344488" indent="-344488">
              <a:spcAft>
                <a:spcPts val="800"/>
              </a:spcAft>
            </a:pPr>
            <a:r>
              <a:rPr lang="en-US" sz="2400" dirty="0"/>
              <a:t>Best PPG signal for motion cancellation algorithms</a:t>
            </a:r>
          </a:p>
          <a:p>
            <a:pPr marL="344488" indent="-344488">
              <a:spcAft>
                <a:spcPts val="800"/>
              </a:spcAft>
            </a:pPr>
            <a:r>
              <a:rPr lang="en-US" sz="2400" dirty="0"/>
              <a:t>Performance with glass</a:t>
            </a:r>
          </a:p>
          <a:p>
            <a:pPr marL="344488" indent="-344488">
              <a:spcAft>
                <a:spcPts val="800"/>
              </a:spcAft>
            </a:pPr>
            <a:r>
              <a:rPr lang="en-US" sz="2400" dirty="0"/>
              <a:t>Low temperature performance</a:t>
            </a:r>
          </a:p>
          <a:p>
            <a:pPr marL="344488" indent="-344488">
              <a:spcAft>
                <a:spcPts val="800"/>
              </a:spcAft>
            </a:pPr>
            <a:r>
              <a:rPr lang="en-US" sz="2400" dirty="0"/>
              <a:t>Ambient light</a:t>
            </a:r>
          </a:p>
        </p:txBody>
      </p:sp>
      <p:sp>
        <p:nvSpPr>
          <p:cNvPr id="4" name="Slide Number Placeholder 3"/>
          <p:cNvSpPr>
            <a:spLocks noGrp="1"/>
          </p:cNvSpPr>
          <p:nvPr>
            <p:ph type="sldNum" sz="quarter" idx="10"/>
          </p:nvPr>
        </p:nvSpPr>
        <p:spPr/>
        <p:txBody>
          <a:bodyPr/>
          <a:lstStyle/>
          <a:p>
            <a:pPr>
              <a:defRPr/>
            </a:pPr>
            <a:fld id="{AD55CBEA-89B8-464F-8638-B615B5771083}" type="slidenum">
              <a:rPr lang="en-US" smtClean="0">
                <a:solidFill>
                  <a:srgbClr val="000000"/>
                </a:solidFill>
              </a:rPr>
              <a:pPr>
                <a:defRPr/>
              </a:pPr>
              <a:t>13</a:t>
            </a:fld>
            <a:endParaRPr lang="en-US">
              <a:solidFill>
                <a:srgbClr val="000000"/>
              </a:solidFill>
            </a:endParaRPr>
          </a:p>
        </p:txBody>
      </p:sp>
    </p:spTree>
    <p:extLst>
      <p:ext uri="{BB962C8B-B14F-4D97-AF65-F5344CB8AC3E}">
        <p14:creationId xmlns:p14="http://schemas.microsoft.com/office/powerpoint/2010/main" val="28269125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4"/>
          <p:cNvSpPr>
            <a:spLocks noGrp="1"/>
          </p:cNvSpPr>
          <p:nvPr>
            <p:ph type="title"/>
          </p:nvPr>
        </p:nvSpPr>
        <p:spPr>
          <a:xfrm>
            <a:off x="229776" y="278382"/>
            <a:ext cx="9024756" cy="360646"/>
          </a:xfrm>
        </p:spPr>
        <p:txBody>
          <a:bodyPr/>
          <a:lstStyle/>
          <a:p>
            <a:pPr eaLnBrk="1" hangingPunct="1"/>
            <a:r>
              <a:rPr lang="en-US" sz="1600" dirty="0"/>
              <a:t/>
            </a:r>
            <a:br>
              <a:rPr lang="en-US" sz="1600" dirty="0"/>
            </a:br>
            <a:r>
              <a:rPr lang="en-US" sz="2000" dirty="0"/>
              <a:t>TIDA-01614</a:t>
            </a:r>
            <a:r>
              <a:rPr lang="en-US" sz="1600" dirty="0"/>
              <a:t> </a:t>
            </a:r>
            <a:br>
              <a:rPr lang="en-US" sz="1600" dirty="0"/>
            </a:br>
            <a:r>
              <a:rPr lang="en-US" sz="1800" dirty="0">
                <a:solidFill>
                  <a:schemeClr val="tx1"/>
                </a:solidFill>
              </a:rPr>
              <a:t>Multiparameter front-end for vital signs patient monitor reference design </a:t>
            </a:r>
            <a:r>
              <a:rPr lang="en-US" sz="2000" dirty="0">
                <a:solidFill>
                  <a:schemeClr val="tx1"/>
                </a:solidFill>
              </a:rPr>
              <a:t/>
            </a:r>
            <a:br>
              <a:rPr lang="en-US" sz="2000" dirty="0">
                <a:solidFill>
                  <a:schemeClr val="tx1"/>
                </a:solidFill>
              </a:rPr>
            </a:br>
            <a:r>
              <a:rPr lang="en-US" sz="1050" dirty="0">
                <a:solidFill>
                  <a:schemeClr val="tx1"/>
                </a:solidFill>
              </a:rPr>
              <a:t/>
            </a:r>
            <a:br>
              <a:rPr lang="en-US" sz="1050" dirty="0">
                <a:solidFill>
                  <a:schemeClr val="tx1"/>
                </a:solidFill>
              </a:rPr>
            </a:br>
            <a:r>
              <a:rPr lang="en-US" sz="1050" dirty="0">
                <a:solidFill>
                  <a:schemeClr val="tx1"/>
                </a:solidFill>
                <a:cs typeface="Tahoma" pitchFamily="34" charset="0"/>
              </a:rPr>
              <a:t/>
            </a:r>
            <a:br>
              <a:rPr lang="en-US" sz="1050" dirty="0">
                <a:solidFill>
                  <a:schemeClr val="tx1"/>
                </a:solidFill>
                <a:cs typeface="Tahoma" pitchFamily="34" charset="0"/>
              </a:rPr>
            </a:br>
            <a:endParaRPr lang="en-US" altLang="en-US" sz="1200" dirty="0">
              <a:solidFill>
                <a:schemeClr val="tx1"/>
              </a:solidFill>
            </a:endParaRPr>
          </a:p>
        </p:txBody>
      </p:sp>
      <p:sp>
        <p:nvSpPr>
          <p:cNvPr id="9220" name="Rectangle 62"/>
          <p:cNvSpPr>
            <a:spLocks noChangeArrowheads="1"/>
          </p:cNvSpPr>
          <p:nvPr/>
        </p:nvSpPr>
        <p:spPr bwMode="auto">
          <a:xfrm>
            <a:off x="119244" y="736997"/>
            <a:ext cx="4399926" cy="1245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14300" indent="-114300" eaLnBrk="0" hangingPunct="0">
              <a:defRPr>
                <a:solidFill>
                  <a:schemeClr val="tx1"/>
                </a:solidFill>
                <a:latin typeface="Arial" charset="0"/>
                <a:cs typeface="Arial" charset="0"/>
              </a:defRPr>
            </a:lvl1pPr>
            <a:lvl2pPr marL="114300" indent="-1143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1" defTabSz="914400" eaLnBrk="1" fontAlgn="base" hangingPunct="1">
              <a:spcBef>
                <a:spcPct val="0"/>
              </a:spcBef>
              <a:spcAft>
                <a:spcPts val="600"/>
              </a:spcAft>
              <a:buFont typeface="Arial" charset="0"/>
              <a:buChar char="•"/>
            </a:pPr>
            <a:endParaRPr lang="en-US" altLang="en-US" sz="1000" i="1" dirty="0">
              <a:solidFill>
                <a:srgbClr val="000000"/>
              </a:solidFill>
            </a:endParaRPr>
          </a:p>
        </p:txBody>
      </p:sp>
      <p:sp>
        <p:nvSpPr>
          <p:cNvPr id="9" name="TextBox 8"/>
          <p:cNvSpPr txBox="1"/>
          <p:nvPr/>
        </p:nvSpPr>
        <p:spPr>
          <a:xfrm>
            <a:off x="1919115" y="1797978"/>
            <a:ext cx="184731" cy="369332"/>
          </a:xfrm>
          <a:prstGeom prst="rect">
            <a:avLst/>
          </a:prstGeom>
          <a:noFill/>
        </p:spPr>
        <p:txBody>
          <a:bodyPr wrap="none" rtlCol="0">
            <a:spAutoFit/>
          </a:bodyPr>
          <a:lstStyle/>
          <a:p>
            <a:pPr defTabSz="914400" fontAlgn="base">
              <a:spcBef>
                <a:spcPct val="0"/>
              </a:spcBef>
              <a:spcAft>
                <a:spcPct val="0"/>
              </a:spcAft>
            </a:pPr>
            <a:endParaRPr lang="en-US" dirty="0">
              <a:solidFill>
                <a:srgbClr val="000000"/>
              </a:solidFill>
            </a:endParaRPr>
          </a:p>
        </p:txBody>
      </p:sp>
      <p:sp>
        <p:nvSpPr>
          <p:cNvPr id="41" name="TextBox 40"/>
          <p:cNvSpPr txBox="1"/>
          <p:nvPr/>
        </p:nvSpPr>
        <p:spPr>
          <a:xfrm>
            <a:off x="4648200" y="736998"/>
            <a:ext cx="4376556" cy="3800474"/>
          </a:xfrm>
          <a:prstGeom prst="rect">
            <a:avLst/>
          </a:prstGeom>
          <a:solidFill>
            <a:schemeClr val="bg2">
              <a:lumMod val="20000"/>
              <a:lumOff val="80000"/>
            </a:schemeClr>
          </a:solidFill>
          <a:ln w="19050">
            <a:noFill/>
          </a:ln>
        </p:spPr>
        <p:txBody>
          <a:bodyPr wrap="square" rtlCol="0">
            <a:noAutofit/>
          </a:bodyPr>
          <a:lstStyle/>
          <a:p>
            <a:pPr defTabSz="914400" fontAlgn="base">
              <a:spcBef>
                <a:spcPct val="0"/>
              </a:spcBef>
              <a:spcAft>
                <a:spcPct val="0"/>
              </a:spcAft>
            </a:pPr>
            <a:r>
              <a:rPr lang="en-US" altLang="en-US" sz="1600" b="1" dirty="0">
                <a:solidFill>
                  <a:srgbClr val="DE0000"/>
                </a:solidFill>
              </a:rPr>
              <a:t>Benefits</a:t>
            </a:r>
            <a:endParaRPr lang="en-US" sz="1400" dirty="0">
              <a:solidFill>
                <a:srgbClr val="000000"/>
              </a:solidFill>
            </a:endParaRPr>
          </a:p>
          <a:p>
            <a:pPr marL="171450" indent="-171450" defTabSz="914400" fontAlgn="base">
              <a:spcBef>
                <a:spcPct val="0"/>
              </a:spcBef>
              <a:spcAft>
                <a:spcPct val="0"/>
              </a:spcAft>
              <a:buFont typeface="Arial" panose="020B0604020202020204" pitchFamily="34" charset="0"/>
              <a:buChar char="•"/>
            </a:pPr>
            <a:r>
              <a:rPr lang="en-US" sz="1300" dirty="0">
                <a:solidFill>
                  <a:srgbClr val="000000"/>
                </a:solidFill>
              </a:rPr>
              <a:t>Single IC does both ECG ,Respiration.</a:t>
            </a:r>
          </a:p>
          <a:p>
            <a:pPr marL="171450" indent="-171450" defTabSz="914400" fontAlgn="base">
              <a:spcBef>
                <a:spcPct val="0"/>
              </a:spcBef>
              <a:spcAft>
                <a:spcPct val="0"/>
              </a:spcAft>
              <a:buFont typeface="Arial" panose="020B0604020202020204" pitchFamily="34" charset="0"/>
              <a:buChar char="•"/>
            </a:pPr>
            <a:r>
              <a:rPr lang="en-US" sz="1300" dirty="0">
                <a:solidFill>
                  <a:srgbClr val="000000"/>
                </a:solidFill>
              </a:rPr>
              <a:t>Pace Detection</a:t>
            </a:r>
          </a:p>
          <a:p>
            <a:pPr marL="171450" indent="-171450" defTabSz="914400" fontAlgn="base">
              <a:spcBef>
                <a:spcPct val="0"/>
              </a:spcBef>
              <a:spcAft>
                <a:spcPct val="0"/>
              </a:spcAft>
              <a:buFont typeface="Arial" panose="020B0604020202020204" pitchFamily="34" charset="0"/>
              <a:buChar char="•"/>
            </a:pPr>
            <a:r>
              <a:rPr lang="en-US" sz="1300" dirty="0">
                <a:solidFill>
                  <a:srgbClr val="000000"/>
                </a:solidFill>
              </a:rPr>
              <a:t>ECG with 3 electrodes</a:t>
            </a:r>
          </a:p>
          <a:p>
            <a:pPr marL="171450" indent="-171450" defTabSz="914400" fontAlgn="base">
              <a:spcBef>
                <a:spcPct val="0"/>
              </a:spcBef>
              <a:spcAft>
                <a:spcPct val="0"/>
              </a:spcAft>
              <a:buFont typeface="Arial" panose="020B0604020202020204" pitchFamily="34" charset="0"/>
              <a:buChar char="•"/>
            </a:pPr>
            <a:r>
              <a:rPr lang="en-US" sz="1300" dirty="0">
                <a:solidFill>
                  <a:srgbClr val="000000"/>
                </a:solidFill>
              </a:rPr>
              <a:t>Three temperature sensors for temperature measurement</a:t>
            </a:r>
            <a:br>
              <a:rPr lang="en-US" sz="1300" dirty="0">
                <a:solidFill>
                  <a:srgbClr val="000000"/>
                </a:solidFill>
              </a:rPr>
            </a:br>
            <a:r>
              <a:rPr lang="en-US" sz="1300" dirty="0">
                <a:solidFill>
                  <a:srgbClr val="000000"/>
                </a:solidFill>
              </a:rPr>
              <a:t/>
            </a:r>
            <a:br>
              <a:rPr lang="en-US" sz="1300" dirty="0">
                <a:solidFill>
                  <a:srgbClr val="000000"/>
                </a:solidFill>
              </a:rPr>
            </a:br>
            <a:endParaRPr lang="en-US" sz="1300" dirty="0">
              <a:solidFill>
                <a:srgbClr val="000000"/>
              </a:solidFill>
            </a:endParaRPr>
          </a:p>
          <a:p>
            <a:pPr defTabSz="914400" fontAlgn="base">
              <a:spcBef>
                <a:spcPct val="0"/>
              </a:spcBef>
              <a:spcAft>
                <a:spcPct val="0"/>
              </a:spcAft>
            </a:pPr>
            <a:endParaRPr lang="en-US" sz="1200" dirty="0">
              <a:solidFill>
                <a:srgbClr val="000000"/>
              </a:solidFill>
            </a:endParaRPr>
          </a:p>
          <a:p>
            <a:pPr defTabSz="914400" fontAlgn="base">
              <a:spcBef>
                <a:spcPct val="0"/>
              </a:spcBef>
              <a:spcAft>
                <a:spcPct val="0"/>
              </a:spcAft>
            </a:pPr>
            <a:endParaRPr lang="en-US" sz="1050" dirty="0">
              <a:solidFill>
                <a:srgbClr val="000000"/>
              </a:solidFill>
            </a:endParaRPr>
          </a:p>
          <a:p>
            <a:pPr defTabSz="914400" fontAlgn="base">
              <a:spcBef>
                <a:spcPct val="0"/>
              </a:spcBef>
              <a:spcAft>
                <a:spcPct val="0"/>
              </a:spcAft>
            </a:pPr>
            <a:endParaRPr lang="en-US" sz="1050" dirty="0">
              <a:solidFill>
                <a:srgbClr val="000000"/>
              </a:solidFill>
            </a:endParaRPr>
          </a:p>
        </p:txBody>
      </p:sp>
      <p:sp>
        <p:nvSpPr>
          <p:cNvPr id="17" name="TextBox 16"/>
          <p:cNvSpPr txBox="1"/>
          <p:nvPr/>
        </p:nvSpPr>
        <p:spPr>
          <a:xfrm>
            <a:off x="312284" y="736998"/>
            <a:ext cx="4221616" cy="3800474"/>
          </a:xfrm>
          <a:prstGeom prst="rect">
            <a:avLst/>
          </a:prstGeom>
          <a:solidFill>
            <a:schemeClr val="bg2">
              <a:lumMod val="20000"/>
              <a:lumOff val="80000"/>
            </a:schemeClr>
          </a:solidFill>
          <a:ln w="19050">
            <a:noFill/>
          </a:ln>
        </p:spPr>
        <p:txBody>
          <a:bodyPr wrap="square" rIns="9144" rtlCol="0">
            <a:noAutofit/>
          </a:bodyPr>
          <a:lstStyle/>
          <a:p>
            <a:pPr defTabSz="914400" fontAlgn="base">
              <a:spcBef>
                <a:spcPct val="0"/>
              </a:spcBef>
              <a:spcAft>
                <a:spcPct val="0"/>
              </a:spcAft>
            </a:pPr>
            <a:r>
              <a:rPr lang="en-US" altLang="en-US" sz="1600" b="1" dirty="0">
                <a:solidFill>
                  <a:srgbClr val="DE0000"/>
                </a:solidFill>
              </a:rPr>
              <a:t>Features</a:t>
            </a:r>
            <a:endParaRPr lang="en-US" sz="1400" dirty="0">
              <a:solidFill>
                <a:srgbClr val="000000"/>
              </a:solidFill>
            </a:endParaRP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System measures ECG, Heart Rate, SPO2, </a:t>
            </a:r>
            <a:br>
              <a:rPr lang="en-US" sz="1300" dirty="0">
                <a:solidFill>
                  <a:srgbClr val="000000"/>
                </a:solidFill>
              </a:rPr>
            </a:br>
            <a:r>
              <a:rPr lang="en-US" sz="1300" dirty="0">
                <a:solidFill>
                  <a:srgbClr val="000000"/>
                </a:solidFill>
              </a:rPr>
              <a:t>Respiration rate using ADS1292R and AFE4403 and Skin temperature using TMP117</a:t>
            </a: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Circuit enables three electrode operation including right leg drive with good CMRR</a:t>
            </a: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Pace detection circuit indicates presence of pacemaker</a:t>
            </a: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Supports three 0.1 Celsius accurate sensors (TMP117) to  measure the skin temperature</a:t>
            </a: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Enables data transfer over isolated UART interface</a:t>
            </a: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Works with 3.7V Li ion rechargeable battery</a:t>
            </a:r>
          </a:p>
          <a:p>
            <a:pPr marL="171450" indent="-171450" defTabSz="914400" fontAlgn="base">
              <a:lnSpc>
                <a:spcPct val="90000"/>
              </a:lnSpc>
              <a:spcBef>
                <a:spcPct val="0"/>
              </a:spcBef>
              <a:spcAft>
                <a:spcPts val="200"/>
              </a:spcAft>
              <a:buFont typeface="Arial" panose="020B0604020202020204" pitchFamily="34" charset="0"/>
              <a:buChar char="•"/>
            </a:pPr>
            <a:r>
              <a:rPr lang="en-US" sz="1300" dirty="0">
                <a:solidFill>
                  <a:srgbClr val="000000"/>
                </a:solidFill>
              </a:rPr>
              <a:t>On board memory for data logging</a:t>
            </a:r>
          </a:p>
          <a:p>
            <a:pPr defTabSz="914400" fontAlgn="base">
              <a:spcBef>
                <a:spcPts val="800"/>
              </a:spcBef>
              <a:spcAft>
                <a:spcPct val="0"/>
              </a:spcAft>
            </a:pPr>
            <a:r>
              <a:rPr lang="en-US" altLang="en-US" sz="1600" b="1" dirty="0">
                <a:solidFill>
                  <a:srgbClr val="DE0000"/>
                </a:solidFill>
              </a:rPr>
              <a:t>Applications</a:t>
            </a:r>
          </a:p>
          <a:p>
            <a:pPr marL="171450" indent="-171450" defTabSz="914400" fontAlgn="base">
              <a:lnSpc>
                <a:spcPct val="95000"/>
              </a:lnSpc>
              <a:spcBef>
                <a:spcPct val="0"/>
              </a:spcBef>
              <a:spcAft>
                <a:spcPts val="100"/>
              </a:spcAft>
              <a:buFont typeface="Arial" panose="020B0604020202020204" pitchFamily="34" charset="0"/>
              <a:buChar char="•"/>
            </a:pPr>
            <a:r>
              <a:rPr lang="en-US" sz="1300" dirty="0">
                <a:solidFill>
                  <a:srgbClr val="000000"/>
                </a:solidFill>
              </a:rPr>
              <a:t>Multiparameter Patient Monitor</a:t>
            </a:r>
          </a:p>
          <a:p>
            <a:pPr marL="171450" indent="-171450" defTabSz="914400" fontAlgn="base">
              <a:lnSpc>
                <a:spcPct val="95000"/>
              </a:lnSpc>
              <a:spcBef>
                <a:spcPct val="0"/>
              </a:spcBef>
              <a:spcAft>
                <a:spcPts val="100"/>
              </a:spcAft>
              <a:buFont typeface="Arial" panose="020B0604020202020204" pitchFamily="34" charset="0"/>
              <a:buChar char="•"/>
            </a:pPr>
            <a:r>
              <a:rPr lang="en-US" sz="1300" dirty="0">
                <a:solidFill>
                  <a:srgbClr val="000000"/>
                </a:solidFill>
              </a:rPr>
              <a:t>Medical Sensor Patches</a:t>
            </a:r>
          </a:p>
          <a:p>
            <a:pPr marL="171450" indent="-171450" defTabSz="914400" fontAlgn="base">
              <a:lnSpc>
                <a:spcPct val="95000"/>
              </a:lnSpc>
              <a:spcBef>
                <a:spcPct val="0"/>
              </a:spcBef>
              <a:spcAft>
                <a:spcPts val="100"/>
              </a:spcAft>
              <a:buFont typeface="Arial" panose="020B0604020202020204" pitchFamily="34" charset="0"/>
              <a:buChar char="•"/>
            </a:pPr>
            <a:r>
              <a:rPr lang="en-US" sz="1300" dirty="0">
                <a:solidFill>
                  <a:srgbClr val="000000"/>
                </a:solidFill>
              </a:rPr>
              <a:t>Pulse Oximeter</a:t>
            </a:r>
          </a:p>
          <a:p>
            <a:pPr marL="171450" indent="-171450" defTabSz="914400" fontAlgn="base">
              <a:lnSpc>
                <a:spcPct val="95000"/>
              </a:lnSpc>
              <a:spcBef>
                <a:spcPct val="0"/>
              </a:spcBef>
              <a:spcAft>
                <a:spcPts val="100"/>
              </a:spcAft>
              <a:buFont typeface="Arial" panose="020B0604020202020204" pitchFamily="34" charset="0"/>
              <a:buChar char="•"/>
            </a:pPr>
            <a:r>
              <a:rPr lang="en-US" sz="1300" dirty="0">
                <a:solidFill>
                  <a:srgbClr val="000000"/>
                </a:solidFill>
              </a:rPr>
              <a:t>Electrocardiogram (ECG)</a:t>
            </a:r>
          </a:p>
          <a:p>
            <a:pPr defTabSz="914400" fontAlgn="base">
              <a:spcBef>
                <a:spcPct val="0"/>
              </a:spcBef>
              <a:spcAft>
                <a:spcPct val="0"/>
              </a:spcAft>
            </a:pPr>
            <a:endParaRPr lang="en-US" altLang="en-US" sz="1400" b="1" dirty="0">
              <a:solidFill>
                <a:srgbClr val="DE0000"/>
              </a:solidFill>
            </a:endParaRPr>
          </a:p>
          <a:p>
            <a:pPr defTabSz="914400" fontAlgn="base">
              <a:spcBef>
                <a:spcPct val="0"/>
              </a:spcBef>
              <a:spcAft>
                <a:spcPct val="0"/>
              </a:spcAft>
            </a:pPr>
            <a:endParaRPr lang="en-US" sz="1300" dirty="0">
              <a:solidFill>
                <a:srgbClr val="000000"/>
              </a:solidFill>
            </a:endParaRPr>
          </a:p>
          <a:p>
            <a:pPr defTabSz="914400" fontAlgn="base">
              <a:spcBef>
                <a:spcPct val="0"/>
              </a:spcBef>
              <a:spcAft>
                <a:spcPct val="0"/>
              </a:spcAft>
            </a:pPr>
            <a:r>
              <a:rPr lang="en-US" sz="1200" dirty="0">
                <a:solidFill>
                  <a:srgbClr val="000000"/>
                </a:solidFill>
              </a:rPr>
              <a:t/>
            </a:r>
            <a:br>
              <a:rPr lang="en-US" sz="1200" dirty="0">
                <a:solidFill>
                  <a:srgbClr val="000000"/>
                </a:solidFill>
              </a:rPr>
            </a:br>
            <a:r>
              <a:rPr lang="en-US" sz="1200" dirty="0">
                <a:solidFill>
                  <a:srgbClr val="000000"/>
                </a:solidFill>
              </a:rPr>
              <a:t/>
            </a:r>
            <a:br>
              <a:rPr lang="en-US" sz="1200" dirty="0">
                <a:solidFill>
                  <a:srgbClr val="000000"/>
                </a:solidFill>
              </a:rPr>
            </a:br>
            <a:r>
              <a:rPr lang="en-US" dirty="0">
                <a:solidFill>
                  <a:srgbClr val="000000"/>
                </a:solidFill>
              </a:rPr>
              <a:t/>
            </a:r>
            <a:br>
              <a:rPr lang="en-US" dirty="0">
                <a:solidFill>
                  <a:srgbClr val="000000"/>
                </a:solidFill>
              </a:rPr>
            </a:br>
            <a:endParaRPr lang="en-US" dirty="0">
              <a:solidFill>
                <a:srgbClr val="000000"/>
              </a:solidFill>
            </a:endParaRPr>
          </a:p>
        </p:txBody>
      </p:sp>
      <p:sp>
        <p:nvSpPr>
          <p:cNvPr id="24" name="Rectangle 14"/>
          <p:cNvSpPr>
            <a:spLocks noChangeArrowheads="1"/>
          </p:cNvSpPr>
          <p:nvPr/>
        </p:nvSpPr>
        <p:spPr bwMode="auto">
          <a:xfrm>
            <a:off x="312284" y="639028"/>
            <a:ext cx="4221616" cy="294614"/>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endParaRPr lang="en-US" altLang="en-US" sz="1600" b="1" dirty="0">
              <a:solidFill>
                <a:srgbClr val="DE0000"/>
              </a:solidFill>
            </a:endParaRPr>
          </a:p>
        </p:txBody>
      </p:sp>
      <p:sp>
        <p:nvSpPr>
          <p:cNvPr id="31" name="Rectangle 14"/>
          <p:cNvSpPr>
            <a:spLocks noChangeArrowheads="1"/>
          </p:cNvSpPr>
          <p:nvPr/>
        </p:nvSpPr>
        <p:spPr bwMode="auto">
          <a:xfrm>
            <a:off x="4648201" y="643877"/>
            <a:ext cx="4376555" cy="294614"/>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endParaRPr lang="en-US" altLang="en-US" sz="1600" b="1" dirty="0">
              <a:solidFill>
                <a:srgbClr val="DE0000"/>
              </a:solidFill>
            </a:endParaRPr>
          </a:p>
        </p:txBody>
      </p:sp>
      <p:sp>
        <p:nvSpPr>
          <p:cNvPr id="33" name="Rectangle 14"/>
          <p:cNvSpPr>
            <a:spLocks noChangeArrowheads="1"/>
          </p:cNvSpPr>
          <p:nvPr/>
        </p:nvSpPr>
        <p:spPr bwMode="auto">
          <a:xfrm>
            <a:off x="312284" y="3444693"/>
            <a:ext cx="4221616" cy="260141"/>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endParaRPr lang="en-US" altLang="en-US" sz="1600" b="1" dirty="0">
              <a:solidFill>
                <a:srgbClr val="DE0000"/>
              </a:solidFill>
            </a:endParaRP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14</a:t>
            </a:fld>
            <a:endParaRPr lang="en-US">
              <a:solidFill>
                <a:srgbClr val="000000"/>
              </a:solidFill>
            </a:endParaRPr>
          </a:p>
        </p:txBody>
      </p:sp>
      <p:sp>
        <p:nvSpPr>
          <p:cNvPr id="4" name="Footer Placeholder 3"/>
          <p:cNvSpPr>
            <a:spLocks noGrp="1"/>
          </p:cNvSpPr>
          <p:nvPr>
            <p:ph type="ftr" sz="quarter" idx="4294967295"/>
          </p:nvPr>
        </p:nvSpPr>
        <p:spPr>
          <a:xfrm>
            <a:off x="229776" y="4523748"/>
            <a:ext cx="3086100" cy="172599"/>
          </a:xfrm>
          <a:prstGeom prst="rect">
            <a:avLst/>
          </a:prstGeom>
        </p:spPr>
        <p:txBody>
          <a:bodyPr/>
          <a:lstStyle/>
          <a:p>
            <a:pPr defTabSz="761790" fontAlgn="base">
              <a:spcBef>
                <a:spcPct val="50000"/>
              </a:spcBef>
              <a:spcAft>
                <a:spcPct val="0"/>
              </a:spcAft>
              <a:defRPr/>
            </a:pPr>
            <a:r>
              <a:rPr lang="en-US" sz="900" dirty="0">
                <a:solidFill>
                  <a:srgbClr val="000000"/>
                </a:solidFill>
              </a:rPr>
              <a:t>TI Information – Selective Disclosure</a:t>
            </a:r>
          </a:p>
        </p:txBody>
      </p:sp>
      <p:grpSp>
        <p:nvGrpSpPr>
          <p:cNvPr id="5" name="Group 4">
            <a:extLst>
              <a:ext uri="{FF2B5EF4-FFF2-40B4-BE49-F238E27FC236}">
                <a16:creationId xmlns="" xmlns:a16="http://schemas.microsoft.com/office/drawing/2014/main" id="{BAE96E99-B3AA-40C4-B51D-5CF8D3AE7682}"/>
              </a:ext>
            </a:extLst>
          </p:cNvPr>
          <p:cNvGrpSpPr/>
          <p:nvPr/>
        </p:nvGrpSpPr>
        <p:grpSpPr>
          <a:xfrm>
            <a:off x="4699232" y="2444177"/>
            <a:ext cx="4288335" cy="1945615"/>
            <a:chOff x="4594194" y="2419164"/>
            <a:chExt cx="4432536" cy="2011039"/>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94194" y="2419164"/>
              <a:ext cx="4432536" cy="20110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7954392" y="2441359"/>
              <a:ext cx="310719" cy="1242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cxnSp>
        <p:nvCxnSpPr>
          <p:cNvPr id="16" name="Straight Connector 15">
            <a:extLst>
              <a:ext uri="{FF2B5EF4-FFF2-40B4-BE49-F238E27FC236}">
                <a16:creationId xmlns="" xmlns:a16="http://schemas.microsoft.com/office/drawing/2014/main" id="{153CB7B6-33FF-45F2-AE56-AB2737409D44}"/>
              </a:ext>
            </a:extLst>
          </p:cNvPr>
          <p:cNvCxnSpPr>
            <a:cxnSpLocks/>
          </p:cNvCxnSpPr>
          <p:nvPr/>
        </p:nvCxnSpPr>
        <p:spPr>
          <a:xfrm>
            <a:off x="312284" y="745617"/>
            <a:ext cx="4221616"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CD575739-0E68-4721-8F04-264FA7158E50}"/>
              </a:ext>
            </a:extLst>
          </p:cNvPr>
          <p:cNvCxnSpPr>
            <a:cxnSpLocks/>
          </p:cNvCxnSpPr>
          <p:nvPr/>
        </p:nvCxnSpPr>
        <p:spPr>
          <a:xfrm>
            <a:off x="4648200" y="746012"/>
            <a:ext cx="4376556"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FCBEC36B-7B24-461D-ACD5-1DAB358FD8EF}"/>
              </a:ext>
            </a:extLst>
          </p:cNvPr>
          <p:cNvCxnSpPr>
            <a:cxnSpLocks/>
          </p:cNvCxnSpPr>
          <p:nvPr/>
        </p:nvCxnSpPr>
        <p:spPr>
          <a:xfrm>
            <a:off x="312284" y="3400603"/>
            <a:ext cx="4221616"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64393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Detailed block diagram for TIDA-01614</a:t>
            </a:r>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15</a:t>
            </a:fld>
            <a:endParaRPr lang="en-US" dirty="0">
              <a:solidFill>
                <a:srgbClr val="000000"/>
              </a:solidFill>
            </a:endParaRPr>
          </a:p>
        </p:txBody>
      </p:sp>
      <p:sp>
        <p:nvSpPr>
          <p:cNvPr id="5" name="Rectangle 4"/>
          <p:cNvSpPr/>
          <p:nvPr/>
        </p:nvSpPr>
        <p:spPr>
          <a:xfrm>
            <a:off x="6533965" y="776796"/>
            <a:ext cx="665825" cy="195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7" name="Slide Number Placeholder 3"/>
          <p:cNvSpPr txBox="1">
            <a:spLocks/>
          </p:cNvSpPr>
          <p:nvPr/>
        </p:nvSpPr>
        <p:spPr bwMode="auto">
          <a:xfrm>
            <a:off x="6642100" y="4529137"/>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defPPr>
              <a:defRPr lang="en-US"/>
            </a:defPPr>
            <a:lvl1pPr algn="r" rtl="0" fontAlgn="base">
              <a:spcBef>
                <a:spcPct val="0"/>
              </a:spcBef>
              <a:spcAft>
                <a:spcPct val="0"/>
              </a:spcAft>
              <a:defRPr sz="700"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a:lstStyle>
          <a:p>
            <a:pPr defTabSz="914400"/>
            <a:fld id="{66C859B9-A6F5-4CA5-B884-5AD1BEA27C22}" type="slidenum">
              <a:rPr lang="en-US" smtClean="0">
                <a:solidFill>
                  <a:srgbClr val="000000"/>
                </a:solidFill>
              </a:rPr>
              <a:pPr defTabSz="914400"/>
              <a:t>15</a:t>
            </a:fld>
            <a:endParaRPr lang="en-US">
              <a:solidFill>
                <a:srgbClr val="000000"/>
              </a:solidFill>
            </a:endParaRPr>
          </a:p>
        </p:txBody>
      </p:sp>
      <p:grpSp>
        <p:nvGrpSpPr>
          <p:cNvPr id="10" name="Group 9">
            <a:extLst>
              <a:ext uri="{FF2B5EF4-FFF2-40B4-BE49-F238E27FC236}">
                <a16:creationId xmlns="" xmlns:a16="http://schemas.microsoft.com/office/drawing/2014/main" id="{1C13DDC8-E93F-4A03-BB0C-56AE80B7FDB4}"/>
              </a:ext>
            </a:extLst>
          </p:cNvPr>
          <p:cNvGrpSpPr/>
          <p:nvPr/>
        </p:nvGrpSpPr>
        <p:grpSpPr>
          <a:xfrm>
            <a:off x="270768" y="722251"/>
            <a:ext cx="8485626" cy="3806886"/>
            <a:chOff x="270768" y="722251"/>
            <a:chExt cx="8485626" cy="3806886"/>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3342"/>
            <a:stretch/>
          </p:blipFill>
          <p:spPr bwMode="auto">
            <a:xfrm>
              <a:off x="270768" y="722251"/>
              <a:ext cx="8485626" cy="38068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Connector 7">
              <a:extLst>
                <a:ext uri="{FF2B5EF4-FFF2-40B4-BE49-F238E27FC236}">
                  <a16:creationId xmlns="" xmlns:a16="http://schemas.microsoft.com/office/drawing/2014/main" id="{F3AF188F-C24F-4737-A708-F4E4C1705F04}"/>
                </a:ext>
              </a:extLst>
            </p:cNvPr>
            <p:cNvCxnSpPr>
              <a:cxnSpLocks/>
            </p:cNvCxnSpPr>
            <p:nvPr/>
          </p:nvCxnSpPr>
          <p:spPr>
            <a:xfrm>
              <a:off x="1432874" y="4528045"/>
              <a:ext cx="728879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538001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 xmlns:a16="http://schemas.microsoft.com/office/drawing/2014/main" id="{5E713F26-9AF0-4932-B879-C9D0BDE94125}"/>
              </a:ext>
            </a:extLst>
          </p:cNvPr>
          <p:cNvSpPr/>
          <p:nvPr/>
        </p:nvSpPr>
        <p:spPr>
          <a:xfrm>
            <a:off x="4636483" y="875284"/>
            <a:ext cx="4191000" cy="3595345"/>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15" name="Straight Connector 14">
            <a:extLst>
              <a:ext uri="{FF2B5EF4-FFF2-40B4-BE49-F238E27FC236}">
                <a16:creationId xmlns="" xmlns:a16="http://schemas.microsoft.com/office/drawing/2014/main" id="{ED69940B-BFA1-4A27-AEBA-FEFF2456F8FC}"/>
              </a:ext>
            </a:extLst>
          </p:cNvPr>
          <p:cNvCxnSpPr>
            <a:cxnSpLocks/>
          </p:cNvCxnSpPr>
          <p:nvPr/>
        </p:nvCxnSpPr>
        <p:spPr>
          <a:xfrm>
            <a:off x="4636483" y="884250"/>
            <a:ext cx="4191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 xmlns:a16="http://schemas.microsoft.com/office/drawing/2014/main" id="{E5FCC968-ADED-49E4-B397-77616F591AAE}"/>
              </a:ext>
            </a:extLst>
          </p:cNvPr>
          <p:cNvSpPr/>
          <p:nvPr/>
        </p:nvSpPr>
        <p:spPr>
          <a:xfrm>
            <a:off x="294217" y="875284"/>
            <a:ext cx="4191000" cy="3595345"/>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 name="Title 1"/>
          <p:cNvSpPr>
            <a:spLocks noGrp="1"/>
          </p:cNvSpPr>
          <p:nvPr>
            <p:ph type="title"/>
          </p:nvPr>
        </p:nvSpPr>
        <p:spPr>
          <a:xfrm>
            <a:off x="198784" y="209072"/>
            <a:ext cx="8458200" cy="457987"/>
          </a:xfrm>
        </p:spPr>
        <p:txBody>
          <a:bodyPr/>
          <a:lstStyle/>
          <a:p>
            <a:r>
              <a:rPr lang="en-US" dirty="0"/>
              <a:t>Design challenges TIDA-01614 solves</a:t>
            </a:r>
            <a:endParaRPr lang="en-US" sz="2000"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16</a:t>
            </a:fld>
            <a:endParaRPr lang="en-US" dirty="0">
              <a:solidFill>
                <a:srgbClr val="000000"/>
              </a:solidFill>
            </a:endParaRPr>
          </a:p>
        </p:txBody>
      </p:sp>
      <p:pic>
        <p:nvPicPr>
          <p:cNvPr id="512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9193" y="2425542"/>
            <a:ext cx="3845811" cy="1889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4801288" y="1038811"/>
            <a:ext cx="3872178" cy="770791"/>
          </a:xfrm>
          <a:prstGeom prst="rect">
            <a:avLst/>
          </a:prstGeom>
          <a:solidFill>
            <a:schemeClr val="bg1"/>
          </a:solidFill>
          <a:ln>
            <a:noFill/>
          </a:ln>
        </p:spPr>
        <p:txBody>
          <a:bodyPr wrap="square" rtlCol="0" anchor="ctr">
            <a:noAutofit/>
          </a:bodyPr>
          <a:lstStyle/>
          <a:p>
            <a:pPr algn="ctr" defTabSz="914400" fontAlgn="base">
              <a:lnSpc>
                <a:spcPct val="120000"/>
              </a:lnSpc>
              <a:spcBef>
                <a:spcPct val="0"/>
              </a:spcBef>
              <a:spcAft>
                <a:spcPct val="0"/>
              </a:spcAft>
            </a:pPr>
            <a:r>
              <a:rPr lang="en-US" sz="1600" b="1" dirty="0">
                <a:solidFill>
                  <a:srgbClr val="DE0000"/>
                </a:solidFill>
              </a:rPr>
              <a:t>Design challenge 2</a:t>
            </a:r>
          </a:p>
          <a:p>
            <a:pPr algn="ctr" defTabSz="914400" fontAlgn="base">
              <a:lnSpc>
                <a:spcPct val="120000"/>
              </a:lnSpc>
              <a:spcBef>
                <a:spcPct val="0"/>
              </a:spcBef>
              <a:spcAft>
                <a:spcPct val="0"/>
              </a:spcAft>
            </a:pPr>
            <a:r>
              <a:rPr lang="en-US" sz="1400" b="1" dirty="0">
                <a:solidFill>
                  <a:srgbClr val="000000"/>
                </a:solidFill>
              </a:rPr>
              <a:t> Protection and isolation</a:t>
            </a:r>
          </a:p>
        </p:txBody>
      </p:sp>
      <p:cxnSp>
        <p:nvCxnSpPr>
          <p:cNvPr id="11" name="Straight Connector 10">
            <a:extLst>
              <a:ext uri="{FF2B5EF4-FFF2-40B4-BE49-F238E27FC236}">
                <a16:creationId xmlns="" xmlns:a16="http://schemas.microsoft.com/office/drawing/2014/main" id="{1BB34E7D-76AF-43FB-823B-7685770447B3}"/>
              </a:ext>
            </a:extLst>
          </p:cNvPr>
          <p:cNvCxnSpPr>
            <a:cxnSpLocks/>
          </p:cNvCxnSpPr>
          <p:nvPr/>
        </p:nvCxnSpPr>
        <p:spPr>
          <a:xfrm>
            <a:off x="294217" y="884250"/>
            <a:ext cx="4191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41458" y="1040163"/>
            <a:ext cx="3875922" cy="769441"/>
          </a:xfrm>
          <a:prstGeom prst="rect">
            <a:avLst/>
          </a:prstGeom>
          <a:solidFill>
            <a:schemeClr val="bg1"/>
          </a:solidFill>
          <a:ln>
            <a:noFill/>
          </a:ln>
        </p:spPr>
        <p:txBody>
          <a:bodyPr wrap="square" rtlCol="0">
            <a:spAutoFit/>
          </a:bodyPr>
          <a:lstStyle/>
          <a:p>
            <a:pPr algn="ctr" defTabSz="914400" fontAlgn="base">
              <a:spcBef>
                <a:spcPct val="0"/>
              </a:spcBef>
              <a:spcAft>
                <a:spcPct val="0"/>
              </a:spcAft>
            </a:pPr>
            <a:r>
              <a:rPr lang="en-US" sz="1600" b="1" dirty="0">
                <a:solidFill>
                  <a:srgbClr val="DE0000"/>
                </a:solidFill>
              </a:rPr>
              <a:t>Design challenge 1</a:t>
            </a:r>
          </a:p>
          <a:p>
            <a:pPr algn="ctr" defTabSz="914400" fontAlgn="base">
              <a:spcBef>
                <a:spcPct val="0"/>
              </a:spcBef>
              <a:spcAft>
                <a:spcPct val="0"/>
              </a:spcAft>
            </a:pPr>
            <a:r>
              <a:rPr lang="en-US" sz="1400" b="1" dirty="0">
                <a:solidFill>
                  <a:srgbClr val="000000"/>
                </a:solidFill>
              </a:rPr>
              <a:t> Integration of multiple modalities at optimum SNR levels and small form factor</a:t>
            </a:r>
            <a:endParaRPr lang="en-US" sz="1200" b="1" dirty="0">
              <a:solidFill>
                <a:srgbClr val="000000"/>
              </a:solidFill>
            </a:endParaRPr>
          </a:p>
        </p:txBody>
      </p:sp>
      <p:sp>
        <p:nvSpPr>
          <p:cNvPr id="5" name="TextBox 4">
            <a:extLst>
              <a:ext uri="{FF2B5EF4-FFF2-40B4-BE49-F238E27FC236}">
                <a16:creationId xmlns="" xmlns:a16="http://schemas.microsoft.com/office/drawing/2014/main" id="{84BB3A4A-2C03-4BD4-B750-8CD4778552BC}"/>
              </a:ext>
            </a:extLst>
          </p:cNvPr>
          <p:cNvSpPr txBox="1"/>
          <p:nvPr/>
        </p:nvSpPr>
        <p:spPr>
          <a:xfrm>
            <a:off x="394995" y="1902625"/>
            <a:ext cx="3875922" cy="2462213"/>
          </a:xfrm>
          <a:prstGeom prst="rect">
            <a:avLst/>
          </a:prstGeom>
          <a:noFill/>
        </p:spPr>
        <p:txBody>
          <a:bodyPr wrap="square" rtlCol="0">
            <a:spAutoFit/>
          </a:bodyPr>
          <a:lstStyle/>
          <a:p>
            <a:pPr marL="234950" indent="-234950" defTabSz="761250">
              <a:buFont typeface="Arial" panose="020B0604020202020204" pitchFamily="34" charset="0"/>
              <a:buChar char="•"/>
              <a:defRPr/>
            </a:pPr>
            <a:r>
              <a:rPr lang="en-US" sz="1400" dirty="0">
                <a:solidFill>
                  <a:srgbClr val="000000"/>
                </a:solidFill>
              </a:rPr>
              <a:t>Monitoring of ECG, Heart Rate, SPO2, PTT, Respiration rate and Skin temperature</a:t>
            </a:r>
          </a:p>
          <a:p>
            <a:pPr marL="234950" indent="-234950" defTabSz="914400" fontAlgn="base">
              <a:spcBef>
                <a:spcPct val="0"/>
              </a:spcBef>
              <a:spcAft>
                <a:spcPct val="0"/>
              </a:spcAft>
              <a:buFont typeface="Arial" panose="020B0604020202020204" pitchFamily="34" charset="0"/>
              <a:buChar char="•"/>
            </a:pPr>
            <a:r>
              <a:rPr lang="en-US" sz="1400" dirty="0">
                <a:solidFill>
                  <a:srgbClr val="000000"/>
                </a:solidFill>
              </a:rPr>
              <a:t>Single Lead ECG with </a:t>
            </a:r>
            <a:r>
              <a:rPr lang="en-US" sz="1400" dirty="0" err="1">
                <a:solidFill>
                  <a:srgbClr val="000000"/>
                </a:solidFill>
              </a:rPr>
              <a:t>RLD</a:t>
            </a:r>
            <a:r>
              <a:rPr lang="en-US" sz="1400" dirty="0">
                <a:solidFill>
                  <a:srgbClr val="000000"/>
                </a:solidFill>
              </a:rPr>
              <a:t> (ADS1292R)          </a:t>
            </a:r>
          </a:p>
          <a:p>
            <a:pPr defTabSz="914400" fontAlgn="base">
              <a:spcBef>
                <a:spcPct val="0"/>
              </a:spcBef>
              <a:spcAft>
                <a:spcPct val="0"/>
              </a:spcAft>
              <a:buFont typeface="Arial" panose="020B0604020202020204" pitchFamily="34" charset="0"/>
              <a:buNone/>
            </a:pPr>
            <a:r>
              <a:rPr lang="en-US" sz="1400" dirty="0">
                <a:solidFill>
                  <a:srgbClr val="000000"/>
                </a:solidFill>
              </a:rPr>
              <a:t>       &gt; </a:t>
            </a:r>
            <a:r>
              <a:rPr lang="en-US" sz="1100" dirty="0">
                <a:solidFill>
                  <a:srgbClr val="000000"/>
                </a:solidFill>
              </a:rPr>
              <a:t>Signal amplitude: 0.2mV~2mV (p-p);  </a:t>
            </a:r>
          </a:p>
          <a:p>
            <a:pPr defTabSz="914400" fontAlgn="base">
              <a:spcBef>
                <a:spcPct val="0"/>
              </a:spcBef>
              <a:spcAft>
                <a:spcPct val="0"/>
              </a:spcAft>
              <a:buFont typeface="Arial" panose="020B0604020202020204" pitchFamily="34" charset="0"/>
              <a:buNone/>
            </a:pPr>
            <a:r>
              <a:rPr lang="en-US" sz="1100" dirty="0">
                <a:solidFill>
                  <a:srgbClr val="000000"/>
                </a:solidFill>
              </a:rPr>
              <a:t>        </a:t>
            </a:r>
            <a:r>
              <a:rPr lang="en-US" sz="1400" dirty="0">
                <a:solidFill>
                  <a:srgbClr val="000000"/>
                </a:solidFill>
              </a:rPr>
              <a:t> &gt; </a:t>
            </a:r>
            <a:r>
              <a:rPr lang="en-US" sz="1100" dirty="0">
                <a:solidFill>
                  <a:srgbClr val="000000"/>
                </a:solidFill>
              </a:rPr>
              <a:t>BW0.05 Hz to 2000 Hz </a:t>
            </a:r>
            <a:endParaRPr lang="en-US" sz="1400" dirty="0">
              <a:solidFill>
                <a:srgbClr val="000000"/>
              </a:solidFill>
            </a:endParaRPr>
          </a:p>
          <a:p>
            <a:pPr marL="234950" indent="-234950" defTabSz="914400" fontAlgn="base">
              <a:spcBef>
                <a:spcPct val="0"/>
              </a:spcBef>
              <a:spcAft>
                <a:spcPct val="0"/>
              </a:spcAft>
              <a:buFont typeface="Arial" panose="020B0604020202020204" pitchFamily="34" charset="0"/>
              <a:buChar char="•"/>
            </a:pPr>
            <a:r>
              <a:rPr lang="en-US" sz="1400" dirty="0">
                <a:solidFill>
                  <a:srgbClr val="000000"/>
                </a:solidFill>
              </a:rPr>
              <a:t>Supports 3 LED and 3 Photodiodes with ambient subtraction for SPO2 and Heart Rate monitoring with AFE4403</a:t>
            </a:r>
          </a:p>
          <a:p>
            <a:pPr marL="234950" indent="-234950" defTabSz="914400" fontAlgn="base">
              <a:spcBef>
                <a:spcPct val="0"/>
              </a:spcBef>
              <a:spcAft>
                <a:spcPct val="0"/>
              </a:spcAft>
              <a:buFont typeface="Arial" panose="020B0604020202020204" pitchFamily="34" charset="0"/>
              <a:buChar char="•"/>
            </a:pPr>
            <a:r>
              <a:rPr lang="en-US" sz="1400" dirty="0">
                <a:solidFill>
                  <a:srgbClr val="000000"/>
                </a:solidFill>
              </a:rPr>
              <a:t>Supports three 0.1 Celsius accurate sensors to measure the skin temperature (TMP117)</a:t>
            </a:r>
          </a:p>
        </p:txBody>
      </p:sp>
      <p:sp>
        <p:nvSpPr>
          <p:cNvPr id="8" name="TextBox 7">
            <a:extLst>
              <a:ext uri="{FF2B5EF4-FFF2-40B4-BE49-F238E27FC236}">
                <a16:creationId xmlns="" xmlns:a16="http://schemas.microsoft.com/office/drawing/2014/main" id="{486C71DB-40A0-4048-940C-C31271AB407D}"/>
              </a:ext>
            </a:extLst>
          </p:cNvPr>
          <p:cNvSpPr txBox="1"/>
          <p:nvPr/>
        </p:nvSpPr>
        <p:spPr>
          <a:xfrm>
            <a:off x="4724172" y="1902322"/>
            <a:ext cx="3623472" cy="523220"/>
          </a:xfrm>
          <a:prstGeom prst="rect">
            <a:avLst/>
          </a:prstGeom>
          <a:noFill/>
        </p:spPr>
        <p:txBody>
          <a:bodyPr wrap="square" rtlCol="0">
            <a:spAutoFit/>
          </a:bodyPr>
          <a:lstStyle/>
          <a:p>
            <a:pPr defTabSz="914400" fontAlgn="base">
              <a:spcBef>
                <a:spcPct val="0"/>
              </a:spcBef>
              <a:spcAft>
                <a:spcPct val="0"/>
              </a:spcAft>
            </a:pPr>
            <a:r>
              <a:rPr lang="en-US" sz="1400" dirty="0">
                <a:solidFill>
                  <a:srgbClr val="000000"/>
                </a:solidFill>
              </a:rPr>
              <a:t>Isolated UART interface using an onboard MSP432P401, ISOW7842, TRS3232</a:t>
            </a:r>
          </a:p>
        </p:txBody>
      </p:sp>
    </p:spTree>
    <p:extLst>
      <p:ext uri="{BB962C8B-B14F-4D97-AF65-F5344CB8AC3E}">
        <p14:creationId xmlns:p14="http://schemas.microsoft.com/office/powerpoint/2010/main" val="35823415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33B268E5-E82B-4E10-97F8-4EDD5C5E2261}"/>
              </a:ext>
            </a:extLst>
          </p:cNvPr>
          <p:cNvSpPr/>
          <p:nvPr/>
        </p:nvSpPr>
        <p:spPr>
          <a:xfrm>
            <a:off x="304800" y="784648"/>
            <a:ext cx="4267200" cy="1787102"/>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 name="Title 1"/>
          <p:cNvSpPr>
            <a:spLocks noGrp="1"/>
          </p:cNvSpPr>
          <p:nvPr>
            <p:ph type="title"/>
          </p:nvPr>
        </p:nvSpPr>
        <p:spPr>
          <a:xfrm>
            <a:off x="214334" y="179668"/>
            <a:ext cx="8458200" cy="457987"/>
          </a:xfrm>
        </p:spPr>
        <p:txBody>
          <a:bodyPr/>
          <a:lstStyle/>
          <a:p>
            <a:r>
              <a:rPr lang="en-US" dirty="0"/>
              <a:t>ECG analog front end</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17</a:t>
            </a:fld>
            <a:endParaRPr lang="en-US" dirty="0">
              <a:solidFill>
                <a:srgbClr val="000000"/>
              </a:solidFill>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22043" y="718926"/>
            <a:ext cx="4159250" cy="2400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2848962"/>
            <a:ext cx="4229100" cy="162719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5" name="Rectangle 4"/>
          <p:cNvSpPr/>
          <p:nvPr/>
        </p:nvSpPr>
        <p:spPr>
          <a:xfrm>
            <a:off x="5573718" y="229965"/>
            <a:ext cx="3213857" cy="430887"/>
          </a:xfrm>
          <a:prstGeom prst="rect">
            <a:avLst/>
          </a:prstGeom>
          <a:solidFill>
            <a:schemeClr val="accent2">
              <a:lumMod val="20000"/>
              <a:lumOff val="80000"/>
            </a:schemeClr>
          </a:solidFill>
        </p:spPr>
        <p:txBody>
          <a:bodyPr wrap="square">
            <a:spAutoFit/>
          </a:bodyPr>
          <a:lstStyle/>
          <a:p>
            <a:pPr marL="0" lvl="1" algn="ctr" defTabSz="761790">
              <a:defRPr/>
            </a:pPr>
            <a:r>
              <a:rPr lang="en-US" sz="1100" b="1" dirty="0">
                <a:solidFill>
                  <a:srgbClr val="DE0000"/>
                </a:solidFill>
              </a:rPr>
              <a:t>TIDA-01614: </a:t>
            </a:r>
            <a:r>
              <a:rPr lang="en-US" sz="1100" dirty="0">
                <a:solidFill>
                  <a:srgbClr val="000000"/>
                </a:solidFill>
              </a:rPr>
              <a:t>Multiparameter front-end </a:t>
            </a:r>
            <a:br>
              <a:rPr lang="en-US" sz="1100" dirty="0">
                <a:solidFill>
                  <a:srgbClr val="000000"/>
                </a:solidFill>
              </a:rPr>
            </a:br>
            <a:r>
              <a:rPr lang="en-US" sz="1100" dirty="0">
                <a:solidFill>
                  <a:srgbClr val="000000"/>
                </a:solidFill>
              </a:rPr>
              <a:t>reference design for vital signs patient monitor</a:t>
            </a:r>
          </a:p>
        </p:txBody>
      </p:sp>
      <p:sp>
        <p:nvSpPr>
          <p:cNvPr id="11" name="Rounded Rectangle 10"/>
          <p:cNvSpPr/>
          <p:nvPr/>
        </p:nvSpPr>
        <p:spPr>
          <a:xfrm>
            <a:off x="5041143" y="1080660"/>
            <a:ext cx="520700" cy="1632518"/>
          </a:xfrm>
          <a:prstGeom prst="roundRect">
            <a:avLst/>
          </a:prstGeom>
          <a:solidFill>
            <a:srgbClr val="FFC000">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14" name="Straight Arrow Connector 13"/>
          <p:cNvCxnSpPr>
            <a:cxnSpLocks/>
          </p:cNvCxnSpPr>
          <p:nvPr/>
        </p:nvCxnSpPr>
        <p:spPr>
          <a:xfrm flipH="1">
            <a:off x="4385527" y="2045292"/>
            <a:ext cx="655616" cy="8017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9446" y="3174628"/>
            <a:ext cx="2579688" cy="1493876"/>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ounded Rectangle 20"/>
          <p:cNvSpPr/>
          <p:nvPr/>
        </p:nvSpPr>
        <p:spPr>
          <a:xfrm>
            <a:off x="6292887" y="2230010"/>
            <a:ext cx="913606" cy="719223"/>
          </a:xfrm>
          <a:prstGeom prst="roundRect">
            <a:avLst/>
          </a:prstGeom>
          <a:solidFill>
            <a:srgbClr val="FFC000">
              <a:alpha val="20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22" name="Straight Arrow Connector 21"/>
          <p:cNvCxnSpPr/>
          <p:nvPr/>
        </p:nvCxnSpPr>
        <p:spPr>
          <a:xfrm>
            <a:off x="6775487" y="2949233"/>
            <a:ext cx="215106" cy="32546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2416285" y="873495"/>
            <a:ext cx="2205758" cy="1600438"/>
          </a:xfrm>
          <a:prstGeom prst="rect">
            <a:avLst/>
          </a:prstGeom>
          <a:noFill/>
        </p:spPr>
        <p:txBody>
          <a:bodyPr wrap="square">
            <a:spAutoFit/>
          </a:bodyPr>
          <a:lstStyle/>
          <a:p>
            <a:pPr defTabSz="914400" fontAlgn="base">
              <a:spcBef>
                <a:spcPct val="0"/>
              </a:spcBef>
              <a:spcAft>
                <a:spcPct val="0"/>
              </a:spcAft>
            </a:pPr>
            <a:r>
              <a:rPr lang="en-US" sz="1400" b="1" dirty="0">
                <a:solidFill>
                  <a:srgbClr val="000000"/>
                </a:solidFill>
              </a:rPr>
              <a:t>Important parameters:</a:t>
            </a:r>
          </a:p>
          <a:p>
            <a:pPr marL="166688" indent="-166688" defTabSz="914400" fontAlgn="base">
              <a:spcBef>
                <a:spcPct val="0"/>
              </a:spcBef>
              <a:spcAft>
                <a:spcPct val="0"/>
              </a:spcAft>
              <a:buFont typeface="Arial" panose="020B0604020202020204" pitchFamily="34" charset="0"/>
              <a:buChar char="•"/>
            </a:pPr>
            <a:r>
              <a:rPr lang="en-US" sz="1400" dirty="0">
                <a:solidFill>
                  <a:srgbClr val="000000"/>
                </a:solidFill>
              </a:rPr>
              <a:t>Input bias current</a:t>
            </a:r>
          </a:p>
          <a:p>
            <a:pPr marL="166688" indent="-166688" defTabSz="914400" fontAlgn="base">
              <a:spcBef>
                <a:spcPct val="0"/>
              </a:spcBef>
              <a:spcAft>
                <a:spcPct val="0"/>
              </a:spcAft>
              <a:buFont typeface="Arial" panose="020B0604020202020204" pitchFamily="34" charset="0"/>
              <a:buChar char="•"/>
            </a:pPr>
            <a:r>
              <a:rPr lang="en-US" sz="1400" dirty="0">
                <a:solidFill>
                  <a:srgbClr val="000000"/>
                </a:solidFill>
              </a:rPr>
              <a:t>Input impedance</a:t>
            </a:r>
          </a:p>
          <a:p>
            <a:pPr marL="166688" indent="-166688" defTabSz="914400" fontAlgn="base">
              <a:spcBef>
                <a:spcPct val="0"/>
              </a:spcBef>
              <a:spcAft>
                <a:spcPct val="0"/>
              </a:spcAft>
              <a:buFont typeface="Arial" panose="020B0604020202020204" pitchFamily="34" charset="0"/>
              <a:buChar char="•"/>
            </a:pPr>
            <a:r>
              <a:rPr lang="en-US" sz="1400" dirty="0">
                <a:solidFill>
                  <a:srgbClr val="000000"/>
                </a:solidFill>
              </a:rPr>
              <a:t>Input current noise</a:t>
            </a:r>
          </a:p>
          <a:p>
            <a:pPr marL="166688" indent="-166688" defTabSz="914400" fontAlgn="base">
              <a:spcBef>
                <a:spcPct val="0"/>
              </a:spcBef>
              <a:spcAft>
                <a:spcPct val="0"/>
              </a:spcAft>
              <a:buFont typeface="Arial" panose="020B0604020202020204" pitchFamily="34" charset="0"/>
              <a:buChar char="•"/>
            </a:pPr>
            <a:r>
              <a:rPr lang="en-US" sz="1400" dirty="0">
                <a:solidFill>
                  <a:srgbClr val="000000"/>
                </a:solidFill>
              </a:rPr>
              <a:t>Input voltage noise</a:t>
            </a:r>
          </a:p>
          <a:p>
            <a:pPr marL="166688" indent="-166688" defTabSz="914400" fontAlgn="base">
              <a:spcBef>
                <a:spcPct val="0"/>
              </a:spcBef>
              <a:spcAft>
                <a:spcPct val="0"/>
              </a:spcAft>
              <a:buFont typeface="Arial" panose="020B0604020202020204" pitchFamily="34" charset="0"/>
              <a:buChar char="•"/>
            </a:pPr>
            <a:r>
              <a:rPr lang="en-US" sz="1400" dirty="0">
                <a:solidFill>
                  <a:srgbClr val="000000"/>
                </a:solidFill>
              </a:rPr>
              <a:t>Power consumption</a:t>
            </a:r>
          </a:p>
          <a:p>
            <a:pPr marL="166688" indent="-166688" defTabSz="914400" fontAlgn="base">
              <a:spcBef>
                <a:spcPct val="0"/>
              </a:spcBef>
              <a:spcAft>
                <a:spcPct val="0"/>
              </a:spcAft>
              <a:buFont typeface="Arial" panose="020B0604020202020204" pitchFamily="34" charset="0"/>
              <a:buChar char="•"/>
            </a:pPr>
            <a:r>
              <a:rPr lang="en-US" sz="1400" dirty="0">
                <a:solidFill>
                  <a:srgbClr val="000000"/>
                </a:solidFill>
              </a:rPr>
              <a:t>DC/AC CMRR</a:t>
            </a:r>
          </a:p>
        </p:txBody>
      </p:sp>
      <p:pic>
        <p:nvPicPr>
          <p:cNvPr id="5126"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0660" y="952924"/>
            <a:ext cx="1923707" cy="842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6" name="Straight Connector 15">
            <a:extLst>
              <a:ext uri="{FF2B5EF4-FFF2-40B4-BE49-F238E27FC236}">
                <a16:creationId xmlns="" xmlns:a16="http://schemas.microsoft.com/office/drawing/2014/main" id="{754B9F4F-EF14-479E-A41B-18E65B95AA35}"/>
              </a:ext>
            </a:extLst>
          </p:cNvPr>
          <p:cNvCxnSpPr>
            <a:cxnSpLocks/>
          </p:cNvCxnSpPr>
          <p:nvPr/>
        </p:nvCxnSpPr>
        <p:spPr>
          <a:xfrm>
            <a:off x="304800" y="790125"/>
            <a:ext cx="4267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6682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890CE868-B096-4A28-8725-D9EEB8DE707E}"/>
              </a:ext>
            </a:extLst>
          </p:cNvPr>
          <p:cNvSpPr/>
          <p:nvPr/>
        </p:nvSpPr>
        <p:spPr>
          <a:xfrm>
            <a:off x="-3175" y="719995"/>
            <a:ext cx="4572972" cy="3811001"/>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 name="Title 1"/>
          <p:cNvSpPr>
            <a:spLocks noGrp="1"/>
          </p:cNvSpPr>
          <p:nvPr>
            <p:ph type="title"/>
          </p:nvPr>
        </p:nvSpPr>
        <p:spPr/>
        <p:txBody>
          <a:bodyPr/>
          <a:lstStyle/>
          <a:p>
            <a:r>
              <a:rPr lang="en-US" dirty="0"/>
              <a:t>TIDA-01614 test setup and test results</a:t>
            </a:r>
          </a:p>
        </p:txBody>
      </p:sp>
      <p:sp>
        <p:nvSpPr>
          <p:cNvPr id="4" name="Slide Number Placeholder 3"/>
          <p:cNvSpPr>
            <a:spLocks noGrp="1"/>
          </p:cNvSpPr>
          <p:nvPr>
            <p:ph type="sldNum" sz="quarter" idx="10"/>
          </p:nvPr>
        </p:nvSpPr>
        <p:spPr>
          <a:xfrm>
            <a:off x="6642100" y="4567289"/>
            <a:ext cx="2133600" cy="154782"/>
          </a:xfrm>
        </p:spPr>
        <p:txBody>
          <a:bodyPr/>
          <a:lstStyle/>
          <a:p>
            <a:pPr>
              <a:defRPr/>
            </a:pPr>
            <a:fld id="{AD55CBEA-89B8-464F-8638-B615B5771083}" type="slidenum">
              <a:rPr lang="en-US" smtClean="0">
                <a:solidFill>
                  <a:srgbClr val="000000"/>
                </a:solidFill>
              </a:rPr>
              <a:pPr>
                <a:defRPr/>
              </a:pPr>
              <a:t>18</a:t>
            </a:fld>
            <a:endParaRPr lang="en-US">
              <a:solidFill>
                <a:srgbClr val="000000"/>
              </a:solidFill>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40783" y="2868308"/>
            <a:ext cx="3893158" cy="1614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t="1820" r="2962"/>
          <a:stretch/>
        </p:blipFill>
        <p:spPr bwMode="auto">
          <a:xfrm>
            <a:off x="5432969" y="756226"/>
            <a:ext cx="3184257" cy="1783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635738" y="835165"/>
            <a:ext cx="731290" cy="584775"/>
          </a:xfrm>
          <a:prstGeom prst="rect">
            <a:avLst/>
          </a:prstGeom>
          <a:noFill/>
        </p:spPr>
        <p:txBody>
          <a:bodyPr wrap="none" rtlCol="0">
            <a:spAutoFit/>
          </a:bodyPr>
          <a:lstStyle/>
          <a:p>
            <a:pPr defTabSz="914400" fontAlgn="base">
              <a:spcBef>
                <a:spcPct val="0"/>
              </a:spcBef>
              <a:spcAft>
                <a:spcPct val="0"/>
              </a:spcAft>
            </a:pPr>
            <a:r>
              <a:rPr lang="en-US" sz="1600" b="1" dirty="0">
                <a:solidFill>
                  <a:srgbClr val="000000"/>
                </a:solidFill>
              </a:rPr>
              <a:t>Test </a:t>
            </a:r>
            <a:br>
              <a:rPr lang="en-US" sz="1600" b="1" dirty="0">
                <a:solidFill>
                  <a:srgbClr val="000000"/>
                </a:solidFill>
              </a:rPr>
            </a:br>
            <a:r>
              <a:rPr lang="en-US" sz="1600" b="1" dirty="0">
                <a:solidFill>
                  <a:srgbClr val="000000"/>
                </a:solidFill>
              </a:rPr>
              <a:t>setup</a:t>
            </a:r>
          </a:p>
        </p:txBody>
      </p:sp>
      <p:sp>
        <p:nvSpPr>
          <p:cNvPr id="8" name="TextBox 7"/>
          <p:cNvSpPr txBox="1"/>
          <p:nvPr/>
        </p:nvSpPr>
        <p:spPr>
          <a:xfrm>
            <a:off x="4666595" y="2542070"/>
            <a:ext cx="1314784" cy="338554"/>
          </a:xfrm>
          <a:prstGeom prst="rect">
            <a:avLst/>
          </a:prstGeom>
          <a:noFill/>
        </p:spPr>
        <p:txBody>
          <a:bodyPr wrap="none" rtlCol="0">
            <a:spAutoFit/>
          </a:bodyPr>
          <a:lstStyle/>
          <a:p>
            <a:pPr defTabSz="914400" fontAlgn="base">
              <a:spcBef>
                <a:spcPct val="0"/>
              </a:spcBef>
              <a:spcAft>
                <a:spcPct val="0"/>
              </a:spcAft>
            </a:pPr>
            <a:r>
              <a:rPr lang="en-US" sz="1600" b="1" dirty="0">
                <a:solidFill>
                  <a:srgbClr val="000000"/>
                </a:solidFill>
              </a:rPr>
              <a:t>GUI display</a:t>
            </a:r>
          </a:p>
        </p:txBody>
      </p:sp>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925" t="4391" r="1071" b="4350"/>
          <a:stretch/>
        </p:blipFill>
        <p:spPr bwMode="auto">
          <a:xfrm>
            <a:off x="319237" y="1615904"/>
            <a:ext cx="3975652" cy="18938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TextBox 8"/>
          <p:cNvSpPr txBox="1"/>
          <p:nvPr/>
        </p:nvSpPr>
        <p:spPr>
          <a:xfrm>
            <a:off x="259703" y="958276"/>
            <a:ext cx="1505540" cy="338554"/>
          </a:xfrm>
          <a:prstGeom prst="rect">
            <a:avLst/>
          </a:prstGeom>
          <a:noFill/>
        </p:spPr>
        <p:txBody>
          <a:bodyPr wrap="none" rtlCol="0">
            <a:spAutoFit/>
          </a:bodyPr>
          <a:lstStyle/>
          <a:p>
            <a:pPr defTabSz="914400" fontAlgn="base">
              <a:spcBef>
                <a:spcPct val="0"/>
              </a:spcBef>
              <a:spcAft>
                <a:spcPct val="0"/>
              </a:spcAft>
            </a:pPr>
            <a:r>
              <a:rPr lang="en-US" sz="1600" b="1" dirty="0">
                <a:solidFill>
                  <a:srgbClr val="000000"/>
                </a:solidFill>
              </a:rPr>
              <a:t>Design specs</a:t>
            </a:r>
          </a:p>
        </p:txBody>
      </p:sp>
      <p:cxnSp>
        <p:nvCxnSpPr>
          <p:cNvPr id="17" name="Straight Connector 16">
            <a:extLst>
              <a:ext uri="{FF2B5EF4-FFF2-40B4-BE49-F238E27FC236}">
                <a16:creationId xmlns="" xmlns:a16="http://schemas.microsoft.com/office/drawing/2014/main" id="{1BF1E264-9A2D-4D06-B5B8-2DEFC1501EBA}"/>
              </a:ext>
            </a:extLst>
          </p:cNvPr>
          <p:cNvCxnSpPr>
            <a:cxnSpLocks/>
          </p:cNvCxnSpPr>
          <p:nvPr/>
        </p:nvCxnSpPr>
        <p:spPr>
          <a:xfrm>
            <a:off x="0" y="719048"/>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F1DF7334-24FE-40AD-92DC-CE87BEC03EFF}"/>
              </a:ext>
            </a:extLst>
          </p:cNvPr>
          <p:cNvCxnSpPr>
            <a:cxnSpLocks/>
          </p:cNvCxnSpPr>
          <p:nvPr/>
        </p:nvCxnSpPr>
        <p:spPr>
          <a:xfrm>
            <a:off x="-3175" y="4526392"/>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 xmlns:a16="http://schemas.microsoft.com/office/drawing/2014/main" id="{753148E3-AFA0-4F62-A939-ED13179632C6}"/>
              </a:ext>
            </a:extLst>
          </p:cNvPr>
          <p:cNvCxnSpPr>
            <a:cxnSpLocks/>
          </p:cNvCxnSpPr>
          <p:nvPr/>
        </p:nvCxnSpPr>
        <p:spPr>
          <a:xfrm>
            <a:off x="4570844" y="2535475"/>
            <a:ext cx="46101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 xmlns:a16="http://schemas.microsoft.com/office/drawing/2014/main" id="{6531728A-0C6E-4723-84AF-7619545A9B63}"/>
              </a:ext>
            </a:extLst>
          </p:cNvPr>
          <p:cNvCxnSpPr>
            <a:cxnSpLocks/>
          </p:cNvCxnSpPr>
          <p:nvPr/>
        </p:nvCxnSpPr>
        <p:spPr>
          <a:xfrm>
            <a:off x="4572000" y="724824"/>
            <a:ext cx="0" cy="3801568"/>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2121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826956"/>
            <a:ext cx="8536030" cy="353774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bwMode="auto">
          <a:xfrm>
            <a:off x="208496" y="204534"/>
            <a:ext cx="8927042" cy="45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6125" tIns="38058" rIns="76125" bIns="38058" numCol="1" anchor="ctr" anchorCtr="0" compatLnSpc="1">
            <a:prstTxWarp prst="textNoShape">
              <a:avLst/>
            </a:prstTxWarp>
          </a:bodyPr>
          <a:lstStyle>
            <a:lvl1pPr algn="l" rtl="0" eaLnBrk="0" fontAlgn="base" hangingPunct="0">
              <a:lnSpc>
                <a:spcPct val="85000"/>
              </a:lnSpc>
              <a:spcBef>
                <a:spcPct val="0"/>
              </a:spcBef>
              <a:spcAft>
                <a:spcPct val="0"/>
              </a:spcAft>
              <a:defRPr sz="33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625" algn="l" rtl="0" fontAlgn="base">
              <a:lnSpc>
                <a:spcPct val="85000"/>
              </a:lnSpc>
              <a:spcBef>
                <a:spcPct val="0"/>
              </a:spcBef>
              <a:spcAft>
                <a:spcPct val="0"/>
              </a:spcAft>
              <a:defRPr sz="2700" b="1">
                <a:solidFill>
                  <a:srgbClr val="FF0000"/>
                </a:solidFill>
                <a:latin typeface="Arial" charset="0"/>
              </a:defRPr>
            </a:lvl6pPr>
            <a:lvl7pPr marL="761250" algn="l" rtl="0" fontAlgn="base">
              <a:lnSpc>
                <a:spcPct val="85000"/>
              </a:lnSpc>
              <a:spcBef>
                <a:spcPct val="0"/>
              </a:spcBef>
              <a:spcAft>
                <a:spcPct val="0"/>
              </a:spcAft>
              <a:defRPr sz="2700" b="1">
                <a:solidFill>
                  <a:srgbClr val="FF0000"/>
                </a:solidFill>
                <a:latin typeface="Arial" charset="0"/>
              </a:defRPr>
            </a:lvl7pPr>
            <a:lvl8pPr marL="1141873" algn="l" rtl="0" fontAlgn="base">
              <a:lnSpc>
                <a:spcPct val="85000"/>
              </a:lnSpc>
              <a:spcBef>
                <a:spcPct val="0"/>
              </a:spcBef>
              <a:spcAft>
                <a:spcPct val="0"/>
              </a:spcAft>
              <a:defRPr sz="2700" b="1">
                <a:solidFill>
                  <a:srgbClr val="FF0000"/>
                </a:solidFill>
                <a:latin typeface="Arial" charset="0"/>
              </a:defRPr>
            </a:lvl8pPr>
            <a:lvl9pPr marL="1522475" algn="l" rtl="0" fontAlgn="base">
              <a:lnSpc>
                <a:spcPct val="85000"/>
              </a:lnSpc>
              <a:spcBef>
                <a:spcPct val="0"/>
              </a:spcBef>
              <a:spcAft>
                <a:spcPct val="0"/>
              </a:spcAft>
              <a:defRPr sz="2700" b="1">
                <a:solidFill>
                  <a:srgbClr val="FF0000"/>
                </a:solidFill>
                <a:latin typeface="Arial" charset="0"/>
              </a:defRPr>
            </a:lvl9pPr>
          </a:lstStyle>
          <a:p>
            <a:pPr defTabSz="914400"/>
            <a:r>
              <a:rPr lang="en-US" sz="2400" kern="0" dirty="0">
                <a:solidFill>
                  <a:srgbClr val="DE0000"/>
                </a:solidFill>
              </a:rPr>
              <a:t>Test pacemaker detection with TIDA-010005 &amp; TIDA-01614 </a:t>
            </a:r>
            <a:endParaRPr lang="en-US" sz="1400" kern="0" dirty="0">
              <a:solidFill>
                <a:srgbClr val="DE0000"/>
              </a:solidFill>
            </a:endParaRPr>
          </a:p>
        </p:txBody>
      </p:sp>
      <p:sp>
        <p:nvSpPr>
          <p:cNvPr id="2" name="Rounded Rectangle 1"/>
          <p:cNvSpPr/>
          <p:nvPr/>
        </p:nvSpPr>
        <p:spPr>
          <a:xfrm>
            <a:off x="6461696" y="1578595"/>
            <a:ext cx="2379134" cy="51816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7" name="Slide Number Placeholder 3"/>
          <p:cNvSpPr>
            <a:spLocks noGrp="1"/>
          </p:cNvSpPr>
          <p:nvPr>
            <p:ph type="sldNum" sz="quarter" idx="10"/>
          </p:nvPr>
        </p:nvSpPr>
        <p:spPr>
          <a:xfrm>
            <a:off x="6642100" y="4529137"/>
            <a:ext cx="2133600" cy="154782"/>
          </a:xfrm>
          <a:noFill/>
        </p:spPr>
        <p:txBody>
          <a:bodyPr/>
          <a:lstStyle/>
          <a:p>
            <a:fld id="{66C859B9-A6F5-4CA5-B884-5AD1BEA27C22}" type="slidenum">
              <a:rPr lang="en-US" smtClean="0">
                <a:solidFill>
                  <a:srgbClr val="000000"/>
                </a:solidFill>
              </a:rPr>
              <a:pPr/>
              <a:t>19</a:t>
            </a:fld>
            <a:endParaRPr lang="en-US">
              <a:solidFill>
                <a:srgbClr val="000000"/>
              </a:solidFill>
            </a:endParaRPr>
          </a:p>
        </p:txBody>
      </p:sp>
    </p:spTree>
    <p:extLst>
      <p:ext uri="{BB962C8B-B14F-4D97-AF65-F5344CB8AC3E}">
        <p14:creationId xmlns:p14="http://schemas.microsoft.com/office/powerpoint/2010/main" val="2437322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Agenda</a:t>
            </a:r>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2</a:t>
            </a:fld>
            <a:endParaRPr lang="en-US" dirty="0">
              <a:solidFill>
                <a:srgbClr val="000000"/>
              </a:solidFill>
            </a:endParaRPr>
          </a:p>
        </p:txBody>
      </p:sp>
      <p:sp>
        <p:nvSpPr>
          <p:cNvPr id="4" name="TextBox 3"/>
          <p:cNvSpPr txBox="1"/>
          <p:nvPr/>
        </p:nvSpPr>
        <p:spPr>
          <a:xfrm>
            <a:off x="2606316" y="865797"/>
            <a:ext cx="4296369" cy="3447098"/>
          </a:xfrm>
          <a:prstGeom prst="rect">
            <a:avLst/>
          </a:prstGeom>
          <a:noFill/>
        </p:spPr>
        <p:txBody>
          <a:bodyPr wrap="none" rtlCol="0">
            <a:spAutoFit/>
          </a:bodyPr>
          <a:lstStyle/>
          <a:p>
            <a:pPr defTabSz="914400" fontAlgn="base">
              <a:spcBef>
                <a:spcPct val="0"/>
              </a:spcBef>
              <a:spcAft>
                <a:spcPts val="1000"/>
              </a:spcAft>
            </a:pPr>
            <a:r>
              <a:rPr lang="en-US" sz="2400" dirty="0">
                <a:solidFill>
                  <a:srgbClr val="000000"/>
                </a:solidFill>
              </a:rPr>
              <a:t>TI in medical</a:t>
            </a:r>
          </a:p>
          <a:p>
            <a:pPr defTabSz="914400" fontAlgn="base">
              <a:spcBef>
                <a:spcPct val="0"/>
              </a:spcBef>
              <a:spcAft>
                <a:spcPts val="1000"/>
              </a:spcAft>
            </a:pPr>
            <a:endParaRPr lang="en-US" sz="2400" dirty="0">
              <a:solidFill>
                <a:srgbClr val="000000"/>
              </a:solidFill>
            </a:endParaRPr>
          </a:p>
          <a:p>
            <a:pPr defTabSz="914400" fontAlgn="base">
              <a:spcBef>
                <a:spcPct val="0"/>
              </a:spcBef>
              <a:spcAft>
                <a:spcPts val="1000"/>
              </a:spcAft>
            </a:pPr>
            <a:r>
              <a:rPr lang="en-US" sz="2400" dirty="0">
                <a:solidFill>
                  <a:srgbClr val="000000"/>
                </a:solidFill>
              </a:rPr>
              <a:t>Market trends</a:t>
            </a:r>
          </a:p>
          <a:p>
            <a:pPr defTabSz="914400" fontAlgn="base">
              <a:spcBef>
                <a:spcPct val="0"/>
              </a:spcBef>
              <a:spcAft>
                <a:spcPts val="1000"/>
              </a:spcAft>
            </a:pPr>
            <a:endParaRPr lang="en-US" sz="2400" dirty="0">
              <a:solidFill>
                <a:srgbClr val="000000"/>
              </a:solidFill>
            </a:endParaRPr>
          </a:p>
          <a:p>
            <a:pPr defTabSz="914400" fontAlgn="base">
              <a:spcBef>
                <a:spcPct val="0"/>
              </a:spcBef>
              <a:spcAft>
                <a:spcPts val="1000"/>
              </a:spcAft>
            </a:pPr>
            <a:r>
              <a:rPr lang="en-US" sz="2400" dirty="0">
                <a:solidFill>
                  <a:srgbClr val="000000"/>
                </a:solidFill>
              </a:rPr>
              <a:t>Fundamentals and challenges</a:t>
            </a:r>
          </a:p>
          <a:p>
            <a:pPr defTabSz="914400" fontAlgn="base">
              <a:spcBef>
                <a:spcPct val="0"/>
              </a:spcBef>
              <a:spcAft>
                <a:spcPts val="1000"/>
              </a:spcAft>
            </a:pPr>
            <a:endParaRPr lang="en-US" sz="2400" dirty="0">
              <a:solidFill>
                <a:srgbClr val="000000"/>
              </a:solidFill>
            </a:endParaRPr>
          </a:p>
          <a:p>
            <a:pPr defTabSz="914400" fontAlgn="base">
              <a:spcBef>
                <a:spcPct val="0"/>
              </a:spcBef>
              <a:spcAft>
                <a:spcPts val="1000"/>
              </a:spcAft>
            </a:pPr>
            <a:r>
              <a:rPr lang="en-US" sz="2400" dirty="0">
                <a:solidFill>
                  <a:srgbClr val="000000"/>
                </a:solidFill>
              </a:rPr>
              <a:t>Reference designs</a:t>
            </a:r>
          </a:p>
        </p:txBody>
      </p:sp>
      <p:grpSp>
        <p:nvGrpSpPr>
          <p:cNvPr id="5" name="Group 4">
            <a:extLst>
              <a:ext uri="{FF2B5EF4-FFF2-40B4-BE49-F238E27FC236}">
                <a16:creationId xmlns="" xmlns:a16="http://schemas.microsoft.com/office/drawing/2014/main" id="{15BA7AA7-7411-4B5A-970A-9C5F3B770722}"/>
              </a:ext>
            </a:extLst>
          </p:cNvPr>
          <p:cNvGrpSpPr/>
          <p:nvPr/>
        </p:nvGrpSpPr>
        <p:grpSpPr>
          <a:xfrm>
            <a:off x="1753103" y="3860240"/>
            <a:ext cx="517415" cy="397317"/>
            <a:chOff x="2405063" y="1220788"/>
            <a:chExt cx="909637" cy="698500"/>
          </a:xfrm>
          <a:solidFill>
            <a:schemeClr val="accent3"/>
          </a:solidFill>
        </p:grpSpPr>
        <p:sp>
          <p:nvSpPr>
            <p:cNvPr id="6" name="Freeform 5">
              <a:extLst>
                <a:ext uri="{FF2B5EF4-FFF2-40B4-BE49-F238E27FC236}">
                  <a16:creationId xmlns="" xmlns:a16="http://schemas.microsoft.com/office/drawing/2014/main" id="{4C8D043A-ED04-4DDC-8981-267B7FA329C4}"/>
                </a:ext>
              </a:extLst>
            </p:cNvPr>
            <p:cNvSpPr>
              <a:spLocks noEditPoints="1"/>
            </p:cNvSpPr>
            <p:nvPr/>
          </p:nvSpPr>
          <p:spPr bwMode="auto">
            <a:xfrm>
              <a:off x="2405063" y="1685925"/>
              <a:ext cx="374650" cy="233363"/>
            </a:xfrm>
            <a:custGeom>
              <a:avLst/>
              <a:gdLst>
                <a:gd name="T0" fmla="*/ 283 w 420"/>
                <a:gd name="T1" fmla="*/ 260 h 260"/>
                <a:gd name="T2" fmla="*/ 10 w 420"/>
                <a:gd name="T3" fmla="*/ 260 h 260"/>
                <a:gd name="T4" fmla="*/ 0 w 420"/>
                <a:gd name="T5" fmla="*/ 250 h 260"/>
                <a:gd name="T6" fmla="*/ 0 w 420"/>
                <a:gd name="T7" fmla="*/ 10 h 260"/>
                <a:gd name="T8" fmla="*/ 10 w 420"/>
                <a:gd name="T9" fmla="*/ 0 h 260"/>
                <a:gd name="T10" fmla="*/ 284 w 420"/>
                <a:gd name="T11" fmla="*/ 0 h 260"/>
                <a:gd name="T12" fmla="*/ 291 w 420"/>
                <a:gd name="T13" fmla="*/ 3 h 260"/>
                <a:gd name="T14" fmla="*/ 417 w 420"/>
                <a:gd name="T15" fmla="*/ 121 h 260"/>
                <a:gd name="T16" fmla="*/ 420 w 420"/>
                <a:gd name="T17" fmla="*/ 129 h 260"/>
                <a:gd name="T18" fmla="*/ 417 w 420"/>
                <a:gd name="T19" fmla="*/ 136 h 260"/>
                <a:gd name="T20" fmla="*/ 290 w 420"/>
                <a:gd name="T21" fmla="*/ 257 h 260"/>
                <a:gd name="T22" fmla="*/ 283 w 420"/>
                <a:gd name="T23" fmla="*/ 260 h 260"/>
                <a:gd name="T24" fmla="*/ 20 w 420"/>
                <a:gd name="T25" fmla="*/ 240 h 260"/>
                <a:gd name="T26" fmla="*/ 279 w 420"/>
                <a:gd name="T27" fmla="*/ 240 h 260"/>
                <a:gd name="T28" fmla="*/ 395 w 420"/>
                <a:gd name="T29" fmla="*/ 129 h 260"/>
                <a:gd name="T30" fmla="*/ 280 w 420"/>
                <a:gd name="T31" fmla="*/ 20 h 260"/>
                <a:gd name="T32" fmla="*/ 20 w 420"/>
                <a:gd name="T33" fmla="*/ 20 h 260"/>
                <a:gd name="T34" fmla="*/ 20 w 420"/>
                <a:gd name="T35" fmla="*/ 24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0" h="260">
                  <a:moveTo>
                    <a:pt x="283" y="260"/>
                  </a:moveTo>
                  <a:cubicBezTo>
                    <a:pt x="10" y="260"/>
                    <a:pt x="10" y="260"/>
                    <a:pt x="10" y="260"/>
                  </a:cubicBezTo>
                  <a:cubicBezTo>
                    <a:pt x="4" y="260"/>
                    <a:pt x="0" y="256"/>
                    <a:pt x="0" y="250"/>
                  </a:cubicBezTo>
                  <a:cubicBezTo>
                    <a:pt x="0" y="10"/>
                    <a:pt x="0" y="10"/>
                    <a:pt x="0" y="10"/>
                  </a:cubicBezTo>
                  <a:cubicBezTo>
                    <a:pt x="0" y="4"/>
                    <a:pt x="4" y="0"/>
                    <a:pt x="10" y="0"/>
                  </a:cubicBezTo>
                  <a:cubicBezTo>
                    <a:pt x="284" y="0"/>
                    <a:pt x="284" y="0"/>
                    <a:pt x="284" y="0"/>
                  </a:cubicBezTo>
                  <a:cubicBezTo>
                    <a:pt x="287" y="0"/>
                    <a:pt x="289" y="1"/>
                    <a:pt x="291" y="3"/>
                  </a:cubicBezTo>
                  <a:cubicBezTo>
                    <a:pt x="417" y="121"/>
                    <a:pt x="417" y="121"/>
                    <a:pt x="417" y="121"/>
                  </a:cubicBezTo>
                  <a:cubicBezTo>
                    <a:pt x="419" y="123"/>
                    <a:pt x="420" y="126"/>
                    <a:pt x="420" y="129"/>
                  </a:cubicBezTo>
                  <a:cubicBezTo>
                    <a:pt x="420" y="131"/>
                    <a:pt x="419" y="134"/>
                    <a:pt x="417" y="136"/>
                  </a:cubicBezTo>
                  <a:cubicBezTo>
                    <a:pt x="290" y="257"/>
                    <a:pt x="290" y="257"/>
                    <a:pt x="290" y="257"/>
                  </a:cubicBezTo>
                  <a:cubicBezTo>
                    <a:pt x="288" y="259"/>
                    <a:pt x="286" y="260"/>
                    <a:pt x="283" y="260"/>
                  </a:cubicBezTo>
                  <a:close/>
                  <a:moveTo>
                    <a:pt x="20" y="240"/>
                  </a:moveTo>
                  <a:cubicBezTo>
                    <a:pt x="279" y="240"/>
                    <a:pt x="279" y="240"/>
                    <a:pt x="279" y="240"/>
                  </a:cubicBezTo>
                  <a:cubicBezTo>
                    <a:pt x="395" y="129"/>
                    <a:pt x="395" y="129"/>
                    <a:pt x="395" y="129"/>
                  </a:cubicBezTo>
                  <a:cubicBezTo>
                    <a:pt x="280" y="20"/>
                    <a:pt x="280" y="20"/>
                    <a:pt x="280" y="20"/>
                  </a:cubicBezTo>
                  <a:cubicBezTo>
                    <a:pt x="20" y="20"/>
                    <a:pt x="20" y="20"/>
                    <a:pt x="20" y="20"/>
                  </a:cubicBezTo>
                  <a:lnTo>
                    <a:pt x="20" y="240"/>
                  </a:lnTo>
                  <a:close/>
                </a:path>
              </a:pathLst>
            </a:custGeom>
            <a:grpFill/>
            <a:ln w="3175">
              <a:solidFill>
                <a:schemeClr val="accent3"/>
              </a:solid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 name="Freeform 6">
              <a:extLst>
                <a:ext uri="{FF2B5EF4-FFF2-40B4-BE49-F238E27FC236}">
                  <a16:creationId xmlns="" xmlns:a16="http://schemas.microsoft.com/office/drawing/2014/main" id="{1E7B3172-1CF8-4E8B-8963-4C6F3FEE2717}"/>
                </a:ext>
              </a:extLst>
            </p:cNvPr>
            <p:cNvSpPr>
              <a:spLocks noEditPoints="1"/>
            </p:cNvSpPr>
            <p:nvPr/>
          </p:nvSpPr>
          <p:spPr bwMode="auto">
            <a:xfrm>
              <a:off x="2405063" y="1220788"/>
              <a:ext cx="374650" cy="374650"/>
            </a:xfrm>
            <a:custGeom>
              <a:avLst/>
              <a:gdLst>
                <a:gd name="T0" fmla="*/ 410 w 420"/>
                <a:gd name="T1" fmla="*/ 420 h 420"/>
                <a:gd name="T2" fmla="*/ 10 w 420"/>
                <a:gd name="T3" fmla="*/ 420 h 420"/>
                <a:gd name="T4" fmla="*/ 0 w 420"/>
                <a:gd name="T5" fmla="*/ 410 h 420"/>
                <a:gd name="T6" fmla="*/ 0 w 420"/>
                <a:gd name="T7" fmla="*/ 10 h 420"/>
                <a:gd name="T8" fmla="*/ 10 w 420"/>
                <a:gd name="T9" fmla="*/ 0 h 420"/>
                <a:gd name="T10" fmla="*/ 410 w 420"/>
                <a:gd name="T11" fmla="*/ 0 h 420"/>
                <a:gd name="T12" fmla="*/ 420 w 420"/>
                <a:gd name="T13" fmla="*/ 10 h 420"/>
                <a:gd name="T14" fmla="*/ 420 w 420"/>
                <a:gd name="T15" fmla="*/ 410 h 420"/>
                <a:gd name="T16" fmla="*/ 410 w 420"/>
                <a:gd name="T17" fmla="*/ 420 h 420"/>
                <a:gd name="T18" fmla="*/ 20 w 420"/>
                <a:gd name="T19" fmla="*/ 400 h 420"/>
                <a:gd name="T20" fmla="*/ 400 w 420"/>
                <a:gd name="T21" fmla="*/ 400 h 420"/>
                <a:gd name="T22" fmla="*/ 400 w 420"/>
                <a:gd name="T23" fmla="*/ 20 h 420"/>
                <a:gd name="T24" fmla="*/ 20 w 420"/>
                <a:gd name="T25" fmla="*/ 20 h 420"/>
                <a:gd name="T26" fmla="*/ 20 w 420"/>
                <a:gd name="T27" fmla="*/ 40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0" h="420">
                  <a:moveTo>
                    <a:pt x="410" y="420"/>
                  </a:moveTo>
                  <a:cubicBezTo>
                    <a:pt x="10" y="420"/>
                    <a:pt x="10" y="420"/>
                    <a:pt x="10" y="420"/>
                  </a:cubicBezTo>
                  <a:cubicBezTo>
                    <a:pt x="4" y="420"/>
                    <a:pt x="0" y="416"/>
                    <a:pt x="0" y="410"/>
                  </a:cubicBezTo>
                  <a:cubicBezTo>
                    <a:pt x="0" y="10"/>
                    <a:pt x="0" y="10"/>
                    <a:pt x="0" y="10"/>
                  </a:cubicBezTo>
                  <a:cubicBezTo>
                    <a:pt x="0" y="4"/>
                    <a:pt x="4" y="0"/>
                    <a:pt x="10" y="0"/>
                  </a:cubicBezTo>
                  <a:cubicBezTo>
                    <a:pt x="410" y="0"/>
                    <a:pt x="410" y="0"/>
                    <a:pt x="410" y="0"/>
                  </a:cubicBezTo>
                  <a:cubicBezTo>
                    <a:pt x="416" y="0"/>
                    <a:pt x="420" y="4"/>
                    <a:pt x="420" y="10"/>
                  </a:cubicBezTo>
                  <a:cubicBezTo>
                    <a:pt x="420" y="410"/>
                    <a:pt x="420" y="410"/>
                    <a:pt x="420" y="410"/>
                  </a:cubicBezTo>
                  <a:cubicBezTo>
                    <a:pt x="420" y="416"/>
                    <a:pt x="416" y="420"/>
                    <a:pt x="410" y="420"/>
                  </a:cubicBezTo>
                  <a:close/>
                  <a:moveTo>
                    <a:pt x="20" y="400"/>
                  </a:moveTo>
                  <a:cubicBezTo>
                    <a:pt x="400" y="400"/>
                    <a:pt x="400" y="400"/>
                    <a:pt x="400" y="400"/>
                  </a:cubicBezTo>
                  <a:cubicBezTo>
                    <a:pt x="400" y="20"/>
                    <a:pt x="400" y="20"/>
                    <a:pt x="400" y="20"/>
                  </a:cubicBezTo>
                  <a:cubicBezTo>
                    <a:pt x="20" y="20"/>
                    <a:pt x="20" y="20"/>
                    <a:pt x="20" y="20"/>
                  </a:cubicBezTo>
                  <a:lnTo>
                    <a:pt x="20" y="400"/>
                  </a:lnTo>
                  <a:close/>
                </a:path>
              </a:pathLst>
            </a:custGeom>
            <a:grpFill/>
            <a:ln w="3175">
              <a:solidFill>
                <a:schemeClr val="accent3"/>
              </a:solid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8" name="Freeform 7">
              <a:extLst>
                <a:ext uri="{FF2B5EF4-FFF2-40B4-BE49-F238E27FC236}">
                  <a16:creationId xmlns="" xmlns:a16="http://schemas.microsoft.com/office/drawing/2014/main" id="{1AC9823B-7522-4003-BC4D-49D7BD964C61}"/>
                </a:ext>
              </a:extLst>
            </p:cNvPr>
            <p:cNvSpPr>
              <a:spLocks noEditPoints="1"/>
            </p:cNvSpPr>
            <p:nvPr/>
          </p:nvSpPr>
          <p:spPr bwMode="auto">
            <a:xfrm>
              <a:off x="3082925" y="1433513"/>
              <a:ext cx="231775" cy="306388"/>
            </a:xfrm>
            <a:custGeom>
              <a:avLst/>
              <a:gdLst>
                <a:gd name="T0" fmla="*/ 250 w 260"/>
                <a:gd name="T1" fmla="*/ 341 h 341"/>
                <a:gd name="T2" fmla="*/ 244 w 260"/>
                <a:gd name="T3" fmla="*/ 339 h 341"/>
                <a:gd name="T4" fmla="*/ 4 w 260"/>
                <a:gd name="T5" fmla="*/ 179 h 341"/>
                <a:gd name="T6" fmla="*/ 0 w 260"/>
                <a:gd name="T7" fmla="*/ 171 h 341"/>
                <a:gd name="T8" fmla="*/ 4 w 260"/>
                <a:gd name="T9" fmla="*/ 163 h 341"/>
                <a:gd name="T10" fmla="*/ 244 w 260"/>
                <a:gd name="T11" fmla="*/ 3 h 341"/>
                <a:gd name="T12" fmla="*/ 255 w 260"/>
                <a:gd name="T13" fmla="*/ 2 h 341"/>
                <a:gd name="T14" fmla="*/ 260 w 260"/>
                <a:gd name="T15" fmla="*/ 11 h 341"/>
                <a:gd name="T16" fmla="*/ 260 w 260"/>
                <a:gd name="T17" fmla="*/ 331 h 341"/>
                <a:gd name="T18" fmla="*/ 255 w 260"/>
                <a:gd name="T19" fmla="*/ 340 h 341"/>
                <a:gd name="T20" fmla="*/ 250 w 260"/>
                <a:gd name="T21" fmla="*/ 341 h 341"/>
                <a:gd name="T22" fmla="*/ 28 w 260"/>
                <a:gd name="T23" fmla="*/ 171 h 341"/>
                <a:gd name="T24" fmla="*/ 240 w 260"/>
                <a:gd name="T25" fmla="*/ 312 h 341"/>
                <a:gd name="T26" fmla="*/ 240 w 260"/>
                <a:gd name="T27" fmla="*/ 30 h 341"/>
                <a:gd name="T28" fmla="*/ 28 w 260"/>
                <a:gd name="T29" fmla="*/ 17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0" h="341">
                  <a:moveTo>
                    <a:pt x="250" y="341"/>
                  </a:moveTo>
                  <a:cubicBezTo>
                    <a:pt x="248" y="341"/>
                    <a:pt x="246" y="340"/>
                    <a:pt x="244" y="339"/>
                  </a:cubicBezTo>
                  <a:cubicBezTo>
                    <a:pt x="4" y="179"/>
                    <a:pt x="4" y="179"/>
                    <a:pt x="4" y="179"/>
                  </a:cubicBezTo>
                  <a:cubicBezTo>
                    <a:pt x="2" y="177"/>
                    <a:pt x="0" y="174"/>
                    <a:pt x="0" y="171"/>
                  </a:cubicBezTo>
                  <a:cubicBezTo>
                    <a:pt x="0" y="168"/>
                    <a:pt x="2" y="165"/>
                    <a:pt x="4" y="163"/>
                  </a:cubicBezTo>
                  <a:cubicBezTo>
                    <a:pt x="244" y="3"/>
                    <a:pt x="244" y="3"/>
                    <a:pt x="244" y="3"/>
                  </a:cubicBezTo>
                  <a:cubicBezTo>
                    <a:pt x="248" y="1"/>
                    <a:pt x="251" y="0"/>
                    <a:pt x="255" y="2"/>
                  </a:cubicBezTo>
                  <a:cubicBezTo>
                    <a:pt x="258" y="4"/>
                    <a:pt x="260" y="7"/>
                    <a:pt x="260" y="11"/>
                  </a:cubicBezTo>
                  <a:cubicBezTo>
                    <a:pt x="260" y="331"/>
                    <a:pt x="260" y="331"/>
                    <a:pt x="260" y="331"/>
                  </a:cubicBezTo>
                  <a:cubicBezTo>
                    <a:pt x="260" y="335"/>
                    <a:pt x="258" y="338"/>
                    <a:pt x="255" y="340"/>
                  </a:cubicBezTo>
                  <a:cubicBezTo>
                    <a:pt x="253" y="341"/>
                    <a:pt x="252" y="341"/>
                    <a:pt x="250" y="341"/>
                  </a:cubicBezTo>
                  <a:close/>
                  <a:moveTo>
                    <a:pt x="28" y="171"/>
                  </a:moveTo>
                  <a:cubicBezTo>
                    <a:pt x="240" y="312"/>
                    <a:pt x="240" y="312"/>
                    <a:pt x="240" y="312"/>
                  </a:cubicBezTo>
                  <a:cubicBezTo>
                    <a:pt x="240" y="30"/>
                    <a:pt x="240" y="30"/>
                    <a:pt x="240" y="30"/>
                  </a:cubicBezTo>
                  <a:lnTo>
                    <a:pt x="28" y="171"/>
                  </a:lnTo>
                  <a:close/>
                </a:path>
              </a:pathLst>
            </a:custGeom>
            <a:grpFill/>
            <a:ln w="3175">
              <a:solidFill>
                <a:schemeClr val="accent3"/>
              </a:solid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9" name="Rectangle 8">
              <a:extLst>
                <a:ext uri="{FF2B5EF4-FFF2-40B4-BE49-F238E27FC236}">
                  <a16:creationId xmlns="" xmlns:a16="http://schemas.microsoft.com/office/drawing/2014/main" id="{1DF5F911-FB0F-410B-BB0B-F555D213C895}"/>
                </a:ext>
              </a:extLst>
            </p:cNvPr>
            <p:cNvSpPr>
              <a:spLocks noChangeArrowheads="1"/>
            </p:cNvSpPr>
            <p:nvPr/>
          </p:nvSpPr>
          <p:spPr bwMode="auto">
            <a:xfrm>
              <a:off x="2928938" y="1577975"/>
              <a:ext cx="163512" cy="17463"/>
            </a:xfrm>
            <a:prstGeom prst="rect">
              <a:avLst/>
            </a:prstGeom>
            <a:grpFill/>
            <a:ln w="3175">
              <a:solidFill>
                <a:schemeClr val="accent3"/>
              </a:solidFill>
              <a:miter lim="800000"/>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0" name="Freeform 9">
              <a:extLst>
                <a:ext uri="{FF2B5EF4-FFF2-40B4-BE49-F238E27FC236}">
                  <a16:creationId xmlns="" xmlns:a16="http://schemas.microsoft.com/office/drawing/2014/main" id="{32C729A0-A637-4EBC-AB25-D0958090B5E9}"/>
                </a:ext>
              </a:extLst>
            </p:cNvPr>
            <p:cNvSpPr>
              <a:spLocks/>
            </p:cNvSpPr>
            <p:nvPr/>
          </p:nvSpPr>
          <p:spPr bwMode="auto">
            <a:xfrm>
              <a:off x="2770188" y="1398588"/>
              <a:ext cx="166687" cy="411163"/>
            </a:xfrm>
            <a:custGeom>
              <a:avLst/>
              <a:gdLst>
                <a:gd name="T0" fmla="*/ 105 w 105"/>
                <a:gd name="T1" fmla="*/ 259 h 259"/>
                <a:gd name="T2" fmla="*/ 0 w 105"/>
                <a:gd name="T3" fmla="*/ 259 h 259"/>
                <a:gd name="T4" fmla="*/ 0 w 105"/>
                <a:gd name="T5" fmla="*/ 248 h 259"/>
                <a:gd name="T6" fmla="*/ 94 w 105"/>
                <a:gd name="T7" fmla="*/ 248 h 259"/>
                <a:gd name="T8" fmla="*/ 94 w 105"/>
                <a:gd name="T9" fmla="*/ 12 h 259"/>
                <a:gd name="T10" fmla="*/ 1 w 105"/>
                <a:gd name="T11" fmla="*/ 12 h 259"/>
                <a:gd name="T12" fmla="*/ 1 w 105"/>
                <a:gd name="T13" fmla="*/ 0 h 259"/>
                <a:gd name="T14" fmla="*/ 105 w 105"/>
                <a:gd name="T15" fmla="*/ 0 h 259"/>
                <a:gd name="T16" fmla="*/ 105 w 105"/>
                <a:gd name="T17"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259">
                  <a:moveTo>
                    <a:pt x="105" y="259"/>
                  </a:moveTo>
                  <a:lnTo>
                    <a:pt x="0" y="259"/>
                  </a:lnTo>
                  <a:lnTo>
                    <a:pt x="0" y="248"/>
                  </a:lnTo>
                  <a:lnTo>
                    <a:pt x="94" y="248"/>
                  </a:lnTo>
                  <a:lnTo>
                    <a:pt x="94" y="12"/>
                  </a:lnTo>
                  <a:lnTo>
                    <a:pt x="1" y="12"/>
                  </a:lnTo>
                  <a:lnTo>
                    <a:pt x="1" y="0"/>
                  </a:lnTo>
                  <a:lnTo>
                    <a:pt x="105" y="0"/>
                  </a:lnTo>
                  <a:lnTo>
                    <a:pt x="105" y="259"/>
                  </a:lnTo>
                  <a:close/>
                </a:path>
              </a:pathLst>
            </a:custGeom>
            <a:grpFill/>
            <a:ln w="3175">
              <a:solidFill>
                <a:schemeClr val="accent3"/>
              </a:solid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nvGrpSpPr>
          <p:cNvPr id="15" name="Group 14">
            <a:extLst>
              <a:ext uri="{FF2B5EF4-FFF2-40B4-BE49-F238E27FC236}">
                <a16:creationId xmlns="" xmlns:a16="http://schemas.microsoft.com/office/drawing/2014/main" id="{6EC202B2-3F24-4EFB-9D34-953150387637}"/>
              </a:ext>
            </a:extLst>
          </p:cNvPr>
          <p:cNvGrpSpPr/>
          <p:nvPr/>
        </p:nvGrpSpPr>
        <p:grpSpPr>
          <a:xfrm>
            <a:off x="1723789" y="2761916"/>
            <a:ext cx="517526" cy="518454"/>
            <a:chOff x="3944938" y="2300288"/>
            <a:chExt cx="885825" cy="887413"/>
          </a:xfrm>
        </p:grpSpPr>
        <p:sp>
          <p:nvSpPr>
            <p:cNvPr id="16" name="Oval 5">
              <a:extLst>
                <a:ext uri="{FF2B5EF4-FFF2-40B4-BE49-F238E27FC236}">
                  <a16:creationId xmlns="" xmlns:a16="http://schemas.microsoft.com/office/drawing/2014/main" id="{FA268F1B-1EBF-4667-A944-1E27C3DA69C1}"/>
                </a:ext>
              </a:extLst>
            </p:cNvPr>
            <p:cNvSpPr>
              <a:spLocks noChangeArrowheads="1"/>
            </p:cNvSpPr>
            <p:nvPr/>
          </p:nvSpPr>
          <p:spPr bwMode="auto">
            <a:xfrm>
              <a:off x="4152900" y="2627313"/>
              <a:ext cx="350838" cy="350838"/>
            </a:xfrm>
            <a:prstGeom prst="ellipse">
              <a:avLst/>
            </a:pr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7" name="Oval 6">
              <a:extLst>
                <a:ext uri="{FF2B5EF4-FFF2-40B4-BE49-F238E27FC236}">
                  <a16:creationId xmlns="" xmlns:a16="http://schemas.microsoft.com/office/drawing/2014/main" id="{E70A8429-053C-433F-B932-941DE1822295}"/>
                </a:ext>
              </a:extLst>
            </p:cNvPr>
            <p:cNvSpPr>
              <a:spLocks noChangeArrowheads="1"/>
            </p:cNvSpPr>
            <p:nvPr/>
          </p:nvSpPr>
          <p:spPr bwMode="auto">
            <a:xfrm>
              <a:off x="4048125" y="2522538"/>
              <a:ext cx="561975" cy="561975"/>
            </a:xfrm>
            <a:prstGeom prst="ellipse">
              <a:avLst/>
            </a:pr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8" name="Oval 7">
              <a:extLst>
                <a:ext uri="{FF2B5EF4-FFF2-40B4-BE49-F238E27FC236}">
                  <a16:creationId xmlns="" xmlns:a16="http://schemas.microsoft.com/office/drawing/2014/main" id="{A25DE7DA-97B1-48CF-81B7-80EAFE0DD959}"/>
                </a:ext>
              </a:extLst>
            </p:cNvPr>
            <p:cNvSpPr>
              <a:spLocks noChangeArrowheads="1"/>
            </p:cNvSpPr>
            <p:nvPr/>
          </p:nvSpPr>
          <p:spPr bwMode="auto">
            <a:xfrm>
              <a:off x="3944938" y="2417763"/>
              <a:ext cx="768350" cy="769938"/>
            </a:xfrm>
            <a:prstGeom prst="ellipse">
              <a:avLst/>
            </a:pr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9" name="Oval 8">
              <a:extLst>
                <a:ext uri="{FF2B5EF4-FFF2-40B4-BE49-F238E27FC236}">
                  <a16:creationId xmlns="" xmlns:a16="http://schemas.microsoft.com/office/drawing/2014/main" id="{3EB1EA8E-4D86-40FD-8EB1-E1F988BF1910}"/>
                </a:ext>
              </a:extLst>
            </p:cNvPr>
            <p:cNvSpPr>
              <a:spLocks noChangeArrowheads="1"/>
            </p:cNvSpPr>
            <p:nvPr/>
          </p:nvSpPr>
          <p:spPr bwMode="auto">
            <a:xfrm>
              <a:off x="4276725" y="2751138"/>
              <a:ext cx="104775" cy="103188"/>
            </a:xfrm>
            <a:prstGeom prst="ellipse">
              <a:avLst/>
            </a:prstGeom>
            <a:solidFill>
              <a:schemeClr val="accent3"/>
            </a:solidFill>
            <a:ln w="12700">
              <a:solidFill>
                <a:schemeClr val="accent3"/>
              </a:solid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20" name="Line 9">
              <a:extLst>
                <a:ext uri="{FF2B5EF4-FFF2-40B4-BE49-F238E27FC236}">
                  <a16:creationId xmlns="" xmlns:a16="http://schemas.microsoft.com/office/drawing/2014/main" id="{A9ABECB3-C052-43FF-A5E7-6E1CAE7657E5}"/>
                </a:ext>
              </a:extLst>
            </p:cNvPr>
            <p:cNvSpPr>
              <a:spLocks noChangeShapeType="1"/>
            </p:cNvSpPr>
            <p:nvPr/>
          </p:nvSpPr>
          <p:spPr bwMode="auto">
            <a:xfrm flipV="1">
              <a:off x="4329113" y="2414588"/>
              <a:ext cx="387350" cy="388938"/>
            </a:xfrm>
            <a:prstGeom prst="line">
              <a:avLst/>
            </a:prstGeom>
            <a:noFill/>
            <a:ln w="12700" cap="rnd">
              <a:solidFill>
                <a:schemeClr val="accent3"/>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21" name="Freeform 10">
              <a:extLst>
                <a:ext uri="{FF2B5EF4-FFF2-40B4-BE49-F238E27FC236}">
                  <a16:creationId xmlns="" xmlns:a16="http://schemas.microsoft.com/office/drawing/2014/main" id="{34F1D3A6-EA93-4C03-B926-127622E31F07}"/>
                </a:ext>
              </a:extLst>
            </p:cNvPr>
            <p:cNvSpPr>
              <a:spLocks/>
            </p:cNvSpPr>
            <p:nvPr/>
          </p:nvSpPr>
          <p:spPr bwMode="auto">
            <a:xfrm>
              <a:off x="4635500" y="2300288"/>
              <a:ext cx="195263" cy="195263"/>
            </a:xfrm>
            <a:custGeom>
              <a:avLst/>
              <a:gdLst>
                <a:gd name="T0" fmla="*/ 51 w 123"/>
                <a:gd name="T1" fmla="*/ 72 h 123"/>
                <a:gd name="T2" fmla="*/ 51 w 123"/>
                <a:gd name="T3" fmla="*/ 0 h 123"/>
                <a:gd name="T4" fmla="*/ 0 w 123"/>
                <a:gd name="T5" fmla="*/ 51 h 123"/>
                <a:gd name="T6" fmla="*/ 0 w 123"/>
                <a:gd name="T7" fmla="*/ 123 h 123"/>
                <a:gd name="T8" fmla="*/ 72 w 123"/>
                <a:gd name="T9" fmla="*/ 123 h 123"/>
                <a:gd name="T10" fmla="*/ 123 w 123"/>
                <a:gd name="T11" fmla="*/ 72 h 123"/>
                <a:gd name="T12" fmla="*/ 51 w 123"/>
                <a:gd name="T13" fmla="*/ 72 h 123"/>
              </a:gdLst>
              <a:ahLst/>
              <a:cxnLst>
                <a:cxn ang="0">
                  <a:pos x="T0" y="T1"/>
                </a:cxn>
                <a:cxn ang="0">
                  <a:pos x="T2" y="T3"/>
                </a:cxn>
                <a:cxn ang="0">
                  <a:pos x="T4" y="T5"/>
                </a:cxn>
                <a:cxn ang="0">
                  <a:pos x="T6" y="T7"/>
                </a:cxn>
                <a:cxn ang="0">
                  <a:pos x="T8" y="T9"/>
                </a:cxn>
                <a:cxn ang="0">
                  <a:pos x="T10" y="T11"/>
                </a:cxn>
                <a:cxn ang="0">
                  <a:pos x="T12" y="T13"/>
                </a:cxn>
              </a:cxnLst>
              <a:rect l="0" t="0" r="r" b="b"/>
              <a:pathLst>
                <a:path w="123" h="123">
                  <a:moveTo>
                    <a:pt x="51" y="72"/>
                  </a:moveTo>
                  <a:lnTo>
                    <a:pt x="51" y="0"/>
                  </a:lnTo>
                  <a:lnTo>
                    <a:pt x="0" y="51"/>
                  </a:lnTo>
                  <a:lnTo>
                    <a:pt x="0" y="123"/>
                  </a:lnTo>
                  <a:lnTo>
                    <a:pt x="72" y="123"/>
                  </a:lnTo>
                  <a:lnTo>
                    <a:pt x="123" y="72"/>
                  </a:lnTo>
                  <a:lnTo>
                    <a:pt x="51" y="72"/>
                  </a:lnTo>
                  <a:close/>
                </a:path>
              </a:pathLst>
            </a:custGeom>
            <a:noFill/>
            <a:ln w="12700"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nvGrpSpPr>
          <p:cNvPr id="33" name="Group 32">
            <a:extLst>
              <a:ext uri="{FF2B5EF4-FFF2-40B4-BE49-F238E27FC236}">
                <a16:creationId xmlns="" xmlns:a16="http://schemas.microsoft.com/office/drawing/2014/main" id="{4B40161D-F8B7-45B5-9246-79DCBCBACBE5}"/>
              </a:ext>
            </a:extLst>
          </p:cNvPr>
          <p:cNvGrpSpPr/>
          <p:nvPr/>
        </p:nvGrpSpPr>
        <p:grpSpPr>
          <a:xfrm>
            <a:off x="1753103" y="885943"/>
            <a:ext cx="478319" cy="453326"/>
            <a:chOff x="2524125" y="3822700"/>
            <a:chExt cx="881062" cy="835025"/>
          </a:xfrm>
        </p:grpSpPr>
        <p:sp>
          <p:nvSpPr>
            <p:cNvPr id="34" name="Freeform 5">
              <a:extLst>
                <a:ext uri="{FF2B5EF4-FFF2-40B4-BE49-F238E27FC236}">
                  <a16:creationId xmlns="" xmlns:a16="http://schemas.microsoft.com/office/drawing/2014/main" id="{198A0922-340C-4240-B651-205CD37153A4}"/>
                </a:ext>
              </a:extLst>
            </p:cNvPr>
            <p:cNvSpPr>
              <a:spLocks/>
            </p:cNvSpPr>
            <p:nvPr/>
          </p:nvSpPr>
          <p:spPr bwMode="auto">
            <a:xfrm>
              <a:off x="2698750" y="4046538"/>
              <a:ext cx="531812" cy="349250"/>
            </a:xfrm>
            <a:custGeom>
              <a:avLst/>
              <a:gdLst>
                <a:gd name="T0" fmla="*/ 335 w 335"/>
                <a:gd name="T1" fmla="*/ 99 h 220"/>
                <a:gd name="T2" fmla="*/ 243 w 335"/>
                <a:gd name="T3" fmla="*/ 99 h 220"/>
                <a:gd name="T4" fmla="*/ 215 w 335"/>
                <a:gd name="T5" fmla="*/ 220 h 220"/>
                <a:gd name="T6" fmla="*/ 167 w 335"/>
                <a:gd name="T7" fmla="*/ 0 h 220"/>
                <a:gd name="T8" fmla="*/ 120 w 335"/>
                <a:gd name="T9" fmla="*/ 179 h 220"/>
                <a:gd name="T10" fmla="*/ 91 w 335"/>
                <a:gd name="T11" fmla="*/ 99 h 220"/>
                <a:gd name="T12" fmla="*/ 0 w 335"/>
                <a:gd name="T13" fmla="*/ 99 h 220"/>
              </a:gdLst>
              <a:ahLst/>
              <a:cxnLst>
                <a:cxn ang="0">
                  <a:pos x="T0" y="T1"/>
                </a:cxn>
                <a:cxn ang="0">
                  <a:pos x="T2" y="T3"/>
                </a:cxn>
                <a:cxn ang="0">
                  <a:pos x="T4" y="T5"/>
                </a:cxn>
                <a:cxn ang="0">
                  <a:pos x="T6" y="T7"/>
                </a:cxn>
                <a:cxn ang="0">
                  <a:pos x="T8" y="T9"/>
                </a:cxn>
                <a:cxn ang="0">
                  <a:pos x="T10" y="T11"/>
                </a:cxn>
                <a:cxn ang="0">
                  <a:pos x="T12" y="T13"/>
                </a:cxn>
              </a:cxnLst>
              <a:rect l="0" t="0" r="r" b="b"/>
              <a:pathLst>
                <a:path w="335" h="220">
                  <a:moveTo>
                    <a:pt x="335" y="99"/>
                  </a:moveTo>
                  <a:lnTo>
                    <a:pt x="243" y="99"/>
                  </a:lnTo>
                  <a:lnTo>
                    <a:pt x="215" y="220"/>
                  </a:lnTo>
                  <a:lnTo>
                    <a:pt x="167" y="0"/>
                  </a:lnTo>
                  <a:lnTo>
                    <a:pt x="120" y="179"/>
                  </a:lnTo>
                  <a:lnTo>
                    <a:pt x="91" y="99"/>
                  </a:lnTo>
                  <a:lnTo>
                    <a:pt x="0" y="99"/>
                  </a:lnTo>
                </a:path>
              </a:pathLst>
            </a:custGeom>
            <a:noFill/>
            <a:ln w="17463"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35" name="Freeform 6">
              <a:extLst>
                <a:ext uri="{FF2B5EF4-FFF2-40B4-BE49-F238E27FC236}">
                  <a16:creationId xmlns="" xmlns:a16="http://schemas.microsoft.com/office/drawing/2014/main" id="{AFD82749-AD9E-41C6-A42E-6768A884C5A6}"/>
                </a:ext>
              </a:extLst>
            </p:cNvPr>
            <p:cNvSpPr>
              <a:spLocks/>
            </p:cNvSpPr>
            <p:nvPr/>
          </p:nvSpPr>
          <p:spPr bwMode="auto">
            <a:xfrm>
              <a:off x="2524125" y="3822700"/>
              <a:ext cx="881062" cy="835025"/>
            </a:xfrm>
            <a:custGeom>
              <a:avLst/>
              <a:gdLst>
                <a:gd name="T0" fmla="*/ 504 w 1008"/>
                <a:gd name="T1" fmla="*/ 954 h 954"/>
                <a:gd name="T2" fmla="*/ 45 w 1008"/>
                <a:gd name="T3" fmla="*/ 418 h 954"/>
                <a:gd name="T4" fmla="*/ 0 w 1008"/>
                <a:gd name="T5" fmla="*/ 272 h 954"/>
                <a:gd name="T6" fmla="*/ 273 w 1008"/>
                <a:gd name="T7" fmla="*/ 0 h 954"/>
                <a:gd name="T8" fmla="*/ 504 w 1008"/>
                <a:gd name="T9" fmla="*/ 128 h 954"/>
                <a:gd name="T10" fmla="*/ 504 w 1008"/>
                <a:gd name="T11" fmla="*/ 128 h 954"/>
                <a:gd name="T12" fmla="*/ 504 w 1008"/>
                <a:gd name="T13" fmla="*/ 128 h 954"/>
                <a:gd name="T14" fmla="*/ 504 w 1008"/>
                <a:gd name="T15" fmla="*/ 128 h 954"/>
                <a:gd name="T16" fmla="*/ 735 w 1008"/>
                <a:gd name="T17" fmla="*/ 0 h 954"/>
                <a:gd name="T18" fmla="*/ 1008 w 1008"/>
                <a:gd name="T19" fmla="*/ 272 h 954"/>
                <a:gd name="T20" fmla="*/ 963 w 1008"/>
                <a:gd name="T21" fmla="*/ 418 h 954"/>
                <a:gd name="T22" fmla="*/ 504 w 1008"/>
                <a:gd name="T23"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8" h="954">
                  <a:moveTo>
                    <a:pt x="504" y="954"/>
                  </a:moveTo>
                  <a:cubicBezTo>
                    <a:pt x="504" y="954"/>
                    <a:pt x="72" y="458"/>
                    <a:pt x="45" y="418"/>
                  </a:cubicBezTo>
                  <a:cubicBezTo>
                    <a:pt x="19" y="379"/>
                    <a:pt x="0" y="329"/>
                    <a:pt x="0" y="272"/>
                  </a:cubicBezTo>
                  <a:cubicBezTo>
                    <a:pt x="0" y="122"/>
                    <a:pt x="122" y="0"/>
                    <a:pt x="273" y="0"/>
                  </a:cubicBezTo>
                  <a:cubicBezTo>
                    <a:pt x="370" y="0"/>
                    <a:pt x="456" y="51"/>
                    <a:pt x="504" y="128"/>
                  </a:cubicBezTo>
                  <a:cubicBezTo>
                    <a:pt x="504" y="128"/>
                    <a:pt x="504" y="128"/>
                    <a:pt x="504" y="128"/>
                  </a:cubicBezTo>
                  <a:cubicBezTo>
                    <a:pt x="504" y="128"/>
                    <a:pt x="504" y="128"/>
                    <a:pt x="504" y="128"/>
                  </a:cubicBezTo>
                  <a:cubicBezTo>
                    <a:pt x="504" y="128"/>
                    <a:pt x="504" y="128"/>
                    <a:pt x="504" y="128"/>
                  </a:cubicBezTo>
                  <a:cubicBezTo>
                    <a:pt x="552" y="51"/>
                    <a:pt x="638" y="0"/>
                    <a:pt x="735" y="0"/>
                  </a:cubicBezTo>
                  <a:cubicBezTo>
                    <a:pt x="886" y="0"/>
                    <a:pt x="1008" y="122"/>
                    <a:pt x="1008" y="272"/>
                  </a:cubicBezTo>
                  <a:cubicBezTo>
                    <a:pt x="1008" y="329"/>
                    <a:pt x="987" y="381"/>
                    <a:pt x="963" y="418"/>
                  </a:cubicBezTo>
                  <a:cubicBezTo>
                    <a:pt x="938" y="455"/>
                    <a:pt x="504" y="954"/>
                    <a:pt x="504" y="954"/>
                  </a:cubicBezTo>
                  <a:close/>
                </a:path>
              </a:pathLst>
            </a:custGeom>
            <a:noFill/>
            <a:ln w="17463"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nvGrpSpPr>
          <p:cNvPr id="36" name="Group 35">
            <a:extLst>
              <a:ext uri="{FF2B5EF4-FFF2-40B4-BE49-F238E27FC236}">
                <a16:creationId xmlns="" xmlns:a16="http://schemas.microsoft.com/office/drawing/2014/main" id="{E0CA2911-774B-4E33-8A28-E3395E613D76}"/>
              </a:ext>
            </a:extLst>
          </p:cNvPr>
          <p:cNvGrpSpPr/>
          <p:nvPr/>
        </p:nvGrpSpPr>
        <p:grpSpPr>
          <a:xfrm>
            <a:off x="1762994" y="1873085"/>
            <a:ext cx="408159" cy="355454"/>
            <a:chOff x="900113" y="2619375"/>
            <a:chExt cx="528638" cy="460376"/>
          </a:xfrm>
        </p:grpSpPr>
        <p:sp>
          <p:nvSpPr>
            <p:cNvPr id="37" name="Freeform 11">
              <a:extLst>
                <a:ext uri="{FF2B5EF4-FFF2-40B4-BE49-F238E27FC236}">
                  <a16:creationId xmlns="" xmlns:a16="http://schemas.microsoft.com/office/drawing/2014/main" id="{AB39DA75-7C3D-4ECB-B9C9-90BCE3FFC291}"/>
                </a:ext>
              </a:extLst>
            </p:cNvPr>
            <p:cNvSpPr>
              <a:spLocks/>
            </p:cNvSpPr>
            <p:nvPr/>
          </p:nvSpPr>
          <p:spPr bwMode="auto">
            <a:xfrm>
              <a:off x="900113" y="2911475"/>
              <a:ext cx="115888" cy="168275"/>
            </a:xfrm>
            <a:custGeom>
              <a:avLst/>
              <a:gdLst>
                <a:gd name="T0" fmla="*/ 105 w 110"/>
                <a:gd name="T1" fmla="*/ 159 h 159"/>
                <a:gd name="T2" fmla="*/ 5 w 110"/>
                <a:gd name="T3" fmla="*/ 159 h 159"/>
                <a:gd name="T4" fmla="*/ 0 w 110"/>
                <a:gd name="T5" fmla="*/ 154 h 159"/>
                <a:gd name="T6" fmla="*/ 0 w 110"/>
                <a:gd name="T7" fmla="*/ 4 h 159"/>
                <a:gd name="T8" fmla="*/ 5 w 110"/>
                <a:gd name="T9" fmla="*/ 0 h 159"/>
                <a:gd name="T10" fmla="*/ 105 w 110"/>
                <a:gd name="T11" fmla="*/ 0 h 159"/>
                <a:gd name="T12" fmla="*/ 110 w 110"/>
                <a:gd name="T13" fmla="*/ 4 h 159"/>
                <a:gd name="T14" fmla="*/ 110 w 110"/>
                <a:gd name="T15" fmla="*/ 154 h 159"/>
                <a:gd name="T16" fmla="*/ 105 w 110"/>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59">
                  <a:moveTo>
                    <a:pt x="105" y="159"/>
                  </a:moveTo>
                  <a:cubicBezTo>
                    <a:pt x="5" y="159"/>
                    <a:pt x="5" y="159"/>
                    <a:pt x="5" y="159"/>
                  </a:cubicBezTo>
                  <a:cubicBezTo>
                    <a:pt x="2" y="159"/>
                    <a:pt x="0" y="156"/>
                    <a:pt x="0" y="154"/>
                  </a:cubicBezTo>
                  <a:cubicBezTo>
                    <a:pt x="0" y="4"/>
                    <a:pt x="0" y="4"/>
                    <a:pt x="0" y="4"/>
                  </a:cubicBezTo>
                  <a:cubicBezTo>
                    <a:pt x="0" y="2"/>
                    <a:pt x="2" y="0"/>
                    <a:pt x="5" y="0"/>
                  </a:cubicBezTo>
                  <a:cubicBezTo>
                    <a:pt x="105" y="0"/>
                    <a:pt x="105" y="0"/>
                    <a:pt x="105" y="0"/>
                  </a:cubicBezTo>
                  <a:cubicBezTo>
                    <a:pt x="108" y="0"/>
                    <a:pt x="110" y="2"/>
                    <a:pt x="110" y="4"/>
                  </a:cubicBezTo>
                  <a:cubicBezTo>
                    <a:pt x="110" y="154"/>
                    <a:pt x="110" y="154"/>
                    <a:pt x="110" y="154"/>
                  </a:cubicBezTo>
                  <a:cubicBezTo>
                    <a:pt x="110" y="156"/>
                    <a:pt x="108" y="159"/>
                    <a:pt x="105" y="159"/>
                  </a:cubicBezTo>
                  <a:close/>
                </a:path>
              </a:pathLst>
            </a:custGeom>
            <a:noFill/>
            <a:ln w="15875"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38" name="Freeform 12">
              <a:extLst>
                <a:ext uri="{FF2B5EF4-FFF2-40B4-BE49-F238E27FC236}">
                  <a16:creationId xmlns="" xmlns:a16="http://schemas.microsoft.com/office/drawing/2014/main" id="{273C4169-6017-42C0-AC06-96682049AB8F}"/>
                </a:ext>
              </a:extLst>
            </p:cNvPr>
            <p:cNvSpPr>
              <a:spLocks/>
            </p:cNvSpPr>
            <p:nvPr/>
          </p:nvSpPr>
          <p:spPr bwMode="auto">
            <a:xfrm>
              <a:off x="1106488" y="2786063"/>
              <a:ext cx="115888" cy="293688"/>
            </a:xfrm>
            <a:custGeom>
              <a:avLst/>
              <a:gdLst>
                <a:gd name="T0" fmla="*/ 105 w 110"/>
                <a:gd name="T1" fmla="*/ 277 h 277"/>
                <a:gd name="T2" fmla="*/ 5 w 110"/>
                <a:gd name="T3" fmla="*/ 277 h 277"/>
                <a:gd name="T4" fmla="*/ 0 w 110"/>
                <a:gd name="T5" fmla="*/ 272 h 277"/>
                <a:gd name="T6" fmla="*/ 0 w 110"/>
                <a:gd name="T7" fmla="*/ 5 h 277"/>
                <a:gd name="T8" fmla="*/ 5 w 110"/>
                <a:gd name="T9" fmla="*/ 0 h 277"/>
                <a:gd name="T10" fmla="*/ 105 w 110"/>
                <a:gd name="T11" fmla="*/ 0 h 277"/>
                <a:gd name="T12" fmla="*/ 110 w 110"/>
                <a:gd name="T13" fmla="*/ 5 h 277"/>
                <a:gd name="T14" fmla="*/ 110 w 110"/>
                <a:gd name="T15" fmla="*/ 272 h 277"/>
                <a:gd name="T16" fmla="*/ 105 w 110"/>
                <a:gd name="T17" fmla="*/ 277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277">
                  <a:moveTo>
                    <a:pt x="105" y="277"/>
                  </a:moveTo>
                  <a:cubicBezTo>
                    <a:pt x="5" y="277"/>
                    <a:pt x="5" y="277"/>
                    <a:pt x="5" y="277"/>
                  </a:cubicBezTo>
                  <a:cubicBezTo>
                    <a:pt x="2" y="277"/>
                    <a:pt x="0" y="274"/>
                    <a:pt x="0" y="272"/>
                  </a:cubicBezTo>
                  <a:cubicBezTo>
                    <a:pt x="0" y="5"/>
                    <a:pt x="0" y="5"/>
                    <a:pt x="0" y="5"/>
                  </a:cubicBezTo>
                  <a:cubicBezTo>
                    <a:pt x="0" y="3"/>
                    <a:pt x="2" y="0"/>
                    <a:pt x="5" y="0"/>
                  </a:cubicBezTo>
                  <a:cubicBezTo>
                    <a:pt x="105" y="0"/>
                    <a:pt x="105" y="0"/>
                    <a:pt x="105" y="0"/>
                  </a:cubicBezTo>
                  <a:cubicBezTo>
                    <a:pt x="108" y="0"/>
                    <a:pt x="110" y="3"/>
                    <a:pt x="110" y="5"/>
                  </a:cubicBezTo>
                  <a:cubicBezTo>
                    <a:pt x="110" y="272"/>
                    <a:pt x="110" y="272"/>
                    <a:pt x="110" y="272"/>
                  </a:cubicBezTo>
                  <a:cubicBezTo>
                    <a:pt x="110" y="274"/>
                    <a:pt x="108" y="277"/>
                    <a:pt x="105" y="277"/>
                  </a:cubicBezTo>
                  <a:close/>
                </a:path>
              </a:pathLst>
            </a:custGeom>
            <a:noFill/>
            <a:ln w="15875"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39" name="Freeform 13">
              <a:extLst>
                <a:ext uri="{FF2B5EF4-FFF2-40B4-BE49-F238E27FC236}">
                  <a16:creationId xmlns="" xmlns:a16="http://schemas.microsoft.com/office/drawing/2014/main" id="{B810B3C0-58E9-4E2B-8D3B-58E7165FCFF2}"/>
                </a:ext>
              </a:extLst>
            </p:cNvPr>
            <p:cNvSpPr>
              <a:spLocks/>
            </p:cNvSpPr>
            <p:nvPr/>
          </p:nvSpPr>
          <p:spPr bwMode="auto">
            <a:xfrm>
              <a:off x="1312863" y="2662238"/>
              <a:ext cx="115888" cy="417513"/>
            </a:xfrm>
            <a:custGeom>
              <a:avLst/>
              <a:gdLst>
                <a:gd name="T0" fmla="*/ 105 w 110"/>
                <a:gd name="T1" fmla="*/ 394 h 394"/>
                <a:gd name="T2" fmla="*/ 5 w 110"/>
                <a:gd name="T3" fmla="*/ 394 h 394"/>
                <a:gd name="T4" fmla="*/ 0 w 110"/>
                <a:gd name="T5" fmla="*/ 389 h 394"/>
                <a:gd name="T6" fmla="*/ 0 w 110"/>
                <a:gd name="T7" fmla="*/ 5 h 394"/>
                <a:gd name="T8" fmla="*/ 5 w 110"/>
                <a:gd name="T9" fmla="*/ 0 h 394"/>
                <a:gd name="T10" fmla="*/ 105 w 110"/>
                <a:gd name="T11" fmla="*/ 0 h 394"/>
                <a:gd name="T12" fmla="*/ 110 w 110"/>
                <a:gd name="T13" fmla="*/ 5 h 394"/>
                <a:gd name="T14" fmla="*/ 110 w 110"/>
                <a:gd name="T15" fmla="*/ 389 h 394"/>
                <a:gd name="T16" fmla="*/ 105 w 110"/>
                <a:gd name="T17" fmla="*/ 39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394">
                  <a:moveTo>
                    <a:pt x="105" y="394"/>
                  </a:moveTo>
                  <a:cubicBezTo>
                    <a:pt x="5" y="394"/>
                    <a:pt x="5" y="394"/>
                    <a:pt x="5" y="394"/>
                  </a:cubicBezTo>
                  <a:cubicBezTo>
                    <a:pt x="2" y="394"/>
                    <a:pt x="0" y="391"/>
                    <a:pt x="0" y="389"/>
                  </a:cubicBezTo>
                  <a:cubicBezTo>
                    <a:pt x="0" y="5"/>
                    <a:pt x="0" y="5"/>
                    <a:pt x="0" y="5"/>
                  </a:cubicBezTo>
                  <a:cubicBezTo>
                    <a:pt x="0" y="2"/>
                    <a:pt x="2" y="0"/>
                    <a:pt x="5" y="0"/>
                  </a:cubicBezTo>
                  <a:cubicBezTo>
                    <a:pt x="105" y="0"/>
                    <a:pt x="105" y="0"/>
                    <a:pt x="105" y="0"/>
                  </a:cubicBezTo>
                  <a:cubicBezTo>
                    <a:pt x="108" y="0"/>
                    <a:pt x="110" y="2"/>
                    <a:pt x="110" y="5"/>
                  </a:cubicBezTo>
                  <a:cubicBezTo>
                    <a:pt x="110" y="389"/>
                    <a:pt x="110" y="389"/>
                    <a:pt x="110" y="389"/>
                  </a:cubicBezTo>
                  <a:cubicBezTo>
                    <a:pt x="110" y="391"/>
                    <a:pt x="108" y="394"/>
                    <a:pt x="105" y="394"/>
                  </a:cubicBezTo>
                  <a:close/>
                </a:path>
              </a:pathLst>
            </a:custGeom>
            <a:noFill/>
            <a:ln w="15875"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40" name="Freeform 14">
              <a:extLst>
                <a:ext uri="{FF2B5EF4-FFF2-40B4-BE49-F238E27FC236}">
                  <a16:creationId xmlns="" xmlns:a16="http://schemas.microsoft.com/office/drawing/2014/main" id="{04DF4AE5-4D47-46DB-AE52-336624EA4617}"/>
                </a:ext>
              </a:extLst>
            </p:cNvPr>
            <p:cNvSpPr>
              <a:spLocks/>
            </p:cNvSpPr>
            <p:nvPr/>
          </p:nvSpPr>
          <p:spPr bwMode="auto">
            <a:xfrm>
              <a:off x="1169988" y="2619375"/>
              <a:ext cx="52388" cy="107950"/>
            </a:xfrm>
            <a:custGeom>
              <a:avLst/>
              <a:gdLst>
                <a:gd name="T0" fmla="*/ 0 w 33"/>
                <a:gd name="T1" fmla="*/ 0 h 68"/>
                <a:gd name="T2" fmla="*/ 33 w 33"/>
                <a:gd name="T3" fmla="*/ 34 h 68"/>
                <a:gd name="T4" fmla="*/ 0 w 33"/>
                <a:gd name="T5" fmla="*/ 68 h 68"/>
              </a:gdLst>
              <a:ahLst/>
              <a:cxnLst>
                <a:cxn ang="0">
                  <a:pos x="T0" y="T1"/>
                </a:cxn>
                <a:cxn ang="0">
                  <a:pos x="T2" y="T3"/>
                </a:cxn>
                <a:cxn ang="0">
                  <a:pos x="T4" y="T5"/>
                </a:cxn>
              </a:cxnLst>
              <a:rect l="0" t="0" r="r" b="b"/>
              <a:pathLst>
                <a:path w="33" h="68">
                  <a:moveTo>
                    <a:pt x="0" y="0"/>
                  </a:moveTo>
                  <a:lnTo>
                    <a:pt x="33" y="34"/>
                  </a:lnTo>
                  <a:lnTo>
                    <a:pt x="0" y="68"/>
                  </a:lnTo>
                </a:path>
              </a:pathLst>
            </a:custGeom>
            <a:noFill/>
            <a:ln w="15875" cap="rnd">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41" name="Freeform 15">
              <a:extLst>
                <a:ext uri="{FF2B5EF4-FFF2-40B4-BE49-F238E27FC236}">
                  <a16:creationId xmlns="" xmlns:a16="http://schemas.microsoft.com/office/drawing/2014/main" id="{21692E92-394E-427A-87D3-D1CCDB17AB70}"/>
                </a:ext>
              </a:extLst>
            </p:cNvPr>
            <p:cNvSpPr>
              <a:spLocks/>
            </p:cNvSpPr>
            <p:nvPr/>
          </p:nvSpPr>
          <p:spPr bwMode="auto">
            <a:xfrm>
              <a:off x="908050" y="2671763"/>
              <a:ext cx="314325" cy="185738"/>
            </a:xfrm>
            <a:custGeom>
              <a:avLst/>
              <a:gdLst>
                <a:gd name="T0" fmla="*/ 0 w 298"/>
                <a:gd name="T1" fmla="*/ 175 h 175"/>
                <a:gd name="T2" fmla="*/ 278 w 298"/>
                <a:gd name="T3" fmla="*/ 0 h 175"/>
                <a:gd name="T4" fmla="*/ 298 w 298"/>
                <a:gd name="T5" fmla="*/ 0 h 175"/>
              </a:gdLst>
              <a:ahLst/>
              <a:cxnLst>
                <a:cxn ang="0">
                  <a:pos x="T0" y="T1"/>
                </a:cxn>
                <a:cxn ang="0">
                  <a:pos x="T2" y="T3"/>
                </a:cxn>
                <a:cxn ang="0">
                  <a:pos x="T4" y="T5"/>
                </a:cxn>
              </a:cxnLst>
              <a:rect l="0" t="0" r="r" b="b"/>
              <a:pathLst>
                <a:path w="298" h="175">
                  <a:moveTo>
                    <a:pt x="0" y="175"/>
                  </a:moveTo>
                  <a:cubicBezTo>
                    <a:pt x="50" y="71"/>
                    <a:pt x="155" y="0"/>
                    <a:pt x="278" y="0"/>
                  </a:cubicBezTo>
                  <a:cubicBezTo>
                    <a:pt x="284" y="0"/>
                    <a:pt x="291" y="0"/>
                    <a:pt x="298" y="0"/>
                  </a:cubicBezTo>
                </a:path>
              </a:pathLst>
            </a:custGeom>
            <a:noFill/>
            <a:ln w="15875" cap="rnd">
              <a:solidFill>
                <a:schemeClr val="accent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cxnSp>
        <p:nvCxnSpPr>
          <p:cNvPr id="43" name="Straight Connector 42">
            <a:extLst>
              <a:ext uri="{FF2B5EF4-FFF2-40B4-BE49-F238E27FC236}">
                <a16:creationId xmlns="" xmlns:a16="http://schemas.microsoft.com/office/drawing/2014/main" id="{2DB69BB6-C30B-439F-83BD-46DB20052705}"/>
              </a:ext>
            </a:extLst>
          </p:cNvPr>
          <p:cNvCxnSpPr/>
          <p:nvPr/>
        </p:nvCxnSpPr>
        <p:spPr>
          <a:xfrm>
            <a:off x="1784074" y="1533832"/>
            <a:ext cx="561961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 xmlns:a16="http://schemas.microsoft.com/office/drawing/2014/main" id="{91FA3A61-9F4F-4853-A75D-7C0D9DAC1E2B}"/>
              </a:ext>
            </a:extLst>
          </p:cNvPr>
          <p:cNvCxnSpPr/>
          <p:nvPr/>
        </p:nvCxnSpPr>
        <p:spPr>
          <a:xfrm>
            <a:off x="1784074" y="2557001"/>
            <a:ext cx="561961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 xmlns:a16="http://schemas.microsoft.com/office/drawing/2014/main" id="{17822797-A54C-4E0D-9088-8ECF5F625415}"/>
              </a:ext>
            </a:extLst>
          </p:cNvPr>
          <p:cNvCxnSpPr/>
          <p:nvPr/>
        </p:nvCxnSpPr>
        <p:spPr>
          <a:xfrm>
            <a:off x="1772767" y="3584471"/>
            <a:ext cx="561961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21377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 xmlns:a16="http://schemas.microsoft.com/office/drawing/2014/main" id="{5F327AB3-5BC3-4674-A2A5-9B7B7E591EC0}"/>
              </a:ext>
            </a:extLst>
          </p:cNvPr>
          <p:cNvSpPr/>
          <p:nvPr/>
        </p:nvSpPr>
        <p:spPr>
          <a:xfrm>
            <a:off x="314347" y="519196"/>
            <a:ext cx="4161209" cy="409459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0" name="Rectangle 19">
            <a:extLst>
              <a:ext uri="{FF2B5EF4-FFF2-40B4-BE49-F238E27FC236}">
                <a16:creationId xmlns="" xmlns:a16="http://schemas.microsoft.com/office/drawing/2014/main" id="{AF591B61-F2F5-4916-8100-606271F2CB5A}"/>
              </a:ext>
            </a:extLst>
          </p:cNvPr>
          <p:cNvSpPr/>
          <p:nvPr/>
        </p:nvSpPr>
        <p:spPr>
          <a:xfrm>
            <a:off x="4571999" y="529710"/>
            <a:ext cx="4256885" cy="4094594"/>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21" name="Straight Connector 20">
            <a:extLst>
              <a:ext uri="{FF2B5EF4-FFF2-40B4-BE49-F238E27FC236}">
                <a16:creationId xmlns="" xmlns:a16="http://schemas.microsoft.com/office/drawing/2014/main" id="{629BE77D-C51D-44E7-8EF4-8C67EC556319}"/>
              </a:ext>
            </a:extLst>
          </p:cNvPr>
          <p:cNvCxnSpPr>
            <a:cxnSpLocks/>
          </p:cNvCxnSpPr>
          <p:nvPr/>
        </p:nvCxnSpPr>
        <p:spPr>
          <a:xfrm>
            <a:off x="307040" y="534085"/>
            <a:ext cx="4168516"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 xmlns:a16="http://schemas.microsoft.com/office/drawing/2014/main" id="{3613B941-82F5-4B03-B6B8-493063BC91CE}"/>
              </a:ext>
            </a:extLst>
          </p:cNvPr>
          <p:cNvCxnSpPr>
            <a:cxnSpLocks/>
          </p:cNvCxnSpPr>
          <p:nvPr/>
        </p:nvCxnSpPr>
        <p:spPr>
          <a:xfrm>
            <a:off x="302146" y="3409466"/>
            <a:ext cx="417117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 xmlns:a16="http://schemas.microsoft.com/office/drawing/2014/main" id="{6C6EA71A-66BC-4907-9503-82FDD4BA9441}"/>
              </a:ext>
            </a:extLst>
          </p:cNvPr>
          <p:cNvCxnSpPr>
            <a:cxnSpLocks/>
          </p:cNvCxnSpPr>
          <p:nvPr/>
        </p:nvCxnSpPr>
        <p:spPr>
          <a:xfrm>
            <a:off x="4572000" y="535817"/>
            <a:ext cx="425765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a:xfrm>
            <a:off x="152426" y="3689503"/>
            <a:ext cx="4190999" cy="91104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400" dirty="0">
              <a:solidFill>
                <a:srgbClr val="FFFFFF"/>
              </a:solidFill>
            </a:endParaRPr>
          </a:p>
        </p:txBody>
      </p:sp>
      <p:sp>
        <p:nvSpPr>
          <p:cNvPr id="22" name="Text Box 24"/>
          <p:cNvSpPr txBox="1">
            <a:spLocks noChangeArrowheads="1"/>
          </p:cNvSpPr>
          <p:nvPr/>
        </p:nvSpPr>
        <p:spPr bwMode="auto">
          <a:xfrm>
            <a:off x="2919033" y="3527306"/>
            <a:ext cx="1519050" cy="1023357"/>
          </a:xfrm>
          <a:prstGeom prst="rect">
            <a:avLst/>
          </a:prstGeom>
          <a:noFill/>
          <a:ln>
            <a:noFill/>
          </a:ln>
        </p:spPr>
        <p:txBody>
          <a:bodyPr wrap="square">
            <a:spAutoFit/>
          </a:bodyPr>
          <a:lstStyle>
            <a:lvl1pPr marL="180975" indent="-180975" defTabSz="763588" eaLnBrk="0" hangingPunct="0">
              <a:tabLst>
                <a:tab pos="1909763" algn="ctr"/>
              </a:tabLst>
              <a:defRPr>
                <a:solidFill>
                  <a:schemeClr val="tx1"/>
                </a:solidFill>
                <a:latin typeface="Arial" charset="0"/>
                <a:ea typeface="MS PGothic" pitchFamily="34" charset="-128"/>
              </a:defRPr>
            </a:lvl1pPr>
            <a:lvl2pPr marL="742950" indent="-285750" defTabSz="763588" eaLnBrk="0" hangingPunct="0">
              <a:tabLst>
                <a:tab pos="1909763" algn="ctr"/>
              </a:tabLst>
              <a:defRPr>
                <a:solidFill>
                  <a:schemeClr val="tx1"/>
                </a:solidFill>
                <a:latin typeface="Arial" charset="0"/>
                <a:ea typeface="MS PGothic" pitchFamily="34" charset="-128"/>
              </a:defRPr>
            </a:lvl2pPr>
            <a:lvl3pPr marL="1143000" indent="-228600" defTabSz="763588" eaLnBrk="0" hangingPunct="0">
              <a:tabLst>
                <a:tab pos="1909763" algn="ctr"/>
              </a:tabLst>
              <a:defRPr>
                <a:solidFill>
                  <a:schemeClr val="tx1"/>
                </a:solidFill>
                <a:latin typeface="Arial" charset="0"/>
                <a:ea typeface="MS PGothic" pitchFamily="34" charset="-128"/>
              </a:defRPr>
            </a:lvl3pPr>
            <a:lvl4pPr marL="1600200" indent="-228600" defTabSz="763588" eaLnBrk="0" hangingPunct="0">
              <a:tabLst>
                <a:tab pos="1909763" algn="ctr"/>
              </a:tabLst>
              <a:defRPr>
                <a:solidFill>
                  <a:schemeClr val="tx1"/>
                </a:solidFill>
                <a:latin typeface="Arial" charset="0"/>
                <a:ea typeface="MS PGothic" pitchFamily="34" charset="-128"/>
              </a:defRPr>
            </a:lvl4pPr>
            <a:lvl5pPr marL="2057400" indent="-228600" defTabSz="763588" eaLnBrk="0" hangingPunct="0">
              <a:tabLst>
                <a:tab pos="1909763" algn="ctr"/>
              </a:tabLst>
              <a:defRPr>
                <a:solidFill>
                  <a:schemeClr val="tx1"/>
                </a:solidFill>
                <a:latin typeface="Arial" charset="0"/>
                <a:ea typeface="MS PGothic" pitchFamily="34" charset="-128"/>
              </a:defRPr>
            </a:lvl5pPr>
            <a:lvl6pPr marL="25146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6pPr>
            <a:lvl7pPr marL="29718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7pPr>
            <a:lvl8pPr marL="34290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8pPr>
            <a:lvl9pPr marL="38862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9pPr>
          </a:lstStyle>
          <a:p>
            <a:pPr marL="0" indent="0" fontAlgn="base">
              <a:spcBef>
                <a:spcPct val="0"/>
              </a:spcBef>
              <a:spcAft>
                <a:spcPct val="0"/>
              </a:spcAft>
              <a:buClr>
                <a:srgbClr val="000000"/>
              </a:buClr>
            </a:pPr>
            <a:r>
              <a:rPr lang="de-DE" sz="1050" b="1" dirty="0">
                <a:solidFill>
                  <a:srgbClr val="000000"/>
                </a:solidFill>
                <a:cs typeface="Arial" pitchFamily="34" charset="0"/>
              </a:rPr>
              <a:t>Device Datasheets:</a:t>
            </a:r>
            <a:endParaRPr lang="de-DE" sz="1100" b="1" dirty="0">
              <a:solidFill>
                <a:srgbClr val="000000"/>
              </a:solidFill>
              <a:cs typeface="Arial" pitchFamily="34" charset="0"/>
            </a:endParaRPr>
          </a:p>
          <a:p>
            <a:pPr marL="227013" lvl="1" indent="-171450" fontAlgn="base">
              <a:spcBef>
                <a:spcPct val="0"/>
              </a:spcBef>
              <a:spcAft>
                <a:spcPct val="0"/>
              </a:spcAft>
              <a:buClr>
                <a:srgbClr val="000000"/>
              </a:buClr>
              <a:buFont typeface="Arial" panose="020B0604020202020204" pitchFamily="34" charset="0"/>
              <a:buChar char="•"/>
            </a:pPr>
            <a:r>
              <a:rPr lang="en-US" sz="1000" dirty="0">
                <a:solidFill>
                  <a:srgbClr val="000000"/>
                </a:solidFill>
                <a:cs typeface="Arial" pitchFamily="34" charset="0"/>
                <a:hlinkClick r:id="rId3"/>
              </a:rPr>
              <a:t>AFE4900</a:t>
            </a:r>
            <a:r>
              <a:rPr lang="en-US" sz="1000" dirty="0">
                <a:solidFill>
                  <a:srgbClr val="000000"/>
                </a:solidFill>
                <a:cs typeface="Arial" pitchFamily="34" charset="0"/>
              </a:rPr>
              <a:t> </a:t>
            </a:r>
          </a:p>
          <a:p>
            <a:pPr marL="227013" lvl="1" indent="-171450" fontAlgn="base">
              <a:spcBef>
                <a:spcPct val="0"/>
              </a:spcBef>
              <a:spcAft>
                <a:spcPct val="0"/>
              </a:spcAft>
              <a:buClr>
                <a:srgbClr val="000000"/>
              </a:buClr>
              <a:buFont typeface="Arial" panose="020B0604020202020204" pitchFamily="34" charset="0"/>
              <a:buChar char="•"/>
            </a:pPr>
            <a:r>
              <a:rPr lang="en-US" sz="1000" dirty="0">
                <a:solidFill>
                  <a:srgbClr val="000000"/>
                </a:solidFill>
                <a:cs typeface="Arial" pitchFamily="34" charset="0"/>
                <a:hlinkClick r:id="rId4"/>
              </a:rPr>
              <a:t>CC2640R2F</a:t>
            </a:r>
            <a:endParaRPr lang="en-US" sz="1000" dirty="0">
              <a:solidFill>
                <a:srgbClr val="000000"/>
              </a:solidFill>
              <a:cs typeface="Arial" pitchFamily="34" charset="0"/>
            </a:endParaRPr>
          </a:p>
          <a:p>
            <a:pPr marL="227013" lvl="1" indent="-171450" fontAlgn="base">
              <a:spcBef>
                <a:spcPct val="0"/>
              </a:spcBef>
              <a:spcAft>
                <a:spcPct val="0"/>
              </a:spcAft>
              <a:buClr>
                <a:srgbClr val="000000"/>
              </a:buClr>
              <a:buFont typeface="Arial" panose="020B0604020202020204" pitchFamily="34" charset="0"/>
              <a:buChar char="•"/>
            </a:pPr>
            <a:r>
              <a:rPr lang="en-US" sz="1000" dirty="0">
                <a:solidFill>
                  <a:srgbClr val="000000"/>
                </a:solidFill>
                <a:cs typeface="Arial" pitchFamily="34" charset="0"/>
                <a:hlinkClick r:id="rId5"/>
              </a:rPr>
              <a:t>TPS61098</a:t>
            </a:r>
            <a:r>
              <a:rPr lang="en-US" sz="1000" dirty="0">
                <a:solidFill>
                  <a:srgbClr val="000000"/>
                </a:solidFill>
                <a:cs typeface="Arial" pitchFamily="34" charset="0"/>
              </a:rPr>
              <a:t> </a:t>
            </a:r>
          </a:p>
          <a:p>
            <a:pPr marL="227013" lvl="1" indent="-171450" fontAlgn="base">
              <a:spcBef>
                <a:spcPct val="0"/>
              </a:spcBef>
              <a:spcAft>
                <a:spcPct val="0"/>
              </a:spcAft>
              <a:buClr>
                <a:srgbClr val="000000"/>
              </a:buClr>
              <a:buFont typeface="Arial" panose="020B0604020202020204" pitchFamily="34" charset="0"/>
              <a:buChar char="•"/>
            </a:pPr>
            <a:r>
              <a:rPr lang="en-US" sz="1000" dirty="0">
                <a:solidFill>
                  <a:srgbClr val="000000"/>
                </a:solidFill>
                <a:cs typeface="Arial" pitchFamily="34" charset="0"/>
                <a:hlinkClick r:id="rId6"/>
              </a:rPr>
              <a:t>TPS63036</a:t>
            </a:r>
            <a:endParaRPr lang="en-US" sz="1000" dirty="0">
              <a:solidFill>
                <a:srgbClr val="000000"/>
              </a:solidFill>
              <a:cs typeface="Arial" pitchFamily="34" charset="0"/>
            </a:endParaRPr>
          </a:p>
          <a:p>
            <a:pPr marL="227013" lvl="1" indent="-171450" fontAlgn="base">
              <a:spcBef>
                <a:spcPct val="0"/>
              </a:spcBef>
              <a:spcAft>
                <a:spcPct val="0"/>
              </a:spcAft>
              <a:buClr>
                <a:srgbClr val="000000"/>
              </a:buClr>
              <a:buFont typeface="Arial" panose="020B0604020202020204" pitchFamily="34" charset="0"/>
              <a:buChar char="•"/>
            </a:pPr>
            <a:r>
              <a:rPr lang="en-US" sz="1000" dirty="0">
                <a:solidFill>
                  <a:srgbClr val="000000"/>
                </a:solidFill>
                <a:cs typeface="Arial" pitchFamily="34" charset="0"/>
                <a:hlinkClick r:id="rId7"/>
              </a:rPr>
              <a:t>TPD1E10B06</a:t>
            </a:r>
            <a:endParaRPr lang="en-US" sz="1000" dirty="0">
              <a:solidFill>
                <a:srgbClr val="000000"/>
              </a:solidFill>
              <a:cs typeface="Arial" pitchFamily="34" charset="0"/>
            </a:endParaRPr>
          </a:p>
        </p:txBody>
      </p:sp>
      <p:sp>
        <p:nvSpPr>
          <p:cNvPr id="9218" name="Title 4"/>
          <p:cNvSpPr>
            <a:spLocks noGrp="1"/>
          </p:cNvSpPr>
          <p:nvPr>
            <p:ph type="title"/>
          </p:nvPr>
        </p:nvSpPr>
        <p:spPr>
          <a:xfrm>
            <a:off x="224565" y="78883"/>
            <a:ext cx="9078027" cy="360646"/>
          </a:xfrm>
        </p:spPr>
        <p:txBody>
          <a:bodyPr/>
          <a:lstStyle/>
          <a:p>
            <a:pPr eaLnBrk="1" hangingPunct="1"/>
            <a:r>
              <a:rPr lang="en-US" altLang="en-US" sz="2000" dirty="0"/>
              <a:t>TIDA-01580 </a:t>
            </a:r>
            <a:br>
              <a:rPr lang="en-US" altLang="en-US" sz="2000" dirty="0"/>
            </a:br>
            <a:r>
              <a:rPr lang="en-US" altLang="en-US" sz="1600" dirty="0">
                <a:solidFill>
                  <a:schemeClr val="tx1"/>
                </a:solidFill>
              </a:rPr>
              <a:t>Wearable, wireless, multiparameter patient monitor reference design</a:t>
            </a:r>
            <a:endParaRPr lang="en-US" altLang="en-US" sz="1050" dirty="0">
              <a:solidFill>
                <a:schemeClr val="tx1"/>
              </a:solidFill>
            </a:endParaRPr>
          </a:p>
        </p:txBody>
      </p:sp>
      <p:sp>
        <p:nvSpPr>
          <p:cNvPr id="41" name="TextBox 40"/>
          <p:cNvSpPr txBox="1"/>
          <p:nvPr/>
        </p:nvSpPr>
        <p:spPr>
          <a:xfrm>
            <a:off x="4627040" y="720630"/>
            <a:ext cx="4195233" cy="925015"/>
          </a:xfrm>
          <a:prstGeom prst="rect">
            <a:avLst/>
          </a:prstGeom>
          <a:noFill/>
          <a:ln w="19050">
            <a:noFill/>
          </a:ln>
        </p:spPr>
        <p:txBody>
          <a:bodyPr wrap="square" rtlCol="0">
            <a:noAutofit/>
          </a:bodyPr>
          <a:lstStyle/>
          <a:p>
            <a:pPr marL="112713" indent="-112713" defTabSz="914400" fontAlgn="base">
              <a:spcBef>
                <a:spcPct val="0"/>
              </a:spcBef>
              <a:spcAft>
                <a:spcPct val="0"/>
              </a:spcAft>
              <a:buFont typeface="Arial" panose="020B0604020202020204" pitchFamily="34" charset="0"/>
              <a:buChar char="•"/>
            </a:pPr>
            <a:r>
              <a:rPr lang="en-US" sz="900" dirty="0">
                <a:solidFill>
                  <a:srgbClr val="000000"/>
                </a:solidFill>
              </a:rPr>
              <a:t>PPG supports 4 LEDs and 3 PDs with Digital Ambient subtraction to improve the SNR</a:t>
            </a:r>
          </a:p>
          <a:p>
            <a:pPr marL="112713" indent="-112713" defTabSz="914400" fontAlgn="base">
              <a:spcBef>
                <a:spcPct val="0"/>
              </a:spcBef>
              <a:spcAft>
                <a:spcPct val="0"/>
              </a:spcAft>
              <a:buFont typeface="Arial" panose="020B0604020202020204" pitchFamily="34" charset="0"/>
              <a:buChar char="•"/>
            </a:pPr>
            <a:r>
              <a:rPr lang="en-US" sz="900" dirty="0">
                <a:solidFill>
                  <a:srgbClr val="000000"/>
                </a:solidFill>
              </a:rPr>
              <a:t>AC and DC lead off detection helps in correct measurement of vital signs</a:t>
            </a:r>
          </a:p>
          <a:p>
            <a:pPr marL="112713" indent="-112713" defTabSz="914400" fontAlgn="base">
              <a:spcBef>
                <a:spcPct val="0"/>
              </a:spcBef>
              <a:spcAft>
                <a:spcPct val="0"/>
              </a:spcAft>
              <a:buFont typeface="Arial" panose="020B0604020202020204" pitchFamily="34" charset="0"/>
              <a:buChar char="•"/>
            </a:pPr>
            <a:r>
              <a:rPr lang="en-US" sz="900" dirty="0">
                <a:solidFill>
                  <a:srgbClr val="000000"/>
                </a:solidFill>
              </a:rPr>
              <a:t>Continuous Monitoring with lower operating power ensures battery life of 30 days</a:t>
            </a:r>
          </a:p>
          <a:p>
            <a:pPr marL="112713" indent="-112713" defTabSz="914400" fontAlgn="base">
              <a:spcBef>
                <a:spcPct val="0"/>
              </a:spcBef>
              <a:spcAft>
                <a:spcPct val="0"/>
              </a:spcAft>
              <a:buFont typeface="Arial" panose="020B0604020202020204" pitchFamily="34" charset="0"/>
              <a:buChar char="•"/>
            </a:pPr>
            <a:r>
              <a:rPr lang="en-US" sz="900" dirty="0">
                <a:solidFill>
                  <a:srgbClr val="000000"/>
                </a:solidFill>
              </a:rPr>
              <a:t>Flexibility of ultra low power modes and integrated FIFO can keep MCU into sleep to increase the battery operation time</a:t>
            </a:r>
            <a:br>
              <a:rPr lang="en-US" sz="900" dirty="0">
                <a:solidFill>
                  <a:srgbClr val="000000"/>
                </a:solidFill>
              </a:rPr>
            </a:br>
            <a:r>
              <a:rPr lang="en-US" sz="900" dirty="0">
                <a:solidFill>
                  <a:srgbClr val="000000"/>
                </a:solidFill>
              </a:rPr>
              <a:t/>
            </a:r>
            <a:br>
              <a:rPr lang="en-US" sz="900" dirty="0">
                <a:solidFill>
                  <a:srgbClr val="000000"/>
                </a:solidFill>
              </a:rPr>
            </a:br>
            <a:endParaRPr lang="en-US" sz="900" dirty="0">
              <a:solidFill>
                <a:srgbClr val="000000"/>
              </a:solidFill>
            </a:endParaRPr>
          </a:p>
          <a:p>
            <a:pPr defTabSz="914400" fontAlgn="base">
              <a:spcBef>
                <a:spcPct val="0"/>
              </a:spcBef>
              <a:spcAft>
                <a:spcPct val="0"/>
              </a:spcAft>
            </a:pPr>
            <a:endParaRPr lang="en-US" sz="900" dirty="0">
              <a:solidFill>
                <a:srgbClr val="000000"/>
              </a:solidFill>
            </a:endParaRPr>
          </a:p>
          <a:p>
            <a:pPr defTabSz="914400" fontAlgn="base">
              <a:spcBef>
                <a:spcPct val="0"/>
              </a:spcBef>
              <a:spcAft>
                <a:spcPct val="0"/>
              </a:spcAft>
            </a:pPr>
            <a:endParaRPr lang="en-US" sz="900" dirty="0">
              <a:solidFill>
                <a:srgbClr val="000000"/>
              </a:solidFill>
            </a:endParaRPr>
          </a:p>
          <a:p>
            <a:pPr defTabSz="914400" fontAlgn="base">
              <a:spcBef>
                <a:spcPct val="0"/>
              </a:spcBef>
              <a:spcAft>
                <a:spcPct val="0"/>
              </a:spcAft>
            </a:pPr>
            <a:endParaRPr lang="en-US" sz="900" dirty="0">
              <a:solidFill>
                <a:srgbClr val="000000"/>
              </a:solidFill>
            </a:endParaRPr>
          </a:p>
        </p:txBody>
      </p:sp>
      <p:sp>
        <p:nvSpPr>
          <p:cNvPr id="17" name="TextBox 16"/>
          <p:cNvSpPr txBox="1"/>
          <p:nvPr/>
        </p:nvSpPr>
        <p:spPr>
          <a:xfrm>
            <a:off x="310498" y="681067"/>
            <a:ext cx="4040445" cy="2018852"/>
          </a:xfrm>
          <a:prstGeom prst="rect">
            <a:avLst/>
          </a:prstGeom>
          <a:noFill/>
          <a:ln w="19050">
            <a:noFill/>
          </a:ln>
        </p:spPr>
        <p:txBody>
          <a:bodyPr wrap="square" rtlCol="0">
            <a:noAutofit/>
          </a:bodyPr>
          <a:lstStyle/>
          <a:p>
            <a:pPr marL="119063" indent="-119063" defTabSz="914400" fontAlgn="base">
              <a:spcBef>
                <a:spcPct val="0"/>
              </a:spcBef>
              <a:spcAft>
                <a:spcPct val="0"/>
              </a:spcAft>
              <a:buFont typeface="Arial" panose="020B0604020202020204" pitchFamily="34" charset="0"/>
              <a:buChar char="•"/>
            </a:pPr>
            <a:r>
              <a:rPr lang="en-US" sz="900" dirty="0">
                <a:solidFill>
                  <a:srgbClr val="000000"/>
                </a:solidFill>
              </a:rPr>
              <a:t>Simple Wearable Multi-Parameter Patient Monitor for Photo-plethysmography (PPG) and Electrocardiography (ECG)</a:t>
            </a:r>
          </a:p>
          <a:p>
            <a:pPr marL="119063" indent="-119063" defTabSz="914400" fontAlgn="base">
              <a:spcBef>
                <a:spcPct val="0"/>
              </a:spcBef>
              <a:spcAft>
                <a:spcPct val="0"/>
              </a:spcAft>
              <a:buFont typeface="Arial" panose="020B0604020202020204" pitchFamily="34" charset="0"/>
              <a:buChar char="•"/>
            </a:pPr>
            <a:r>
              <a:rPr lang="en-US" sz="900" dirty="0">
                <a:solidFill>
                  <a:srgbClr val="000000"/>
                </a:solidFill>
              </a:rPr>
              <a:t>Provides Raw data to calculate heart-rate, Oxygen Concentration in Blood (SpO2) and  Pulse-transit Time (PTT)</a:t>
            </a:r>
          </a:p>
          <a:p>
            <a:pPr marL="119063" indent="-119063" defTabSz="914400" fontAlgn="base">
              <a:spcBef>
                <a:spcPct val="0"/>
              </a:spcBef>
              <a:spcAft>
                <a:spcPct val="0"/>
              </a:spcAft>
              <a:buFont typeface="Arial" panose="020B0604020202020204" pitchFamily="34" charset="0"/>
              <a:buChar char="•"/>
            </a:pPr>
            <a:r>
              <a:rPr lang="en-US" sz="900" dirty="0">
                <a:solidFill>
                  <a:srgbClr val="000000"/>
                </a:solidFill>
              </a:rPr>
              <a:t>Uses Single-chip Bio-sensing Front-End AFE4900 for Synchronized ECG &amp; PPG</a:t>
            </a:r>
          </a:p>
          <a:p>
            <a:pPr marL="341313" lvl="1" indent="-171450" defTabSz="914400" fontAlgn="base">
              <a:spcBef>
                <a:spcPct val="0"/>
              </a:spcBef>
              <a:spcAft>
                <a:spcPct val="0"/>
              </a:spcAft>
              <a:buFont typeface="Arial" panose="020B0604020202020204" pitchFamily="34" charset="0"/>
              <a:buChar char="‒"/>
            </a:pPr>
            <a:r>
              <a:rPr lang="en-US" sz="900" dirty="0">
                <a:solidFill>
                  <a:srgbClr val="000000"/>
                </a:solidFill>
              </a:rPr>
              <a:t>PPG (Optical heart-rate monitoring and SpO2) supports 4 LEDs and 3 PDs with Digital Ambient subtraction to improve the SNR</a:t>
            </a:r>
          </a:p>
          <a:p>
            <a:pPr marL="341313" lvl="1" indent="-171450" defTabSz="914400" fontAlgn="base">
              <a:spcBef>
                <a:spcPct val="0"/>
              </a:spcBef>
              <a:spcAft>
                <a:spcPct val="0"/>
              </a:spcAft>
              <a:buFont typeface="Arial" panose="020B0604020202020204" pitchFamily="34" charset="0"/>
              <a:buChar char="‒"/>
            </a:pPr>
            <a:r>
              <a:rPr lang="en-US" sz="900" dirty="0">
                <a:solidFill>
                  <a:srgbClr val="000000"/>
                </a:solidFill>
              </a:rPr>
              <a:t>ECG (LEAD I) signals </a:t>
            </a:r>
          </a:p>
          <a:p>
            <a:pPr marL="119063" indent="-119063" defTabSz="914400" fontAlgn="base">
              <a:spcBef>
                <a:spcPct val="0"/>
              </a:spcBef>
              <a:spcAft>
                <a:spcPct val="0"/>
              </a:spcAft>
              <a:buFont typeface="Arial" panose="020B0604020202020204" pitchFamily="34" charset="0"/>
              <a:buChar char="•"/>
            </a:pPr>
            <a:r>
              <a:rPr lang="en-US" sz="900" dirty="0">
                <a:solidFill>
                  <a:srgbClr val="000000"/>
                </a:solidFill>
              </a:rPr>
              <a:t>Integrated ARM Cortex-M3 + 2.4GHz RF Transceiver (CC2640R2F) supports wireless data transfer – BLE 4.2 and 5</a:t>
            </a:r>
          </a:p>
          <a:p>
            <a:pPr marL="119063" indent="-119063" defTabSz="914400" fontAlgn="base">
              <a:spcBef>
                <a:spcPct val="0"/>
              </a:spcBef>
              <a:spcAft>
                <a:spcPct val="0"/>
              </a:spcAft>
              <a:buFont typeface="Arial" panose="020B0604020202020204" pitchFamily="34" charset="0"/>
              <a:buChar char="•"/>
            </a:pPr>
            <a:r>
              <a:rPr lang="en-US" sz="900" dirty="0">
                <a:solidFill>
                  <a:srgbClr val="000000"/>
                </a:solidFill>
              </a:rPr>
              <a:t>Operated from CR3032 (3V, 500mA Coin Cell Battery) with battery life of 30 days using highly efficient DC/DC converters </a:t>
            </a:r>
          </a:p>
          <a:p>
            <a:pPr marL="119063" indent="-119063" defTabSz="914400" fontAlgn="base">
              <a:spcBef>
                <a:spcPct val="0"/>
              </a:spcBef>
              <a:spcAft>
                <a:spcPct val="0"/>
              </a:spcAft>
              <a:buFont typeface="Arial" panose="020B0604020202020204" pitchFamily="34" charset="0"/>
              <a:buChar char="•"/>
            </a:pPr>
            <a:r>
              <a:rPr lang="en-US" sz="900" dirty="0">
                <a:solidFill>
                  <a:srgbClr val="000000"/>
                </a:solidFill>
              </a:rPr>
              <a:t>Small form factor helps in easy adaptation to wearable applications</a:t>
            </a:r>
            <a:endParaRPr lang="en-US" sz="850" dirty="0">
              <a:solidFill>
                <a:srgbClr val="000000"/>
              </a:solidFill>
            </a:endParaRPr>
          </a:p>
        </p:txBody>
      </p:sp>
      <p:sp>
        <p:nvSpPr>
          <p:cNvPr id="24" name="Rectangle 14"/>
          <p:cNvSpPr>
            <a:spLocks noChangeArrowheads="1"/>
          </p:cNvSpPr>
          <p:nvPr/>
        </p:nvSpPr>
        <p:spPr bwMode="auto">
          <a:xfrm>
            <a:off x="295730" y="485478"/>
            <a:ext cx="4013200" cy="313259"/>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200" b="1" dirty="0">
                <a:solidFill>
                  <a:srgbClr val="DE0000"/>
                </a:solidFill>
              </a:rPr>
              <a:t>Features</a:t>
            </a:r>
          </a:p>
        </p:txBody>
      </p:sp>
      <p:sp>
        <p:nvSpPr>
          <p:cNvPr id="31" name="Rectangle 14"/>
          <p:cNvSpPr>
            <a:spLocks noChangeArrowheads="1"/>
          </p:cNvSpPr>
          <p:nvPr/>
        </p:nvSpPr>
        <p:spPr bwMode="auto">
          <a:xfrm>
            <a:off x="4627040" y="477887"/>
            <a:ext cx="3704167" cy="360646"/>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200" b="1" dirty="0">
                <a:solidFill>
                  <a:srgbClr val="DE0000"/>
                </a:solidFill>
              </a:rPr>
              <a:t>Benefits</a:t>
            </a:r>
          </a:p>
        </p:txBody>
      </p:sp>
      <p:sp>
        <p:nvSpPr>
          <p:cNvPr id="15" name="TextBox 14"/>
          <p:cNvSpPr txBox="1"/>
          <p:nvPr/>
        </p:nvSpPr>
        <p:spPr>
          <a:xfrm>
            <a:off x="304801" y="2941784"/>
            <a:ext cx="1680892" cy="400110"/>
          </a:xfrm>
          <a:prstGeom prst="rect">
            <a:avLst/>
          </a:prstGeom>
          <a:noFill/>
          <a:ln w="19050">
            <a:noFill/>
          </a:ln>
        </p:spPr>
        <p:txBody>
          <a:bodyPr wrap="square" rtlCol="0">
            <a:spAutoFit/>
          </a:bodyPr>
          <a:lstStyle/>
          <a:p>
            <a:pPr marL="111125" indent="-111125" defTabSz="914400" fontAlgn="base">
              <a:spcBef>
                <a:spcPct val="0"/>
              </a:spcBef>
              <a:spcAft>
                <a:spcPct val="0"/>
              </a:spcAft>
              <a:buFont typeface="Arial" panose="020B0604020202020204" pitchFamily="34" charset="0"/>
              <a:buChar char="•"/>
            </a:pPr>
            <a:r>
              <a:rPr lang="en-US" sz="1000" dirty="0">
                <a:solidFill>
                  <a:srgbClr val="000000"/>
                </a:solidFill>
                <a:hlinkClick r:id="rId8"/>
              </a:rPr>
              <a:t>Wireless patient monitor</a:t>
            </a:r>
            <a:endParaRPr lang="en-US" sz="1000" dirty="0">
              <a:solidFill>
                <a:srgbClr val="000000"/>
              </a:solidFill>
            </a:endParaRPr>
          </a:p>
          <a:p>
            <a:pPr marL="111125" indent="-111125" defTabSz="914400" fontAlgn="base">
              <a:spcBef>
                <a:spcPct val="0"/>
              </a:spcBef>
              <a:spcAft>
                <a:spcPct val="0"/>
              </a:spcAft>
              <a:buFont typeface="Arial" panose="020B0604020202020204" pitchFamily="34" charset="0"/>
              <a:buChar char="•"/>
            </a:pPr>
            <a:r>
              <a:rPr lang="en-US" sz="1000" dirty="0">
                <a:solidFill>
                  <a:srgbClr val="000000"/>
                </a:solidFill>
                <a:hlinkClick r:id="rId9"/>
              </a:rPr>
              <a:t>Pulse Oximeter</a:t>
            </a:r>
            <a:endParaRPr lang="en-US" sz="1000" dirty="0">
              <a:solidFill>
                <a:srgbClr val="000000"/>
              </a:solidFill>
            </a:endParaRPr>
          </a:p>
        </p:txBody>
      </p:sp>
      <p:sp>
        <p:nvSpPr>
          <p:cNvPr id="33" name="Rectangle 14"/>
          <p:cNvSpPr>
            <a:spLocks noChangeArrowheads="1"/>
          </p:cNvSpPr>
          <p:nvPr/>
        </p:nvSpPr>
        <p:spPr bwMode="auto">
          <a:xfrm>
            <a:off x="304800" y="2738829"/>
            <a:ext cx="4191000" cy="260141"/>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200" b="1" dirty="0">
                <a:solidFill>
                  <a:srgbClr val="DE0000"/>
                </a:solidFill>
              </a:rPr>
              <a:t>Target applications</a:t>
            </a:r>
          </a:p>
        </p:txBody>
      </p:sp>
      <p:sp>
        <p:nvSpPr>
          <p:cNvPr id="32" name="Rectangle 14"/>
          <p:cNvSpPr>
            <a:spLocks noChangeArrowheads="1"/>
          </p:cNvSpPr>
          <p:nvPr/>
        </p:nvSpPr>
        <p:spPr bwMode="auto">
          <a:xfrm>
            <a:off x="282316" y="3416596"/>
            <a:ext cx="2311727" cy="266502"/>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200" b="1" dirty="0">
                <a:solidFill>
                  <a:srgbClr val="DE0000"/>
                </a:solidFill>
              </a:rPr>
              <a:t>Tools &amp; resources</a:t>
            </a:r>
          </a:p>
        </p:txBody>
      </p:sp>
      <p:pic>
        <p:nvPicPr>
          <p:cNvPr id="18" name="Picture 17"/>
          <p:cNvPicPr/>
          <p:nvPr/>
        </p:nvPicPr>
        <p:blipFill>
          <a:blip r:embed="rId10" cstate="print">
            <a:extLst>
              <a:ext uri="{28A0092B-C50C-407E-A947-70E740481C1C}">
                <a14:useLocalDpi xmlns:a14="http://schemas.microsoft.com/office/drawing/2010/main" val="0"/>
              </a:ext>
            </a:extLst>
          </a:blip>
          <a:stretch>
            <a:fillRect/>
          </a:stretch>
        </p:blipFill>
        <p:spPr bwMode="auto">
          <a:xfrm>
            <a:off x="404448" y="3675964"/>
            <a:ext cx="1162050" cy="847956"/>
          </a:xfrm>
          <a:prstGeom prst="rect">
            <a:avLst/>
          </a:prstGeom>
          <a:noFill/>
          <a:ln>
            <a:noFill/>
          </a:ln>
        </p:spPr>
      </p:pic>
      <p:pic>
        <p:nvPicPr>
          <p:cNvPr id="19" name="Picture 18" descr="D:\important\Medical\Patient Monitoring and Diagnostics\TI Designs\TIDA-01580-Basic-Patch\Board Images\IMG20171207104355 - Copy.jpg"/>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647471" y="3658605"/>
            <a:ext cx="1206500" cy="800439"/>
          </a:xfrm>
          <a:prstGeom prst="rect">
            <a:avLst/>
          </a:prstGeom>
          <a:noFill/>
          <a:ln>
            <a:noFill/>
          </a:ln>
        </p:spPr>
      </p:pic>
      <p:pic>
        <p:nvPicPr>
          <p:cNvPr id="1026" name="Picture 2"/>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26988" y="1852812"/>
            <a:ext cx="3825945" cy="2703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Slide Number Placeholder 3"/>
          <p:cNvSpPr>
            <a:spLocks noGrp="1"/>
          </p:cNvSpPr>
          <p:nvPr>
            <p:ph type="sldNum" sz="quarter" idx="10"/>
          </p:nvPr>
        </p:nvSpPr>
        <p:spPr>
          <a:xfrm>
            <a:off x="6642100" y="4571472"/>
            <a:ext cx="2133600" cy="154782"/>
          </a:xfrm>
          <a:noFill/>
        </p:spPr>
        <p:txBody>
          <a:bodyPr/>
          <a:lstStyle/>
          <a:p>
            <a:fld id="{66C859B9-A6F5-4CA5-B884-5AD1BEA27C22}" type="slidenum">
              <a:rPr lang="en-US" smtClean="0">
                <a:solidFill>
                  <a:srgbClr val="000000"/>
                </a:solidFill>
              </a:rPr>
              <a:pPr/>
              <a:t>20</a:t>
            </a:fld>
            <a:endParaRPr lang="en-US">
              <a:solidFill>
                <a:srgbClr val="000000"/>
              </a:solidFill>
            </a:endParaRPr>
          </a:p>
        </p:txBody>
      </p:sp>
      <p:cxnSp>
        <p:nvCxnSpPr>
          <p:cNvPr id="29" name="Straight Connector 28">
            <a:extLst>
              <a:ext uri="{FF2B5EF4-FFF2-40B4-BE49-F238E27FC236}">
                <a16:creationId xmlns="" xmlns:a16="http://schemas.microsoft.com/office/drawing/2014/main" id="{693187B8-72F8-46DF-92C1-0F786349063F}"/>
              </a:ext>
            </a:extLst>
          </p:cNvPr>
          <p:cNvCxnSpPr>
            <a:cxnSpLocks/>
          </p:cNvCxnSpPr>
          <p:nvPr/>
        </p:nvCxnSpPr>
        <p:spPr>
          <a:xfrm>
            <a:off x="304800" y="2755233"/>
            <a:ext cx="4168516"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 xmlns:a16="http://schemas.microsoft.com/office/drawing/2014/main" id="{8E2D8BB9-32FC-4365-923D-EF153BE98A3C}"/>
              </a:ext>
            </a:extLst>
          </p:cNvPr>
          <p:cNvSpPr txBox="1"/>
          <p:nvPr/>
        </p:nvSpPr>
        <p:spPr>
          <a:xfrm>
            <a:off x="2053347" y="2941215"/>
            <a:ext cx="2297596" cy="400110"/>
          </a:xfrm>
          <a:prstGeom prst="rect">
            <a:avLst/>
          </a:prstGeom>
          <a:noFill/>
          <a:ln w="19050">
            <a:noFill/>
          </a:ln>
        </p:spPr>
        <p:txBody>
          <a:bodyPr wrap="square" rtlCol="0">
            <a:spAutoFit/>
          </a:bodyPr>
          <a:lstStyle/>
          <a:p>
            <a:pPr marL="111125" indent="-111125" defTabSz="914400" fontAlgn="base">
              <a:spcBef>
                <a:spcPct val="0"/>
              </a:spcBef>
              <a:spcAft>
                <a:spcPct val="0"/>
              </a:spcAft>
              <a:buFont typeface="Arial" panose="020B0604020202020204" pitchFamily="34" charset="0"/>
              <a:buChar char="•"/>
            </a:pPr>
            <a:r>
              <a:rPr lang="en-US" sz="1000" dirty="0">
                <a:solidFill>
                  <a:srgbClr val="000000"/>
                </a:solidFill>
                <a:hlinkClick r:id="rId13"/>
              </a:rPr>
              <a:t>Wearable fitness &amp; activity Monitor</a:t>
            </a:r>
            <a:endParaRPr lang="en-US" sz="1000" dirty="0">
              <a:solidFill>
                <a:srgbClr val="000000"/>
              </a:solidFill>
            </a:endParaRPr>
          </a:p>
          <a:p>
            <a:pPr marL="111125" indent="-111125" defTabSz="914400" fontAlgn="base">
              <a:spcBef>
                <a:spcPct val="0"/>
              </a:spcBef>
              <a:spcAft>
                <a:spcPct val="0"/>
              </a:spcAft>
              <a:buFont typeface="Arial" panose="020B0604020202020204" pitchFamily="34" charset="0"/>
              <a:buChar char="•"/>
            </a:pPr>
            <a:r>
              <a:rPr lang="en-US" sz="1000" dirty="0">
                <a:solidFill>
                  <a:srgbClr val="000000"/>
                </a:solidFill>
                <a:hlinkClick r:id="rId9"/>
              </a:rPr>
              <a:t>ECG</a:t>
            </a:r>
          </a:p>
        </p:txBody>
      </p:sp>
    </p:spTree>
    <p:extLst>
      <p:ext uri="{BB962C8B-B14F-4D97-AF65-F5344CB8AC3E}">
        <p14:creationId xmlns:p14="http://schemas.microsoft.com/office/powerpoint/2010/main" val="10371969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 xmlns:a16="http://schemas.microsoft.com/office/drawing/2014/main" id="{59BAA9E7-A065-428C-86A2-56F5016392F5}"/>
              </a:ext>
            </a:extLst>
          </p:cNvPr>
          <p:cNvSpPr/>
          <p:nvPr/>
        </p:nvSpPr>
        <p:spPr>
          <a:xfrm>
            <a:off x="3174" y="720169"/>
            <a:ext cx="5443455" cy="3811001"/>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3" y="715033"/>
            <a:ext cx="3695761" cy="2799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215236" y="201746"/>
            <a:ext cx="8458200" cy="457987"/>
          </a:xfrm>
        </p:spPr>
        <p:txBody>
          <a:bodyPr/>
          <a:lstStyle/>
          <a:p>
            <a:r>
              <a:rPr lang="en-US" dirty="0"/>
              <a:t>TIDA-01580 for medical patch</a:t>
            </a:r>
            <a:endParaRPr lang="en-US" sz="2000" dirty="0"/>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21</a:t>
            </a:fld>
            <a:endParaRPr lang="en-US" dirty="0">
              <a:solidFill>
                <a:srgbClr val="000000"/>
              </a:solidFill>
            </a:endParaRPr>
          </a:p>
        </p:txBody>
      </p:sp>
      <p:sp>
        <p:nvSpPr>
          <p:cNvPr id="19" name="TextBox 18"/>
          <p:cNvSpPr txBox="1"/>
          <p:nvPr/>
        </p:nvSpPr>
        <p:spPr>
          <a:xfrm>
            <a:off x="663895" y="3617828"/>
            <a:ext cx="1843671" cy="577081"/>
          </a:xfrm>
          <a:prstGeom prst="rect">
            <a:avLst/>
          </a:prstGeom>
          <a:noFill/>
        </p:spPr>
        <p:txBody>
          <a:bodyPr wrap="square" rtlCol="0">
            <a:spAutoFit/>
          </a:bodyPr>
          <a:lstStyle/>
          <a:p>
            <a:pPr algn="ctr" defTabSz="914400" fontAlgn="base">
              <a:spcBef>
                <a:spcPct val="0"/>
              </a:spcBef>
              <a:spcAft>
                <a:spcPct val="0"/>
              </a:spcAft>
            </a:pPr>
            <a:r>
              <a:rPr lang="en-US" sz="1050" dirty="0">
                <a:solidFill>
                  <a:srgbClr val="000000"/>
                </a:solidFill>
              </a:rPr>
              <a:t>Bottom side is touching the wrist of one hand (ELECTRODE 1)</a:t>
            </a:r>
          </a:p>
        </p:txBody>
      </p:sp>
      <p:sp>
        <p:nvSpPr>
          <p:cNvPr id="20" name="TextBox 19"/>
          <p:cNvSpPr txBox="1"/>
          <p:nvPr/>
        </p:nvSpPr>
        <p:spPr>
          <a:xfrm>
            <a:off x="3782814" y="1897589"/>
            <a:ext cx="1352362" cy="900246"/>
          </a:xfrm>
          <a:prstGeom prst="rect">
            <a:avLst/>
          </a:prstGeom>
          <a:noFill/>
        </p:spPr>
        <p:txBody>
          <a:bodyPr wrap="square" rtlCol="0">
            <a:spAutoFit/>
          </a:bodyPr>
          <a:lstStyle/>
          <a:p>
            <a:pPr algn="ctr" defTabSz="914400" fontAlgn="base">
              <a:spcBef>
                <a:spcPct val="0"/>
              </a:spcBef>
              <a:spcAft>
                <a:spcPct val="0"/>
              </a:spcAft>
            </a:pPr>
            <a:r>
              <a:rPr lang="en-US" sz="1050" dirty="0">
                <a:solidFill>
                  <a:srgbClr val="000000"/>
                </a:solidFill>
              </a:rPr>
              <a:t>Other hand is </a:t>
            </a:r>
            <a:r>
              <a:rPr lang="en-US" sz="1050" dirty="0" smtClean="0">
                <a:solidFill>
                  <a:srgbClr val="000000"/>
                </a:solidFill>
              </a:rPr>
              <a:t>touching the </a:t>
            </a:r>
            <a:r>
              <a:rPr lang="en-US" sz="1050" dirty="0">
                <a:solidFill>
                  <a:srgbClr val="000000"/>
                </a:solidFill>
              </a:rPr>
              <a:t>PAD on </a:t>
            </a:r>
            <a:r>
              <a:rPr lang="en-US" sz="1050" dirty="0" smtClean="0">
                <a:solidFill>
                  <a:srgbClr val="000000"/>
                </a:solidFill>
              </a:rPr>
              <a:t>the top </a:t>
            </a:r>
            <a:r>
              <a:rPr lang="en-US" sz="1050" dirty="0">
                <a:solidFill>
                  <a:srgbClr val="000000"/>
                </a:solidFill>
              </a:rPr>
              <a:t>layer of the main board. </a:t>
            </a:r>
          </a:p>
          <a:p>
            <a:pPr algn="ctr" defTabSz="914400" fontAlgn="base">
              <a:spcBef>
                <a:spcPct val="0"/>
              </a:spcBef>
              <a:spcAft>
                <a:spcPct val="0"/>
              </a:spcAft>
            </a:pPr>
            <a:r>
              <a:rPr lang="en-US" sz="1050" dirty="0">
                <a:solidFill>
                  <a:srgbClr val="000000"/>
                </a:solidFill>
              </a:rPr>
              <a:t>(ELECTRODE 2)</a:t>
            </a:r>
          </a:p>
        </p:txBody>
      </p:sp>
      <p:sp>
        <p:nvSpPr>
          <p:cNvPr id="21" name="TextBox 20"/>
          <p:cNvSpPr txBox="1"/>
          <p:nvPr/>
        </p:nvSpPr>
        <p:spPr>
          <a:xfrm>
            <a:off x="3605944" y="4257012"/>
            <a:ext cx="1276099" cy="261610"/>
          </a:xfrm>
          <a:prstGeom prst="rect">
            <a:avLst/>
          </a:prstGeom>
          <a:noFill/>
        </p:spPr>
        <p:txBody>
          <a:bodyPr wrap="square" rtlCol="0">
            <a:spAutoFit/>
          </a:bodyPr>
          <a:lstStyle/>
          <a:p>
            <a:pPr defTabSz="914400" fontAlgn="base">
              <a:spcBef>
                <a:spcPct val="0"/>
              </a:spcBef>
              <a:spcAft>
                <a:spcPct val="0"/>
              </a:spcAft>
            </a:pPr>
            <a:r>
              <a:rPr lang="en-US" sz="1100" dirty="0">
                <a:solidFill>
                  <a:srgbClr val="000000"/>
                </a:solidFill>
              </a:rPr>
              <a:t>Side View</a:t>
            </a:r>
          </a:p>
        </p:txBody>
      </p:sp>
      <p:pic>
        <p:nvPicPr>
          <p:cNvPr id="23"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8402" y="755530"/>
            <a:ext cx="3190319" cy="1692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3"/>
          <p:cNvPicPr/>
          <p:nvPr/>
        </p:nvPicPr>
        <p:blipFill>
          <a:blip r:embed="rId5"/>
          <a:stretch>
            <a:fillRect/>
          </a:stretch>
        </p:blipFill>
        <p:spPr>
          <a:xfrm>
            <a:off x="2976237" y="3650250"/>
            <a:ext cx="2215810" cy="613382"/>
          </a:xfrm>
          <a:prstGeom prst="rect">
            <a:avLst/>
          </a:prstGeom>
        </p:spPr>
      </p:pic>
      <p:sp>
        <p:nvSpPr>
          <p:cNvPr id="25" name="TextBox 24"/>
          <p:cNvSpPr txBox="1"/>
          <p:nvPr/>
        </p:nvSpPr>
        <p:spPr>
          <a:xfrm>
            <a:off x="5727700" y="2988673"/>
            <a:ext cx="3048000" cy="1118255"/>
          </a:xfrm>
          <a:prstGeom prst="rect">
            <a:avLst/>
          </a:prstGeom>
          <a:noFill/>
        </p:spPr>
        <p:txBody>
          <a:bodyPr wrap="square" rtlCol="0">
            <a:spAutoFit/>
          </a:bodyPr>
          <a:lstStyle/>
          <a:p>
            <a:pPr marL="285750" indent="-285750" defTabSz="914400" fontAlgn="base">
              <a:spcBef>
                <a:spcPct val="0"/>
              </a:spcBef>
              <a:spcAft>
                <a:spcPts val="800"/>
              </a:spcAft>
              <a:buFont typeface="Arial" panose="020B0604020202020204" pitchFamily="34" charset="0"/>
              <a:buChar char="•"/>
            </a:pPr>
            <a:r>
              <a:rPr lang="en-US" sz="1200" dirty="0">
                <a:solidFill>
                  <a:srgbClr val="000000"/>
                </a:solidFill>
              </a:rPr>
              <a:t>LAUNCHXL-CC2640R2F receives the signals remotely and displays on </a:t>
            </a:r>
            <a:r>
              <a:rPr lang="en-US" sz="1200" dirty="0" err="1">
                <a:solidFill>
                  <a:srgbClr val="000000"/>
                </a:solidFill>
              </a:rPr>
              <a:t>LabView</a:t>
            </a:r>
            <a:r>
              <a:rPr lang="en-US" sz="1200" dirty="0">
                <a:solidFill>
                  <a:srgbClr val="000000"/>
                </a:solidFill>
              </a:rPr>
              <a:t> GUI</a:t>
            </a:r>
          </a:p>
          <a:p>
            <a:pPr marL="285750" indent="-285750" defTabSz="914400" fontAlgn="base">
              <a:spcBef>
                <a:spcPct val="0"/>
              </a:spcBef>
              <a:spcAft>
                <a:spcPts val="800"/>
              </a:spcAft>
              <a:buFont typeface="Arial" panose="020B0604020202020204" pitchFamily="34" charset="0"/>
              <a:buChar char="•"/>
            </a:pPr>
            <a:r>
              <a:rPr lang="en-US" sz="1200" dirty="0">
                <a:solidFill>
                  <a:srgbClr val="000000"/>
                </a:solidFill>
              </a:rPr>
              <a:t>The design uses BLE 5.0 with an advertising time = 100ms</a:t>
            </a:r>
          </a:p>
        </p:txBody>
      </p:sp>
      <p:cxnSp>
        <p:nvCxnSpPr>
          <p:cNvPr id="5" name="Straight Arrow Connector 4"/>
          <p:cNvCxnSpPr/>
          <p:nvPr/>
        </p:nvCxnSpPr>
        <p:spPr>
          <a:xfrm flipV="1">
            <a:off x="2030968" y="2765526"/>
            <a:ext cx="1235798" cy="85230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H="1">
            <a:off x="3388441" y="2493922"/>
            <a:ext cx="548282" cy="149382"/>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 xmlns:a16="http://schemas.microsoft.com/office/drawing/2014/main" id="{85E13199-831E-4D39-87D8-D7DC7D19BCD3}"/>
              </a:ext>
            </a:extLst>
          </p:cNvPr>
          <p:cNvCxnSpPr>
            <a:cxnSpLocks/>
          </p:cNvCxnSpPr>
          <p:nvPr/>
        </p:nvCxnSpPr>
        <p:spPr>
          <a:xfrm>
            <a:off x="0" y="719048"/>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 xmlns:a16="http://schemas.microsoft.com/office/drawing/2014/main" id="{AF0C5B47-E590-4382-99BE-0698A1557802}"/>
              </a:ext>
            </a:extLst>
          </p:cNvPr>
          <p:cNvCxnSpPr>
            <a:cxnSpLocks/>
          </p:cNvCxnSpPr>
          <p:nvPr/>
        </p:nvCxnSpPr>
        <p:spPr>
          <a:xfrm>
            <a:off x="0" y="4526392"/>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 xmlns:a16="http://schemas.microsoft.com/office/drawing/2014/main" id="{1E94EFB6-B2FD-4EB1-8A3F-0878AF3757E3}"/>
              </a:ext>
            </a:extLst>
          </p:cNvPr>
          <p:cNvCxnSpPr>
            <a:cxnSpLocks/>
          </p:cNvCxnSpPr>
          <p:nvPr/>
        </p:nvCxnSpPr>
        <p:spPr>
          <a:xfrm>
            <a:off x="5446629" y="2535475"/>
            <a:ext cx="369419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39253C2F-312E-4EB8-8A16-B1FC5BD0C679}"/>
              </a:ext>
            </a:extLst>
          </p:cNvPr>
          <p:cNvCxnSpPr>
            <a:cxnSpLocks/>
          </p:cNvCxnSpPr>
          <p:nvPr/>
        </p:nvCxnSpPr>
        <p:spPr>
          <a:xfrm>
            <a:off x="5446643" y="724824"/>
            <a:ext cx="0" cy="3801568"/>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75541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FB3A9808-B10C-4A70-A4D0-89014D541D53}"/>
              </a:ext>
            </a:extLst>
          </p:cNvPr>
          <p:cNvSpPr/>
          <p:nvPr/>
        </p:nvSpPr>
        <p:spPr>
          <a:xfrm>
            <a:off x="1" y="690895"/>
            <a:ext cx="9144000" cy="3919312"/>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11" name="Straight Connector 10">
            <a:extLst>
              <a:ext uri="{FF2B5EF4-FFF2-40B4-BE49-F238E27FC236}">
                <a16:creationId xmlns="" xmlns:a16="http://schemas.microsoft.com/office/drawing/2014/main" id="{F71C9D3D-A271-4913-9495-30741480F52B}"/>
              </a:ext>
            </a:extLst>
          </p:cNvPr>
          <p:cNvCxnSpPr>
            <a:cxnSpLocks/>
          </p:cNvCxnSpPr>
          <p:nvPr/>
        </p:nvCxnSpPr>
        <p:spPr>
          <a:xfrm>
            <a:off x="-3175" y="4600280"/>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 xmlns:a16="http://schemas.microsoft.com/office/drawing/2014/main" id="{DFA5A675-0FEB-4CB0-BD84-9343C15D8397}"/>
              </a:ext>
            </a:extLst>
          </p:cNvPr>
          <p:cNvCxnSpPr>
            <a:cxnSpLocks/>
          </p:cNvCxnSpPr>
          <p:nvPr/>
        </p:nvCxnSpPr>
        <p:spPr>
          <a:xfrm>
            <a:off x="0" y="682558"/>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0"/>
          </p:nvPr>
        </p:nvSpPr>
        <p:spPr>
          <a:xfrm>
            <a:off x="6642100" y="4567289"/>
            <a:ext cx="2133600" cy="154782"/>
          </a:xfrm>
        </p:spPr>
        <p:txBody>
          <a:bodyPr/>
          <a:lstStyle/>
          <a:p>
            <a:pPr>
              <a:defRPr/>
            </a:pPr>
            <a:fld id="{2B97888F-6AF7-4263-B69D-592D8C33BAC7}" type="slidenum">
              <a:rPr lang="en-US" smtClean="0">
                <a:solidFill>
                  <a:srgbClr val="000000"/>
                </a:solidFill>
              </a:rPr>
              <a:pPr>
                <a:defRPr/>
              </a:pPr>
              <a:t>22</a:t>
            </a:fld>
            <a:endParaRPr lang="en-US" dirty="0">
              <a:solidFill>
                <a:srgbClr val="000000"/>
              </a:solidFill>
            </a:endParaRPr>
          </a:p>
        </p:txBody>
      </p:sp>
      <p:sp>
        <p:nvSpPr>
          <p:cNvPr id="12" name="TextBox 11"/>
          <p:cNvSpPr txBox="1"/>
          <p:nvPr/>
        </p:nvSpPr>
        <p:spPr>
          <a:xfrm>
            <a:off x="304800" y="792677"/>
            <a:ext cx="8534400" cy="553998"/>
          </a:xfrm>
          <a:prstGeom prst="rect">
            <a:avLst/>
          </a:prstGeom>
          <a:solidFill>
            <a:schemeClr val="bg1"/>
          </a:solidFill>
          <a:ln>
            <a:noFill/>
          </a:ln>
        </p:spPr>
        <p:txBody>
          <a:bodyPr wrap="square" rtlCol="0">
            <a:spAutoFit/>
          </a:bodyPr>
          <a:lstStyle/>
          <a:p>
            <a:pPr algn="ctr" defTabSz="914400" fontAlgn="base">
              <a:spcBef>
                <a:spcPct val="0"/>
              </a:spcBef>
              <a:spcAft>
                <a:spcPct val="0"/>
              </a:spcAft>
            </a:pPr>
            <a:r>
              <a:rPr lang="en-US" sz="1600" b="1" dirty="0">
                <a:solidFill>
                  <a:srgbClr val="DE0000"/>
                </a:solidFill>
              </a:rPr>
              <a:t>Design challenge #1</a:t>
            </a:r>
          </a:p>
          <a:p>
            <a:pPr algn="ctr" defTabSz="914400" fontAlgn="base">
              <a:spcBef>
                <a:spcPct val="0"/>
              </a:spcBef>
              <a:spcAft>
                <a:spcPct val="0"/>
              </a:spcAft>
            </a:pPr>
            <a:r>
              <a:rPr lang="en-US" sz="1400" b="1" dirty="0">
                <a:solidFill>
                  <a:srgbClr val="000000"/>
                </a:solidFill>
              </a:rPr>
              <a:t>Integration of multiple modalities at optimum SNR levels and small form factor</a:t>
            </a:r>
          </a:p>
        </p:txBody>
      </p:sp>
      <p:graphicFrame>
        <p:nvGraphicFramePr>
          <p:cNvPr id="7" name="Table 6"/>
          <p:cNvGraphicFramePr>
            <a:graphicFrameLocks noGrp="1"/>
          </p:cNvGraphicFramePr>
          <p:nvPr>
            <p:extLst>
              <p:ext uri="{D42A27DB-BD31-4B8C-83A1-F6EECF244321}">
                <p14:modId xmlns:p14="http://schemas.microsoft.com/office/powerpoint/2010/main" val="3022943414"/>
              </p:ext>
            </p:extLst>
          </p:nvPr>
        </p:nvGraphicFramePr>
        <p:xfrm>
          <a:off x="209550" y="1482205"/>
          <a:ext cx="8781475" cy="2995159"/>
        </p:xfrm>
        <a:graphic>
          <a:graphicData uri="http://schemas.openxmlformats.org/drawingml/2006/table">
            <a:tbl>
              <a:tblPr bandRow="1">
                <a:tableStyleId>{5C22544A-7EE6-4342-B048-85BDC9FD1C3A}</a:tableStyleId>
              </a:tblPr>
              <a:tblGrid>
                <a:gridCol w="4600989">
                  <a:extLst>
                    <a:ext uri="{9D8B030D-6E8A-4147-A177-3AD203B41FA5}">
                      <a16:colId xmlns="" xmlns:a16="http://schemas.microsoft.com/office/drawing/2014/main" val="20000"/>
                    </a:ext>
                  </a:extLst>
                </a:gridCol>
                <a:gridCol w="4180486">
                  <a:extLst>
                    <a:ext uri="{9D8B030D-6E8A-4147-A177-3AD203B41FA5}">
                      <a16:colId xmlns="" xmlns:a16="http://schemas.microsoft.com/office/drawing/2014/main" val="20001"/>
                    </a:ext>
                  </a:extLst>
                </a:gridCol>
              </a:tblGrid>
              <a:tr h="2995159">
                <a:tc>
                  <a:txBody>
                    <a:bodyPr/>
                    <a:lstStyle/>
                    <a:p>
                      <a:pPr marL="228600" marR="0" indent="-228600" algn="l" defTabSz="76179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400" dirty="0">
                          <a:solidFill>
                            <a:srgbClr val="000000"/>
                          </a:solidFill>
                        </a:rPr>
                        <a:t>Capturing synchronized ECG and PPG to enable PTT and BP calculations (non-invasive and without cuff)</a:t>
                      </a:r>
                    </a:p>
                    <a:p>
                      <a:pPr marL="228600" marR="0" indent="-228600" algn="l" defTabSz="76179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400" dirty="0">
                          <a:solidFill>
                            <a:srgbClr val="000000"/>
                          </a:solidFill>
                        </a:rPr>
                        <a:t>Pulse Transit Time (PTT)</a:t>
                      </a:r>
                      <a:r>
                        <a:rPr lang="en-US" sz="1400" baseline="0" dirty="0">
                          <a:solidFill>
                            <a:srgbClr val="000000"/>
                          </a:solidFill>
                        </a:rPr>
                        <a:t>: T</a:t>
                      </a:r>
                      <a:r>
                        <a:rPr lang="en-US" sz="1400" dirty="0">
                          <a:solidFill>
                            <a:srgbClr val="000000"/>
                          </a:solidFill>
                        </a:rPr>
                        <a:t>ime difference between the R-peak in the ECG waveform and the arrival of the blood pressure wave</a:t>
                      </a:r>
                    </a:p>
                    <a:p>
                      <a:pPr marL="228600" marR="0" indent="-228600" algn="l" defTabSz="76179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400" dirty="0">
                          <a:solidFill>
                            <a:srgbClr val="000000"/>
                          </a:solidFill>
                        </a:rPr>
                        <a:t>Simultaneous measurement of ECG and PPG together</a:t>
                      </a:r>
                    </a:p>
                    <a:p>
                      <a:pPr marL="228600" marR="0" indent="-228600" algn="l" defTabSz="76179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400" dirty="0">
                          <a:solidFill>
                            <a:srgbClr val="000000"/>
                          </a:solidFill>
                        </a:rPr>
                        <a:t>Along with other variables, such as the patient’s size, weight, age, etc., algorithms show the correlation between PTT and systolic blood pressure. </a:t>
                      </a:r>
                    </a:p>
                    <a:p>
                      <a:pPr marL="228600" marR="0" indent="-228600" algn="l" defTabSz="761790" rtl="0" eaLnBrk="1" fontAlgn="auto" latinLnBrk="0" hangingPunct="1">
                        <a:lnSpc>
                          <a:spcPct val="90000"/>
                        </a:lnSpc>
                        <a:spcBef>
                          <a:spcPts val="0"/>
                        </a:spcBef>
                        <a:spcAft>
                          <a:spcPts val="400"/>
                        </a:spcAft>
                        <a:buClrTx/>
                        <a:buSzTx/>
                        <a:buFont typeface="Arial" panose="020B0604020202020204" pitchFamily="34" charset="0"/>
                        <a:buChar char="•"/>
                        <a:tabLst/>
                        <a:defRPr/>
                      </a:pPr>
                      <a:r>
                        <a:rPr lang="en-US" sz="1400" dirty="0">
                          <a:solidFill>
                            <a:srgbClr val="000000"/>
                          </a:solidFill>
                        </a:rPr>
                        <a:t>Challenging</a:t>
                      </a:r>
                      <a:r>
                        <a:rPr lang="en-US" sz="1400" baseline="0" dirty="0">
                          <a:solidFill>
                            <a:srgbClr val="000000"/>
                          </a:solidFill>
                        </a:rPr>
                        <a:t> to synchronize both measurements – timing is the key! (Powering up, clock timing, phase, drift with temperature)</a:t>
                      </a:r>
                      <a:endParaRPr lang="en-US" sz="14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nSpc>
                          <a:spcPct val="90000"/>
                        </a:lnSpc>
                        <a:spcAft>
                          <a:spcPts val="200"/>
                        </a:spcAft>
                      </a:pPr>
                      <a:endParaRPr lang="en-US" sz="15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bl>
          </a:graphicData>
        </a:graphic>
      </p:graphicFrame>
      <p:pic>
        <p:nvPicPr>
          <p:cNvPr id="1843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6107" y="1490326"/>
            <a:ext cx="3005927" cy="2140073"/>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843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175" y="3400791"/>
            <a:ext cx="2047304" cy="1095960"/>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9" name="Title 1"/>
          <p:cNvSpPr>
            <a:spLocks noGrp="1"/>
          </p:cNvSpPr>
          <p:nvPr>
            <p:ph type="title"/>
          </p:nvPr>
        </p:nvSpPr>
        <p:spPr>
          <a:xfrm>
            <a:off x="207754" y="199527"/>
            <a:ext cx="8458200" cy="457200"/>
          </a:xfrm>
        </p:spPr>
        <p:txBody>
          <a:bodyPr/>
          <a:lstStyle/>
          <a:p>
            <a:r>
              <a:rPr lang="en-US" dirty="0"/>
              <a:t>Design challenges TIDA-01580 solves</a:t>
            </a:r>
            <a:endParaRPr lang="en-US" sz="2000" dirty="0"/>
          </a:p>
        </p:txBody>
      </p:sp>
      <p:sp>
        <p:nvSpPr>
          <p:cNvPr id="8" name="Slide Number Placeholder 3"/>
          <p:cNvSpPr txBox="1">
            <a:spLocks/>
          </p:cNvSpPr>
          <p:nvPr/>
        </p:nvSpPr>
        <p:spPr bwMode="auto">
          <a:xfrm>
            <a:off x="6642100" y="4558954"/>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defPPr>
              <a:defRPr lang="en-US"/>
            </a:defPPr>
            <a:lvl1pPr algn="r" rtl="0" fontAlgn="base">
              <a:spcBef>
                <a:spcPct val="0"/>
              </a:spcBef>
              <a:spcAft>
                <a:spcPct val="0"/>
              </a:spcAft>
              <a:defRPr sz="700"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a:lstStyle>
          <a:p>
            <a:pPr defTabSz="914400"/>
            <a:fld id="{66C859B9-A6F5-4CA5-B884-5AD1BEA27C22}" type="slidenum">
              <a:rPr lang="en-US" smtClean="0">
                <a:solidFill>
                  <a:srgbClr val="000000"/>
                </a:solidFill>
              </a:rPr>
              <a:pPr defTabSz="914400"/>
              <a:t>22</a:t>
            </a:fld>
            <a:endParaRPr lang="en-US" dirty="0">
              <a:solidFill>
                <a:srgbClr val="000000"/>
              </a:solidFill>
            </a:endParaRPr>
          </a:p>
        </p:txBody>
      </p:sp>
    </p:spTree>
    <p:extLst>
      <p:ext uri="{BB962C8B-B14F-4D97-AF65-F5344CB8AC3E}">
        <p14:creationId xmlns:p14="http://schemas.microsoft.com/office/powerpoint/2010/main" val="18645392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 xmlns:a16="http://schemas.microsoft.com/office/drawing/2014/main" id="{09D27441-3E82-4EF4-BA47-A3007AF107CB}"/>
              </a:ext>
            </a:extLst>
          </p:cNvPr>
          <p:cNvSpPr/>
          <p:nvPr/>
        </p:nvSpPr>
        <p:spPr>
          <a:xfrm>
            <a:off x="1" y="690895"/>
            <a:ext cx="9144000" cy="3919312"/>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11" name="Straight Connector 10">
            <a:extLst>
              <a:ext uri="{FF2B5EF4-FFF2-40B4-BE49-F238E27FC236}">
                <a16:creationId xmlns="" xmlns:a16="http://schemas.microsoft.com/office/drawing/2014/main" id="{896BCD0D-9BBC-4524-AD4F-7C2F90245421}"/>
              </a:ext>
            </a:extLst>
          </p:cNvPr>
          <p:cNvCxnSpPr>
            <a:cxnSpLocks/>
          </p:cNvCxnSpPr>
          <p:nvPr/>
        </p:nvCxnSpPr>
        <p:spPr>
          <a:xfrm>
            <a:off x="0" y="682558"/>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23</a:t>
            </a:fld>
            <a:endParaRPr lang="en-US" dirty="0">
              <a:solidFill>
                <a:srgbClr val="000000"/>
              </a:solidFill>
            </a:endParaRPr>
          </a:p>
        </p:txBody>
      </p:sp>
      <p:sp>
        <p:nvSpPr>
          <p:cNvPr id="12" name="TextBox 11"/>
          <p:cNvSpPr txBox="1"/>
          <p:nvPr/>
        </p:nvSpPr>
        <p:spPr>
          <a:xfrm>
            <a:off x="304799" y="789958"/>
            <a:ext cx="8534401" cy="553998"/>
          </a:xfrm>
          <a:prstGeom prst="rect">
            <a:avLst/>
          </a:prstGeom>
          <a:solidFill>
            <a:schemeClr val="bg1"/>
          </a:solidFill>
          <a:ln>
            <a:noFill/>
          </a:ln>
        </p:spPr>
        <p:txBody>
          <a:bodyPr wrap="square" rtlCol="0">
            <a:spAutoFit/>
          </a:bodyPr>
          <a:lstStyle/>
          <a:p>
            <a:pPr algn="ctr" defTabSz="914400" fontAlgn="base">
              <a:spcBef>
                <a:spcPct val="0"/>
              </a:spcBef>
              <a:spcAft>
                <a:spcPct val="0"/>
              </a:spcAft>
            </a:pPr>
            <a:r>
              <a:rPr lang="en-US" sz="1600" b="1" dirty="0">
                <a:solidFill>
                  <a:srgbClr val="DE0000"/>
                </a:solidFill>
              </a:rPr>
              <a:t>Design challenge # 2 </a:t>
            </a:r>
          </a:p>
          <a:p>
            <a:pPr algn="ctr" defTabSz="914400" fontAlgn="base">
              <a:spcBef>
                <a:spcPct val="0"/>
              </a:spcBef>
              <a:spcAft>
                <a:spcPct val="0"/>
              </a:spcAft>
            </a:pPr>
            <a:r>
              <a:rPr lang="en-US" sz="1400" b="1" dirty="0">
                <a:solidFill>
                  <a:srgbClr val="000000"/>
                </a:solidFill>
              </a:rPr>
              <a:t>BLE connectivity that does not interfere with measurement accuracy</a:t>
            </a:r>
            <a:endParaRPr lang="en-US" sz="1200" b="1" dirty="0">
              <a:solidFill>
                <a:srgbClr val="000000"/>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231113346"/>
              </p:ext>
            </p:extLst>
          </p:nvPr>
        </p:nvGraphicFramePr>
        <p:xfrm>
          <a:off x="202107" y="1498615"/>
          <a:ext cx="8699501" cy="2923953"/>
        </p:xfrm>
        <a:graphic>
          <a:graphicData uri="http://schemas.openxmlformats.org/drawingml/2006/table">
            <a:tbl>
              <a:tblPr bandRow="1">
                <a:tableStyleId>{5C22544A-7EE6-4342-B048-85BDC9FD1C3A}</a:tableStyleId>
              </a:tblPr>
              <a:tblGrid>
                <a:gridCol w="3124201">
                  <a:extLst>
                    <a:ext uri="{9D8B030D-6E8A-4147-A177-3AD203B41FA5}">
                      <a16:colId xmlns="" xmlns:a16="http://schemas.microsoft.com/office/drawing/2014/main" val="20000"/>
                    </a:ext>
                  </a:extLst>
                </a:gridCol>
                <a:gridCol w="5575300">
                  <a:extLst>
                    <a:ext uri="{9D8B030D-6E8A-4147-A177-3AD203B41FA5}">
                      <a16:colId xmlns="" xmlns:a16="http://schemas.microsoft.com/office/drawing/2014/main" val="20001"/>
                    </a:ext>
                  </a:extLst>
                </a:gridCol>
              </a:tblGrid>
              <a:tr h="2923953">
                <a:tc>
                  <a:txBody>
                    <a:bodyPr/>
                    <a:lstStyle/>
                    <a:p>
                      <a:pPr marL="174625" indent="-174625">
                        <a:buFont typeface="Arial" panose="020B0604020202020204" pitchFamily="34" charset="0"/>
                        <a:buChar char="•"/>
                      </a:pPr>
                      <a:r>
                        <a:rPr lang="en-US" sz="1300" dirty="0"/>
                        <a:t>Signal amplitude: 0.2mV to 2mV (p-p)</a:t>
                      </a:r>
                    </a:p>
                    <a:p>
                      <a:pPr marL="174625" indent="-174625">
                        <a:buFont typeface="Arial" panose="020B0604020202020204" pitchFamily="34" charset="0"/>
                        <a:buChar char="•"/>
                      </a:pPr>
                      <a:r>
                        <a:rPr lang="en-US" sz="1300" dirty="0"/>
                        <a:t>BW: as broad as 0.05 Hz to 300 Hz (Pace detection increases the bandwidth further)</a:t>
                      </a:r>
                    </a:p>
                    <a:p>
                      <a:pPr marL="174625" indent="-174625">
                        <a:buFont typeface="Arial" panose="020B0604020202020204" pitchFamily="34" charset="0"/>
                        <a:buChar char="•"/>
                      </a:pPr>
                      <a:r>
                        <a:rPr lang="en-US" sz="1300" dirty="0"/>
                        <a:t>Reject environmental electrical signals, such as ac mains, security systems, and RFI to amplify and display the ECG signal</a:t>
                      </a:r>
                    </a:p>
                    <a:p>
                      <a:pPr marL="174625" indent="-174625">
                        <a:buFont typeface="Arial" panose="020B0604020202020204" pitchFamily="34" charset="0"/>
                        <a:buChar char="•"/>
                      </a:pPr>
                      <a:r>
                        <a:rPr lang="en-US" sz="1300" dirty="0"/>
                        <a:t>Good CMRR of the signal chain and Right-leg drive (RLD) for CM rejection</a:t>
                      </a:r>
                    </a:p>
                    <a:p>
                      <a:pPr marL="174625" indent="-174625">
                        <a:buFont typeface="Arial" panose="020B0604020202020204" pitchFamily="34" charset="0"/>
                        <a:buChar char="•"/>
                      </a:pPr>
                      <a:r>
                        <a:rPr lang="en-US" sz="1300" dirty="0"/>
                        <a:t>Differential- and common-mode filtering, environmental shielding, </a:t>
                      </a:r>
                      <a:br>
                        <a:rPr lang="en-US" sz="1300" dirty="0"/>
                      </a:br>
                      <a:r>
                        <a:rPr lang="en-US" sz="1300" dirty="0"/>
                        <a:t>and algorithms</a:t>
                      </a:r>
                      <a:endParaRPr lang="en-US" sz="1500" dirty="0">
                        <a:solidFill>
                          <a:srgbClr val="000000"/>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2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bl>
          </a:graphicData>
        </a:graphic>
      </p:graphicFrame>
      <p:pic>
        <p:nvPicPr>
          <p:cNvPr id="8" name="Picture 3" descr="slide8"/>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401574" y="1449689"/>
            <a:ext cx="3478686" cy="1834161"/>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01574" y="3365897"/>
            <a:ext cx="3478686" cy="1111909"/>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51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75108" y="1748051"/>
            <a:ext cx="1764092" cy="2425079"/>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10" name="Title 1"/>
          <p:cNvSpPr>
            <a:spLocks noGrp="1"/>
          </p:cNvSpPr>
          <p:nvPr>
            <p:ph type="title"/>
          </p:nvPr>
        </p:nvSpPr>
        <p:spPr>
          <a:xfrm>
            <a:off x="207754" y="199527"/>
            <a:ext cx="8458200" cy="457200"/>
          </a:xfrm>
        </p:spPr>
        <p:txBody>
          <a:bodyPr/>
          <a:lstStyle/>
          <a:p>
            <a:r>
              <a:rPr lang="en-US" dirty="0"/>
              <a:t>Design challenges TIDA-01580 solves</a:t>
            </a:r>
            <a:endParaRPr lang="en-US" sz="2000" dirty="0"/>
          </a:p>
        </p:txBody>
      </p:sp>
    </p:spTree>
    <p:extLst>
      <p:ext uri="{BB962C8B-B14F-4D97-AF65-F5344CB8AC3E}">
        <p14:creationId xmlns:p14="http://schemas.microsoft.com/office/powerpoint/2010/main" val="11975653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 xmlns:a16="http://schemas.microsoft.com/office/drawing/2014/main" id="{1E461A15-4931-4E63-81B3-E48668324237}"/>
              </a:ext>
            </a:extLst>
          </p:cNvPr>
          <p:cNvSpPr/>
          <p:nvPr/>
        </p:nvSpPr>
        <p:spPr>
          <a:xfrm>
            <a:off x="1" y="690895"/>
            <a:ext cx="9144000" cy="3919312"/>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5" name="Rectangle 4">
            <a:extLst>
              <a:ext uri="{FF2B5EF4-FFF2-40B4-BE49-F238E27FC236}">
                <a16:creationId xmlns="" xmlns:a16="http://schemas.microsoft.com/office/drawing/2014/main" id="{CB1F95C2-45F1-4CF2-849E-4FA5112F17BE}"/>
              </a:ext>
            </a:extLst>
          </p:cNvPr>
          <p:cNvSpPr/>
          <p:nvPr/>
        </p:nvSpPr>
        <p:spPr>
          <a:xfrm>
            <a:off x="5001370" y="1548674"/>
            <a:ext cx="3132814" cy="137448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12" name="TextBox 11"/>
          <p:cNvSpPr txBox="1"/>
          <p:nvPr/>
        </p:nvSpPr>
        <p:spPr>
          <a:xfrm>
            <a:off x="304800" y="781050"/>
            <a:ext cx="8534400" cy="576392"/>
          </a:xfrm>
          <a:prstGeom prst="rect">
            <a:avLst/>
          </a:prstGeom>
          <a:solidFill>
            <a:schemeClr val="bg1"/>
          </a:solidFill>
          <a:ln>
            <a:noFill/>
          </a:ln>
        </p:spPr>
        <p:txBody>
          <a:bodyPr wrap="square" rtlCol="0">
            <a:noAutofit/>
          </a:bodyPr>
          <a:lstStyle/>
          <a:p>
            <a:pPr algn="ctr" defTabSz="914400" fontAlgn="base">
              <a:spcBef>
                <a:spcPct val="0"/>
              </a:spcBef>
              <a:spcAft>
                <a:spcPct val="0"/>
              </a:spcAft>
            </a:pPr>
            <a:r>
              <a:rPr lang="en-US" sz="1600" b="1" dirty="0">
                <a:solidFill>
                  <a:srgbClr val="DE0000"/>
                </a:solidFill>
              </a:rPr>
              <a:t>Design challenge # 3 </a:t>
            </a:r>
          </a:p>
          <a:p>
            <a:pPr algn="ctr" defTabSz="914400" fontAlgn="base">
              <a:spcBef>
                <a:spcPct val="0"/>
              </a:spcBef>
              <a:spcAft>
                <a:spcPct val="0"/>
              </a:spcAft>
            </a:pPr>
            <a:r>
              <a:rPr lang="en-US" sz="1400" b="1" dirty="0">
                <a:solidFill>
                  <a:srgbClr val="000000"/>
                </a:solidFill>
              </a:rPr>
              <a:t>Extending battery life to multiple days to enable portability &amp; wearability</a:t>
            </a:r>
          </a:p>
        </p:txBody>
      </p:sp>
      <p:cxnSp>
        <p:nvCxnSpPr>
          <p:cNvPr id="17" name="Straight Connector 16">
            <a:extLst>
              <a:ext uri="{FF2B5EF4-FFF2-40B4-BE49-F238E27FC236}">
                <a16:creationId xmlns="" xmlns:a16="http://schemas.microsoft.com/office/drawing/2014/main" id="{227C5900-5BC3-4BFF-BFE5-7EBD51FC69B1}"/>
              </a:ext>
            </a:extLst>
          </p:cNvPr>
          <p:cNvCxnSpPr>
            <a:cxnSpLocks/>
          </p:cNvCxnSpPr>
          <p:nvPr/>
        </p:nvCxnSpPr>
        <p:spPr>
          <a:xfrm>
            <a:off x="0" y="682558"/>
            <a:ext cx="91440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0"/>
          </p:nvPr>
        </p:nvSpPr>
        <p:spPr>
          <a:xfrm>
            <a:off x="6642100" y="4567800"/>
            <a:ext cx="2133600" cy="154782"/>
          </a:xfrm>
        </p:spPr>
        <p:txBody>
          <a:bodyPr/>
          <a:lstStyle/>
          <a:p>
            <a:pPr>
              <a:defRPr/>
            </a:pPr>
            <a:fld id="{2B97888F-6AF7-4263-B69D-592D8C33BAC7}" type="slidenum">
              <a:rPr lang="en-US" smtClean="0">
                <a:solidFill>
                  <a:srgbClr val="000000"/>
                </a:solidFill>
              </a:rPr>
              <a:pPr>
                <a:defRPr/>
              </a:pPr>
              <a:t>24</a:t>
            </a:fld>
            <a:endParaRPr lang="en-US" dirty="0">
              <a:solidFill>
                <a:srgbClr val="000000"/>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696874796"/>
              </p:ext>
            </p:extLst>
          </p:nvPr>
        </p:nvGraphicFramePr>
        <p:xfrm>
          <a:off x="209551" y="1566406"/>
          <a:ext cx="8699501" cy="2985743"/>
        </p:xfrm>
        <a:graphic>
          <a:graphicData uri="http://schemas.openxmlformats.org/drawingml/2006/table">
            <a:tbl>
              <a:tblPr bandRow="1">
                <a:tableStyleId>{5C22544A-7EE6-4342-B048-85BDC9FD1C3A}</a:tableStyleId>
              </a:tblPr>
              <a:tblGrid>
                <a:gridCol w="4378812">
                  <a:extLst>
                    <a:ext uri="{9D8B030D-6E8A-4147-A177-3AD203B41FA5}">
                      <a16:colId xmlns="" xmlns:a16="http://schemas.microsoft.com/office/drawing/2014/main" val="20000"/>
                    </a:ext>
                  </a:extLst>
                </a:gridCol>
                <a:gridCol w="4320689">
                  <a:extLst>
                    <a:ext uri="{9D8B030D-6E8A-4147-A177-3AD203B41FA5}">
                      <a16:colId xmlns="" xmlns:a16="http://schemas.microsoft.com/office/drawing/2014/main" val="20001"/>
                    </a:ext>
                  </a:extLst>
                </a:gridCol>
              </a:tblGrid>
              <a:tr h="2985743">
                <a:tc>
                  <a:txBody>
                    <a:bodyPr/>
                    <a:lstStyle/>
                    <a:p>
                      <a:pPr marL="230188" marR="0" indent="-230188" algn="l" defTabSz="76179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400" dirty="0">
                          <a:solidFill>
                            <a:srgbClr val="000000"/>
                          </a:solidFill>
                        </a:rPr>
                        <a:t>Selecting the right power architecture to enable extended battery life up to 24 hours (for rechargeable batteries) or 7 days (for primary cells)</a:t>
                      </a:r>
                    </a:p>
                    <a:p>
                      <a:pPr marL="230188" marR="0" indent="-230188" algn="l" defTabSz="76179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400" dirty="0">
                          <a:solidFill>
                            <a:srgbClr val="000000"/>
                          </a:solidFill>
                        </a:rPr>
                        <a:t>Powering with right buck, boost or buck-boost device instead of directly powering from battery (bypass modes in DC/DC converters)</a:t>
                      </a:r>
                    </a:p>
                    <a:p>
                      <a:pPr marL="230188" marR="0" indent="-230188" algn="l" defTabSz="76179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400" dirty="0">
                          <a:solidFill>
                            <a:srgbClr val="000000"/>
                          </a:solidFill>
                        </a:rPr>
                        <a:t>Sleep / shutdown / standby / deep sleep modes for radio devices like BLE, Wi-Fi etc.</a:t>
                      </a:r>
                    </a:p>
                    <a:p>
                      <a:pPr marL="230188" marR="0" indent="-230188" algn="l" defTabSz="76179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400" dirty="0">
                          <a:solidFill>
                            <a:srgbClr val="000000"/>
                          </a:solidFill>
                        </a:rPr>
                        <a:t>Selection of right battery charger (charging rate, termination current and quiescent currents are important!)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sz="15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bl>
          </a:graphicData>
        </a:graphic>
      </p:graphicFrame>
      <p:sp>
        <p:nvSpPr>
          <p:cNvPr id="10" name="Title 1"/>
          <p:cNvSpPr>
            <a:spLocks noGrp="1"/>
          </p:cNvSpPr>
          <p:nvPr>
            <p:ph type="title"/>
          </p:nvPr>
        </p:nvSpPr>
        <p:spPr>
          <a:xfrm>
            <a:off x="215386" y="194446"/>
            <a:ext cx="8458200" cy="457200"/>
          </a:xfrm>
        </p:spPr>
        <p:txBody>
          <a:bodyPr/>
          <a:lstStyle/>
          <a:p>
            <a:r>
              <a:rPr lang="en-US" dirty="0"/>
              <a:t>Design challenges TIDA-01580 solves</a:t>
            </a:r>
            <a:endParaRPr lang="en-US" sz="2000" dirty="0"/>
          </a:p>
        </p:txBody>
      </p:sp>
      <p:pic>
        <p:nvPicPr>
          <p:cNvPr id="13" name="Picture 3"/>
          <p:cNvPicPr>
            <a:picLocks noChangeAspect="1" noChangeArrowheads="1"/>
          </p:cNvPicPr>
          <p:nvPr/>
        </p:nvPicPr>
        <p:blipFill>
          <a:blip r:embed="rId3" cstate="print">
            <a:clrChange>
              <a:clrFrom>
                <a:srgbClr val="E7E7E8"/>
              </a:clrFrom>
              <a:clrTo>
                <a:srgbClr val="E7E7E8">
                  <a:alpha val="0"/>
                </a:srgbClr>
              </a:clrTo>
            </a:clrChange>
            <a:extLst>
              <a:ext uri="{28A0092B-C50C-407E-A947-70E740481C1C}">
                <a14:useLocalDpi xmlns:a14="http://schemas.microsoft.com/office/drawing/2010/main" val="0"/>
              </a:ext>
            </a:extLst>
          </a:blip>
          <a:srcRect/>
          <a:stretch>
            <a:fillRect/>
          </a:stretch>
        </p:blipFill>
        <p:spPr bwMode="auto">
          <a:xfrm>
            <a:off x="5009105" y="1542342"/>
            <a:ext cx="3122566" cy="1374486"/>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pic>
        <p:nvPicPr>
          <p:cNvPr id="1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4465" y="3014206"/>
            <a:ext cx="1516228" cy="1333286"/>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1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22105" y="3014205"/>
            <a:ext cx="2304795" cy="1333286"/>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grpSp>
        <p:nvGrpSpPr>
          <p:cNvPr id="3" name="Group 2"/>
          <p:cNvGrpSpPr/>
          <p:nvPr/>
        </p:nvGrpSpPr>
        <p:grpSpPr>
          <a:xfrm>
            <a:off x="1496264" y="829266"/>
            <a:ext cx="6540313" cy="3689121"/>
            <a:chOff x="1309697" y="738232"/>
            <a:chExt cx="6540313" cy="3689121"/>
          </a:xfrm>
        </p:grpSpPr>
        <p:pic>
          <p:nvPicPr>
            <p:cNvPr id="921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9697" y="738232"/>
              <a:ext cx="6540313" cy="3689121"/>
            </a:xfrm>
            <a:prstGeom prst="rect">
              <a:avLst/>
            </a:prstGeom>
            <a:noFill/>
            <a:ln w="9525">
              <a:solidFill>
                <a:schemeClr val="accent2"/>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2" name="Rectangle 1"/>
            <p:cNvSpPr/>
            <p:nvPr/>
          </p:nvSpPr>
          <p:spPr>
            <a:xfrm>
              <a:off x="3389908" y="750286"/>
              <a:ext cx="3072829" cy="276999"/>
            </a:xfrm>
            <a:prstGeom prst="rect">
              <a:avLst/>
            </a:prstGeom>
          </p:spPr>
          <p:txBody>
            <a:bodyPr wrap="none">
              <a:spAutoFit/>
            </a:bodyPr>
            <a:lstStyle/>
            <a:p>
              <a:pPr defTabSz="914400" fontAlgn="base">
                <a:spcBef>
                  <a:spcPct val="0"/>
                </a:spcBef>
                <a:spcAft>
                  <a:spcPct val="0"/>
                </a:spcAft>
              </a:pPr>
              <a:r>
                <a:rPr lang="en-US" sz="1200" dirty="0">
                  <a:solidFill>
                    <a:srgbClr val="000000"/>
                  </a:solidFill>
                  <a:hlinkClick r:id="rId7"/>
                </a:rPr>
                <a:t>http://www.ti.com/lit/an/slyt763/slyt763.pdf</a:t>
              </a:r>
              <a:r>
                <a:rPr lang="en-US" sz="1200" dirty="0">
                  <a:solidFill>
                    <a:srgbClr val="000000"/>
                  </a:solidFill>
                </a:rPr>
                <a:t> </a:t>
              </a:r>
            </a:p>
          </p:txBody>
        </p:sp>
      </p:grpSp>
    </p:spTree>
    <p:extLst>
      <p:ext uri="{BB962C8B-B14F-4D97-AF65-F5344CB8AC3E}">
        <p14:creationId xmlns:p14="http://schemas.microsoft.com/office/powerpoint/2010/main" val="2268770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a:extLst>
              <a:ext uri="{FF2B5EF4-FFF2-40B4-BE49-F238E27FC236}">
                <a16:creationId xmlns="" xmlns:a16="http://schemas.microsoft.com/office/drawing/2014/main" id="{CF6E4263-9728-4AA3-84CA-AA77F10122EF}"/>
              </a:ext>
            </a:extLst>
          </p:cNvPr>
          <p:cNvSpPr/>
          <p:nvPr/>
        </p:nvSpPr>
        <p:spPr>
          <a:xfrm>
            <a:off x="302179" y="531154"/>
            <a:ext cx="4242569" cy="402324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30" name="Rectangle 29">
            <a:extLst>
              <a:ext uri="{FF2B5EF4-FFF2-40B4-BE49-F238E27FC236}">
                <a16:creationId xmlns="" xmlns:a16="http://schemas.microsoft.com/office/drawing/2014/main" id="{F194D7A2-F645-4346-85C0-56127C04E6B3}"/>
              </a:ext>
            </a:extLst>
          </p:cNvPr>
          <p:cNvSpPr/>
          <p:nvPr/>
        </p:nvSpPr>
        <p:spPr>
          <a:xfrm>
            <a:off x="4646227" y="529710"/>
            <a:ext cx="4182657" cy="402324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38" name="Straight Connector 37">
            <a:extLst>
              <a:ext uri="{FF2B5EF4-FFF2-40B4-BE49-F238E27FC236}">
                <a16:creationId xmlns="" xmlns:a16="http://schemas.microsoft.com/office/drawing/2014/main" id="{1B5A328E-0FD1-4830-AAF3-41B9D088570A}"/>
              </a:ext>
            </a:extLst>
          </p:cNvPr>
          <p:cNvCxnSpPr>
            <a:cxnSpLocks/>
          </p:cNvCxnSpPr>
          <p:nvPr/>
        </p:nvCxnSpPr>
        <p:spPr>
          <a:xfrm>
            <a:off x="307040" y="534085"/>
            <a:ext cx="422809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EAAB05FB-30EE-4776-B6CC-B996466F0B7C}"/>
              </a:ext>
            </a:extLst>
          </p:cNvPr>
          <p:cNvCxnSpPr>
            <a:cxnSpLocks/>
          </p:cNvCxnSpPr>
          <p:nvPr/>
        </p:nvCxnSpPr>
        <p:spPr>
          <a:xfrm>
            <a:off x="315116" y="2095096"/>
            <a:ext cx="422809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EDD8E1E3-BD0E-4CF9-A4D7-6F395D4A28F8}"/>
              </a:ext>
            </a:extLst>
          </p:cNvPr>
          <p:cNvCxnSpPr>
            <a:cxnSpLocks/>
          </p:cNvCxnSpPr>
          <p:nvPr/>
        </p:nvCxnSpPr>
        <p:spPr>
          <a:xfrm>
            <a:off x="315116" y="3199916"/>
            <a:ext cx="422809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 xmlns:a16="http://schemas.microsoft.com/office/drawing/2014/main" id="{A0392A7B-99F4-4846-B146-6045E4BCE0C4}"/>
              </a:ext>
            </a:extLst>
          </p:cNvPr>
          <p:cNvCxnSpPr>
            <a:cxnSpLocks/>
          </p:cNvCxnSpPr>
          <p:nvPr/>
        </p:nvCxnSpPr>
        <p:spPr>
          <a:xfrm>
            <a:off x="4649737" y="535817"/>
            <a:ext cx="418838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Text Box 24"/>
          <p:cNvSpPr txBox="1">
            <a:spLocks noChangeArrowheads="1"/>
          </p:cNvSpPr>
          <p:nvPr/>
        </p:nvSpPr>
        <p:spPr bwMode="auto">
          <a:xfrm>
            <a:off x="309823" y="3476665"/>
            <a:ext cx="25080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square">
            <a:spAutoFit/>
          </a:bodyPr>
          <a:lstStyle>
            <a:lvl1pPr marL="180975" indent="-180975" defTabSz="763588" eaLnBrk="0" hangingPunct="0">
              <a:tabLst>
                <a:tab pos="1909763" algn="ctr"/>
              </a:tabLst>
              <a:defRPr>
                <a:solidFill>
                  <a:schemeClr val="tx1"/>
                </a:solidFill>
                <a:latin typeface="Arial" charset="0"/>
                <a:ea typeface="MS PGothic" pitchFamily="34" charset="-128"/>
              </a:defRPr>
            </a:lvl1pPr>
            <a:lvl2pPr marL="742950" indent="-285750" defTabSz="763588" eaLnBrk="0" hangingPunct="0">
              <a:tabLst>
                <a:tab pos="1909763" algn="ctr"/>
              </a:tabLst>
              <a:defRPr>
                <a:solidFill>
                  <a:schemeClr val="tx1"/>
                </a:solidFill>
                <a:latin typeface="Arial" charset="0"/>
                <a:ea typeface="MS PGothic" pitchFamily="34" charset="-128"/>
              </a:defRPr>
            </a:lvl2pPr>
            <a:lvl3pPr marL="1143000" indent="-228600" defTabSz="763588" eaLnBrk="0" hangingPunct="0">
              <a:tabLst>
                <a:tab pos="1909763" algn="ctr"/>
              </a:tabLst>
              <a:defRPr>
                <a:solidFill>
                  <a:schemeClr val="tx1"/>
                </a:solidFill>
                <a:latin typeface="Arial" charset="0"/>
                <a:ea typeface="MS PGothic" pitchFamily="34" charset="-128"/>
              </a:defRPr>
            </a:lvl3pPr>
            <a:lvl4pPr marL="1600200" indent="-228600" defTabSz="763588" eaLnBrk="0" hangingPunct="0">
              <a:tabLst>
                <a:tab pos="1909763" algn="ctr"/>
              </a:tabLst>
              <a:defRPr>
                <a:solidFill>
                  <a:schemeClr val="tx1"/>
                </a:solidFill>
                <a:latin typeface="Arial" charset="0"/>
                <a:ea typeface="MS PGothic" pitchFamily="34" charset="-128"/>
              </a:defRPr>
            </a:lvl4pPr>
            <a:lvl5pPr marL="2057400" indent="-228600" defTabSz="763588" eaLnBrk="0" hangingPunct="0">
              <a:tabLst>
                <a:tab pos="1909763" algn="ctr"/>
              </a:tabLst>
              <a:defRPr>
                <a:solidFill>
                  <a:schemeClr val="tx1"/>
                </a:solidFill>
                <a:latin typeface="Arial" charset="0"/>
                <a:ea typeface="MS PGothic" pitchFamily="34" charset="-128"/>
              </a:defRPr>
            </a:lvl5pPr>
            <a:lvl6pPr marL="25146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6pPr>
            <a:lvl7pPr marL="29718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7pPr>
            <a:lvl8pPr marL="34290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8pPr>
            <a:lvl9pPr marL="38862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9pPr>
          </a:lstStyle>
          <a:p>
            <a:pPr marL="171450" indent="-171450" fontAlgn="base">
              <a:spcBef>
                <a:spcPct val="0"/>
              </a:spcBef>
              <a:spcAft>
                <a:spcPct val="0"/>
              </a:spcAft>
              <a:buClr>
                <a:srgbClr val="000000"/>
              </a:buClr>
              <a:buFontTx/>
              <a:buChar char="•"/>
            </a:pPr>
            <a:r>
              <a:rPr lang="en-US" sz="1200" b="1" dirty="0">
                <a:solidFill>
                  <a:srgbClr val="000000"/>
                </a:solidFill>
                <a:cs typeface="Arial" pitchFamily="34" charset="0"/>
              </a:rPr>
              <a:t>TIDA-01624 and/or Tools Folder</a:t>
            </a:r>
          </a:p>
          <a:p>
            <a:pPr marL="171450" indent="-171450" fontAlgn="base">
              <a:spcBef>
                <a:spcPct val="0"/>
              </a:spcBef>
              <a:spcAft>
                <a:spcPct val="0"/>
              </a:spcAft>
              <a:buClr>
                <a:srgbClr val="000000"/>
              </a:buClr>
              <a:buFontTx/>
              <a:buChar char="•"/>
            </a:pPr>
            <a:r>
              <a:rPr lang="en-US" sz="1200" b="1" dirty="0">
                <a:solidFill>
                  <a:srgbClr val="000000"/>
                </a:solidFill>
                <a:cs typeface="Arial" pitchFamily="34" charset="0"/>
              </a:rPr>
              <a:t>Design Guide</a:t>
            </a:r>
          </a:p>
          <a:p>
            <a:pPr marL="171450" indent="-171450" fontAlgn="base">
              <a:spcBef>
                <a:spcPct val="0"/>
              </a:spcBef>
              <a:spcAft>
                <a:spcPct val="0"/>
              </a:spcAft>
              <a:buClr>
                <a:srgbClr val="000000"/>
              </a:buClr>
              <a:buFontTx/>
              <a:buChar char="•"/>
            </a:pPr>
            <a:r>
              <a:rPr lang="en-US" sz="1200" b="1" dirty="0">
                <a:solidFill>
                  <a:srgbClr val="000000"/>
                </a:solidFill>
                <a:cs typeface="Arial" pitchFamily="34" charset="0"/>
              </a:rPr>
              <a:t>Design Files: </a:t>
            </a:r>
            <a:r>
              <a:rPr lang="en-US" sz="1200" dirty="0">
                <a:solidFill>
                  <a:srgbClr val="000000"/>
                </a:solidFill>
                <a:cs typeface="Arial" pitchFamily="34" charset="0"/>
              </a:rPr>
              <a:t>Schematics, BOM, Gerbers, Software, etc.</a:t>
            </a:r>
            <a:endParaRPr lang="de-DE" sz="1200" dirty="0">
              <a:solidFill>
                <a:srgbClr val="000000"/>
              </a:solidFill>
              <a:cs typeface="Arial" pitchFamily="34" charset="0"/>
            </a:endParaRPr>
          </a:p>
        </p:txBody>
      </p:sp>
      <p:sp>
        <p:nvSpPr>
          <p:cNvPr id="22" name="Text Box 24"/>
          <p:cNvSpPr txBox="1">
            <a:spLocks noChangeArrowheads="1"/>
          </p:cNvSpPr>
          <p:nvPr/>
        </p:nvSpPr>
        <p:spPr bwMode="auto">
          <a:xfrm>
            <a:off x="2644928" y="3488186"/>
            <a:ext cx="187946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square">
            <a:spAutoFit/>
          </a:bodyPr>
          <a:lstStyle>
            <a:lvl1pPr marL="180975" indent="-180975" defTabSz="763588" eaLnBrk="0" hangingPunct="0">
              <a:tabLst>
                <a:tab pos="1909763" algn="ctr"/>
              </a:tabLst>
              <a:defRPr>
                <a:solidFill>
                  <a:schemeClr val="tx1"/>
                </a:solidFill>
                <a:latin typeface="Arial" charset="0"/>
                <a:ea typeface="MS PGothic" pitchFamily="34" charset="-128"/>
              </a:defRPr>
            </a:lvl1pPr>
            <a:lvl2pPr marL="742950" indent="-285750" defTabSz="763588" eaLnBrk="0" hangingPunct="0">
              <a:tabLst>
                <a:tab pos="1909763" algn="ctr"/>
              </a:tabLst>
              <a:defRPr>
                <a:solidFill>
                  <a:schemeClr val="tx1"/>
                </a:solidFill>
                <a:latin typeface="Arial" charset="0"/>
                <a:ea typeface="MS PGothic" pitchFamily="34" charset="-128"/>
              </a:defRPr>
            </a:lvl2pPr>
            <a:lvl3pPr marL="1143000" indent="-228600" defTabSz="763588" eaLnBrk="0" hangingPunct="0">
              <a:tabLst>
                <a:tab pos="1909763" algn="ctr"/>
              </a:tabLst>
              <a:defRPr>
                <a:solidFill>
                  <a:schemeClr val="tx1"/>
                </a:solidFill>
                <a:latin typeface="Arial" charset="0"/>
                <a:ea typeface="MS PGothic" pitchFamily="34" charset="-128"/>
              </a:defRPr>
            </a:lvl3pPr>
            <a:lvl4pPr marL="1600200" indent="-228600" defTabSz="763588" eaLnBrk="0" hangingPunct="0">
              <a:tabLst>
                <a:tab pos="1909763" algn="ctr"/>
              </a:tabLst>
              <a:defRPr>
                <a:solidFill>
                  <a:schemeClr val="tx1"/>
                </a:solidFill>
                <a:latin typeface="Arial" charset="0"/>
                <a:ea typeface="MS PGothic" pitchFamily="34" charset="-128"/>
              </a:defRPr>
            </a:lvl4pPr>
            <a:lvl5pPr marL="2057400" indent="-228600" defTabSz="763588" eaLnBrk="0" hangingPunct="0">
              <a:tabLst>
                <a:tab pos="1909763" algn="ctr"/>
              </a:tabLst>
              <a:defRPr>
                <a:solidFill>
                  <a:schemeClr val="tx1"/>
                </a:solidFill>
                <a:latin typeface="Arial" charset="0"/>
                <a:ea typeface="MS PGothic" pitchFamily="34" charset="-128"/>
              </a:defRPr>
            </a:lvl5pPr>
            <a:lvl6pPr marL="25146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6pPr>
            <a:lvl7pPr marL="29718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7pPr>
            <a:lvl8pPr marL="34290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8pPr>
            <a:lvl9pPr marL="3886200" indent="-228600" defTabSz="763588" eaLnBrk="0" fontAlgn="base" hangingPunct="0">
              <a:spcBef>
                <a:spcPct val="0"/>
              </a:spcBef>
              <a:spcAft>
                <a:spcPct val="0"/>
              </a:spcAft>
              <a:tabLst>
                <a:tab pos="1909763" algn="ctr"/>
              </a:tabLst>
              <a:defRPr>
                <a:solidFill>
                  <a:schemeClr val="tx1"/>
                </a:solidFill>
                <a:latin typeface="Arial" charset="0"/>
                <a:ea typeface="MS PGothic" pitchFamily="34" charset="-128"/>
              </a:defRPr>
            </a:lvl9pPr>
          </a:lstStyle>
          <a:p>
            <a:pPr marL="112713" indent="-112713" fontAlgn="base">
              <a:spcBef>
                <a:spcPct val="0"/>
              </a:spcBef>
              <a:spcAft>
                <a:spcPct val="0"/>
              </a:spcAft>
              <a:buClr>
                <a:srgbClr val="000000"/>
              </a:buClr>
              <a:buFontTx/>
              <a:buChar char="•"/>
            </a:pPr>
            <a:r>
              <a:rPr lang="de-DE" sz="1200" b="1" dirty="0">
                <a:solidFill>
                  <a:srgbClr val="000000"/>
                </a:solidFill>
                <a:cs typeface="Arial" pitchFamily="34" charset="0"/>
              </a:rPr>
              <a:t>Device datasheets:</a:t>
            </a:r>
            <a:endParaRPr lang="de-DE" sz="1400" b="1" dirty="0">
              <a:solidFill>
                <a:srgbClr val="000000"/>
              </a:solidFill>
              <a:cs typeface="Arial" pitchFamily="34" charset="0"/>
            </a:endParaRPr>
          </a:p>
          <a:p>
            <a:pPr marL="282575" lvl="1" indent="-112713" fontAlgn="base">
              <a:spcBef>
                <a:spcPct val="0"/>
              </a:spcBef>
              <a:spcAft>
                <a:spcPct val="0"/>
              </a:spcAft>
              <a:buClr>
                <a:srgbClr val="000000"/>
              </a:buClr>
              <a:buFont typeface="Arial" panose="020B0604020202020204" pitchFamily="34" charset="0"/>
              <a:buChar char="‒"/>
            </a:pPr>
            <a:r>
              <a:rPr lang="en-US" sz="1100" dirty="0">
                <a:solidFill>
                  <a:srgbClr val="000000"/>
                </a:solidFill>
                <a:cs typeface="Arial" pitchFamily="34" charset="0"/>
              </a:rPr>
              <a:t>TMP117</a:t>
            </a:r>
          </a:p>
          <a:p>
            <a:pPr marL="282575" lvl="1" indent="-112713" fontAlgn="base">
              <a:spcBef>
                <a:spcPct val="0"/>
              </a:spcBef>
              <a:spcAft>
                <a:spcPct val="0"/>
              </a:spcAft>
              <a:buClr>
                <a:srgbClr val="000000"/>
              </a:buClr>
              <a:buFont typeface="Arial" panose="020B0604020202020204" pitchFamily="34" charset="0"/>
              <a:buChar char="‒"/>
            </a:pPr>
            <a:r>
              <a:rPr lang="en-US" sz="1100" dirty="0">
                <a:solidFill>
                  <a:srgbClr val="000000"/>
                </a:solidFill>
                <a:cs typeface="Arial" pitchFamily="34" charset="0"/>
              </a:rPr>
              <a:t>CC2640R2F</a:t>
            </a:r>
          </a:p>
        </p:txBody>
      </p:sp>
      <p:sp>
        <p:nvSpPr>
          <p:cNvPr id="9218" name="Title 4"/>
          <p:cNvSpPr>
            <a:spLocks noGrp="1"/>
          </p:cNvSpPr>
          <p:nvPr>
            <p:ph type="title"/>
          </p:nvPr>
        </p:nvSpPr>
        <p:spPr>
          <a:xfrm>
            <a:off x="227898" y="124735"/>
            <a:ext cx="8754362" cy="360646"/>
          </a:xfrm>
        </p:spPr>
        <p:txBody>
          <a:bodyPr/>
          <a:lstStyle/>
          <a:p>
            <a:pPr eaLnBrk="1" hangingPunct="1"/>
            <a:r>
              <a:rPr lang="en-US" altLang="en-US" sz="2000" dirty="0"/>
              <a:t>TIDA-01624 </a:t>
            </a:r>
            <a:r>
              <a:rPr lang="en-US" altLang="en-US" sz="1400" dirty="0">
                <a:solidFill>
                  <a:schemeClr val="tx1"/>
                </a:solidFill>
                <a:cs typeface="Tahoma" pitchFamily="34" charset="0"/>
              </a:rPr>
              <a:t>Bluetooth-enabled high accuracy skin temperature measurement flex PCB patch</a:t>
            </a:r>
            <a:endParaRPr lang="en-US" altLang="en-US" sz="1400" dirty="0">
              <a:solidFill>
                <a:schemeClr val="tx1"/>
              </a:solidFill>
            </a:endParaRPr>
          </a:p>
        </p:txBody>
      </p:sp>
      <p:sp>
        <p:nvSpPr>
          <p:cNvPr id="9220" name="Rectangle 62"/>
          <p:cNvSpPr>
            <a:spLocks noChangeArrowheads="1"/>
          </p:cNvSpPr>
          <p:nvPr/>
        </p:nvSpPr>
        <p:spPr bwMode="auto">
          <a:xfrm>
            <a:off x="119244" y="736997"/>
            <a:ext cx="4399926" cy="1245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14300" indent="-114300" eaLnBrk="0" hangingPunct="0">
              <a:defRPr>
                <a:solidFill>
                  <a:schemeClr val="tx1"/>
                </a:solidFill>
                <a:latin typeface="Arial" charset="0"/>
                <a:cs typeface="Arial" charset="0"/>
              </a:defRPr>
            </a:lvl1pPr>
            <a:lvl2pPr marL="114300" indent="-1143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1" defTabSz="914400" eaLnBrk="1" fontAlgn="base" hangingPunct="1">
              <a:spcBef>
                <a:spcPct val="0"/>
              </a:spcBef>
              <a:spcAft>
                <a:spcPts val="600"/>
              </a:spcAft>
              <a:buFont typeface="Arial" charset="0"/>
              <a:buChar char="•"/>
            </a:pPr>
            <a:endParaRPr lang="en-US" altLang="en-US" sz="1000" i="1" dirty="0">
              <a:solidFill>
                <a:srgbClr val="000000"/>
              </a:solidFill>
            </a:endParaRPr>
          </a:p>
        </p:txBody>
      </p:sp>
      <p:sp>
        <p:nvSpPr>
          <p:cNvPr id="9" name="TextBox 8"/>
          <p:cNvSpPr txBox="1"/>
          <p:nvPr/>
        </p:nvSpPr>
        <p:spPr>
          <a:xfrm>
            <a:off x="1919129" y="1817028"/>
            <a:ext cx="184731" cy="369332"/>
          </a:xfrm>
          <a:prstGeom prst="rect">
            <a:avLst/>
          </a:prstGeom>
          <a:noFill/>
        </p:spPr>
        <p:txBody>
          <a:bodyPr wrap="none" rtlCol="0">
            <a:spAutoFit/>
          </a:bodyPr>
          <a:lstStyle/>
          <a:p>
            <a:pPr defTabSz="914400" fontAlgn="base">
              <a:spcBef>
                <a:spcPct val="0"/>
              </a:spcBef>
              <a:spcAft>
                <a:spcPct val="0"/>
              </a:spcAft>
            </a:pPr>
            <a:endParaRPr lang="en-US" dirty="0">
              <a:solidFill>
                <a:srgbClr val="000000"/>
              </a:solidFill>
            </a:endParaRPr>
          </a:p>
        </p:txBody>
      </p:sp>
      <p:sp>
        <p:nvSpPr>
          <p:cNvPr id="41" name="TextBox 40"/>
          <p:cNvSpPr txBox="1"/>
          <p:nvPr/>
        </p:nvSpPr>
        <p:spPr>
          <a:xfrm>
            <a:off x="4676775" y="762390"/>
            <a:ext cx="4191000" cy="1045114"/>
          </a:xfrm>
          <a:prstGeom prst="rect">
            <a:avLst/>
          </a:prstGeom>
          <a:noFill/>
          <a:ln w="19050">
            <a:noFill/>
          </a:ln>
        </p:spPr>
        <p:txBody>
          <a:bodyPr wrap="square" rtlCol="0">
            <a:noAutofit/>
          </a:bodyPr>
          <a:lstStyle/>
          <a:p>
            <a:pPr marL="228600" indent="-228600" defTabSz="914400" fontAlgn="base">
              <a:spcBef>
                <a:spcPct val="0"/>
              </a:spcBef>
              <a:spcAft>
                <a:spcPct val="0"/>
              </a:spcAft>
              <a:buFont typeface="Arial" panose="020B0604020202020204" pitchFamily="34" charset="0"/>
              <a:buChar char="•"/>
            </a:pPr>
            <a:r>
              <a:rPr lang="en-US" sz="1200" dirty="0">
                <a:solidFill>
                  <a:srgbClr val="000000"/>
                </a:solidFill>
              </a:rPr>
              <a:t>Low power consumption and long battery life</a:t>
            </a:r>
          </a:p>
          <a:p>
            <a:pPr marL="228600" indent="-228600" defTabSz="914400" fontAlgn="base">
              <a:spcBef>
                <a:spcPct val="0"/>
              </a:spcBef>
              <a:spcAft>
                <a:spcPct val="0"/>
              </a:spcAft>
              <a:buFont typeface="Arial" panose="020B0604020202020204" pitchFamily="34" charset="0"/>
              <a:buChar char="•"/>
            </a:pPr>
            <a:r>
              <a:rPr lang="en-US" sz="1200" dirty="0">
                <a:solidFill>
                  <a:srgbClr val="000000"/>
                </a:solidFill>
              </a:rPr>
              <a:t>Extremely long shelf life (3+ Years)</a:t>
            </a:r>
          </a:p>
          <a:p>
            <a:pPr marL="228600" indent="-228600" defTabSz="914400" fontAlgn="base">
              <a:spcBef>
                <a:spcPct val="0"/>
              </a:spcBef>
              <a:spcAft>
                <a:spcPct val="0"/>
              </a:spcAft>
              <a:buFont typeface="Arial" panose="020B0604020202020204" pitchFamily="34" charset="0"/>
              <a:buChar char="•"/>
            </a:pPr>
            <a:r>
              <a:rPr lang="en-US" sz="1200" dirty="0">
                <a:solidFill>
                  <a:srgbClr val="000000"/>
                </a:solidFill>
              </a:rPr>
              <a:t>Small, Flexible Form Factor</a:t>
            </a:r>
          </a:p>
          <a:p>
            <a:pPr marL="228600" indent="-228600" defTabSz="914400" fontAlgn="base">
              <a:spcBef>
                <a:spcPct val="0"/>
              </a:spcBef>
              <a:spcAft>
                <a:spcPct val="0"/>
              </a:spcAft>
              <a:buFont typeface="Arial" panose="020B0604020202020204" pitchFamily="34" charset="0"/>
              <a:buChar char="•"/>
            </a:pPr>
            <a:r>
              <a:rPr lang="en-US" sz="1200" dirty="0">
                <a:solidFill>
                  <a:srgbClr val="000000"/>
                </a:solidFill>
              </a:rPr>
              <a:t>Connects to Smart Device</a:t>
            </a:r>
          </a:p>
          <a:p>
            <a:pPr marL="228600" indent="-228600" defTabSz="914400" fontAlgn="base">
              <a:spcBef>
                <a:spcPct val="0"/>
              </a:spcBef>
              <a:spcAft>
                <a:spcPct val="0"/>
              </a:spcAft>
              <a:buFont typeface="Arial" panose="020B0604020202020204" pitchFamily="34" charset="0"/>
              <a:buChar char="•"/>
            </a:pPr>
            <a:r>
              <a:rPr lang="en-US" sz="1200" dirty="0">
                <a:solidFill>
                  <a:srgbClr val="000000"/>
                </a:solidFill>
              </a:rPr>
              <a:t>Zero-Calibration to ±0.1°C Accuracy</a:t>
            </a:r>
            <a:br>
              <a:rPr lang="en-US" sz="1200" dirty="0">
                <a:solidFill>
                  <a:srgbClr val="000000"/>
                </a:solidFill>
              </a:rPr>
            </a:br>
            <a:r>
              <a:rPr lang="en-US" sz="1200" dirty="0">
                <a:solidFill>
                  <a:srgbClr val="000000"/>
                </a:solidFill>
              </a:rPr>
              <a:t/>
            </a:r>
            <a:br>
              <a:rPr lang="en-US" sz="1200" dirty="0">
                <a:solidFill>
                  <a:srgbClr val="000000"/>
                </a:solidFill>
              </a:rPr>
            </a:br>
            <a:endParaRPr lang="en-US" sz="1200" dirty="0">
              <a:solidFill>
                <a:srgbClr val="000000"/>
              </a:solidFill>
            </a:endParaRPr>
          </a:p>
          <a:p>
            <a:pPr defTabSz="914400" fontAlgn="base">
              <a:spcBef>
                <a:spcPct val="0"/>
              </a:spcBef>
              <a:spcAft>
                <a:spcPct val="0"/>
              </a:spcAft>
            </a:pPr>
            <a:endParaRPr lang="en-US" sz="1200" dirty="0">
              <a:solidFill>
                <a:srgbClr val="000000"/>
              </a:solidFill>
            </a:endParaRPr>
          </a:p>
          <a:p>
            <a:pPr defTabSz="914400" fontAlgn="base">
              <a:spcBef>
                <a:spcPct val="0"/>
              </a:spcBef>
              <a:spcAft>
                <a:spcPct val="0"/>
              </a:spcAft>
            </a:pPr>
            <a:endParaRPr lang="en-US" sz="1050" dirty="0">
              <a:solidFill>
                <a:srgbClr val="000000"/>
              </a:solidFill>
            </a:endParaRPr>
          </a:p>
          <a:p>
            <a:pPr defTabSz="914400" fontAlgn="base">
              <a:spcBef>
                <a:spcPct val="0"/>
              </a:spcBef>
              <a:spcAft>
                <a:spcPct val="0"/>
              </a:spcAft>
            </a:pPr>
            <a:endParaRPr lang="en-US" sz="1050" dirty="0">
              <a:solidFill>
                <a:srgbClr val="000000"/>
              </a:solidFill>
            </a:endParaRPr>
          </a:p>
        </p:txBody>
      </p:sp>
      <p:sp>
        <p:nvSpPr>
          <p:cNvPr id="17" name="TextBox 16"/>
          <p:cNvSpPr txBox="1"/>
          <p:nvPr/>
        </p:nvSpPr>
        <p:spPr>
          <a:xfrm>
            <a:off x="342900" y="765079"/>
            <a:ext cx="4191000" cy="1355868"/>
          </a:xfrm>
          <a:prstGeom prst="rect">
            <a:avLst/>
          </a:prstGeom>
          <a:noFill/>
          <a:ln w="19050">
            <a:noFill/>
          </a:ln>
        </p:spPr>
        <p:txBody>
          <a:bodyPr wrap="square" rtlCol="0">
            <a:noAutofit/>
          </a:bodyPr>
          <a:lstStyle/>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rPr>
              <a:t>High Accuracy, Low Power Temperature Sensor</a:t>
            </a:r>
          </a:p>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rPr>
              <a:t>BLE 4.2 and 5 enabled microcontroller</a:t>
            </a:r>
          </a:p>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rPr>
              <a:t>Thin-Film Flexible Battery Power, enabling entirely flexible design</a:t>
            </a:r>
          </a:p>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rPr>
              <a:t>Integrated PCB antenna</a:t>
            </a:r>
          </a:p>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rPr>
              <a:t>Temperature updates every second</a:t>
            </a:r>
            <a:br>
              <a:rPr lang="en-US" sz="1200" dirty="0">
                <a:solidFill>
                  <a:srgbClr val="000000"/>
                </a:solidFill>
              </a:rPr>
            </a:br>
            <a:r>
              <a:rPr lang="en-US" sz="1200" dirty="0">
                <a:solidFill>
                  <a:srgbClr val="000000"/>
                </a:solidFill>
              </a:rPr>
              <a:t/>
            </a:r>
            <a:br>
              <a:rPr lang="en-US" sz="1200" dirty="0">
                <a:solidFill>
                  <a:srgbClr val="000000"/>
                </a:solidFill>
              </a:rPr>
            </a:br>
            <a:r>
              <a:rPr lang="en-US" dirty="0">
                <a:solidFill>
                  <a:srgbClr val="000000"/>
                </a:solidFill>
              </a:rPr>
              <a:t/>
            </a:r>
            <a:br>
              <a:rPr lang="en-US" dirty="0">
                <a:solidFill>
                  <a:srgbClr val="000000"/>
                </a:solidFill>
              </a:rPr>
            </a:br>
            <a:endParaRPr lang="en-US" dirty="0">
              <a:solidFill>
                <a:srgbClr val="000000"/>
              </a:solidFill>
            </a:endParaRPr>
          </a:p>
        </p:txBody>
      </p:sp>
      <p:sp>
        <p:nvSpPr>
          <p:cNvPr id="24" name="Rectangle 14"/>
          <p:cNvSpPr>
            <a:spLocks noChangeArrowheads="1"/>
          </p:cNvSpPr>
          <p:nvPr/>
        </p:nvSpPr>
        <p:spPr bwMode="auto">
          <a:xfrm>
            <a:off x="342900" y="533404"/>
            <a:ext cx="4191000" cy="294614"/>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Features</a:t>
            </a:r>
          </a:p>
        </p:txBody>
      </p:sp>
      <p:sp>
        <p:nvSpPr>
          <p:cNvPr id="31" name="Rectangle 14"/>
          <p:cNvSpPr>
            <a:spLocks noChangeArrowheads="1"/>
          </p:cNvSpPr>
          <p:nvPr/>
        </p:nvSpPr>
        <p:spPr bwMode="auto">
          <a:xfrm>
            <a:off x="4648200" y="533404"/>
            <a:ext cx="4191000" cy="294614"/>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Benefits</a:t>
            </a:r>
          </a:p>
        </p:txBody>
      </p:sp>
      <p:sp>
        <p:nvSpPr>
          <p:cNvPr id="32" name="Rectangle 14"/>
          <p:cNvSpPr>
            <a:spLocks noChangeArrowheads="1"/>
          </p:cNvSpPr>
          <p:nvPr/>
        </p:nvSpPr>
        <p:spPr bwMode="auto">
          <a:xfrm>
            <a:off x="314325" y="3222626"/>
            <a:ext cx="4191000" cy="266502"/>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Tools &amp; resources</a:t>
            </a:r>
          </a:p>
        </p:txBody>
      </p:sp>
      <p:sp>
        <p:nvSpPr>
          <p:cNvPr id="15" name="TextBox 14"/>
          <p:cNvSpPr txBox="1"/>
          <p:nvPr/>
        </p:nvSpPr>
        <p:spPr>
          <a:xfrm>
            <a:off x="342900" y="2396571"/>
            <a:ext cx="4191000" cy="646331"/>
          </a:xfrm>
          <a:prstGeom prst="rect">
            <a:avLst/>
          </a:prstGeom>
          <a:noFill/>
          <a:ln w="19050">
            <a:noFill/>
          </a:ln>
        </p:spPr>
        <p:txBody>
          <a:bodyPr wrap="square" rtlCol="0">
            <a:spAutoFit/>
          </a:bodyPr>
          <a:lstStyle/>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hlinkClick r:id="rId3"/>
              </a:rPr>
              <a:t>Medical Sensor Patches</a:t>
            </a:r>
            <a:endParaRPr lang="en-US" sz="1200" dirty="0">
              <a:solidFill>
                <a:srgbClr val="000000"/>
              </a:solidFill>
            </a:endParaRPr>
          </a:p>
          <a:p>
            <a:pPr marL="171450" indent="-171450" defTabSz="914400" fontAlgn="base">
              <a:spcBef>
                <a:spcPct val="0"/>
              </a:spcBef>
              <a:spcAft>
                <a:spcPct val="0"/>
              </a:spcAft>
              <a:buFont typeface="Arial" panose="020B0604020202020204" pitchFamily="34" charset="0"/>
              <a:buChar char="•"/>
            </a:pPr>
            <a:r>
              <a:rPr lang="en-US" sz="1200" dirty="0" err="1">
                <a:solidFill>
                  <a:srgbClr val="000000"/>
                </a:solidFill>
                <a:hlinkClick r:id="rId4"/>
              </a:rPr>
              <a:t>Multiparameter</a:t>
            </a:r>
            <a:r>
              <a:rPr lang="en-US" sz="1200" dirty="0">
                <a:solidFill>
                  <a:srgbClr val="000000"/>
                </a:solidFill>
                <a:hlinkClick r:id="rId4"/>
              </a:rPr>
              <a:t> Patient Monitors</a:t>
            </a:r>
            <a:endParaRPr lang="en-US" sz="1200" dirty="0">
              <a:solidFill>
                <a:srgbClr val="000000"/>
              </a:solidFill>
            </a:endParaRPr>
          </a:p>
          <a:p>
            <a:pPr marL="171450" indent="-171450" defTabSz="914400" fontAlgn="base">
              <a:spcBef>
                <a:spcPct val="0"/>
              </a:spcBef>
              <a:spcAft>
                <a:spcPct val="0"/>
              </a:spcAft>
              <a:buFont typeface="Arial" panose="020B0604020202020204" pitchFamily="34" charset="0"/>
              <a:buChar char="•"/>
            </a:pPr>
            <a:r>
              <a:rPr lang="en-US" sz="1200" dirty="0">
                <a:solidFill>
                  <a:srgbClr val="000000"/>
                </a:solidFill>
                <a:hlinkClick r:id="rId5"/>
              </a:rPr>
              <a:t>Smart Patches </a:t>
            </a:r>
            <a:endParaRPr lang="en-US" sz="1200" dirty="0">
              <a:solidFill>
                <a:srgbClr val="000000"/>
              </a:solidFill>
            </a:endParaRPr>
          </a:p>
        </p:txBody>
      </p:sp>
      <p:sp>
        <p:nvSpPr>
          <p:cNvPr id="33" name="Rectangle 14"/>
          <p:cNvSpPr>
            <a:spLocks noChangeArrowheads="1"/>
          </p:cNvSpPr>
          <p:nvPr/>
        </p:nvSpPr>
        <p:spPr bwMode="auto">
          <a:xfrm>
            <a:off x="342900" y="2112009"/>
            <a:ext cx="4191000" cy="260141"/>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Applications</a:t>
            </a:r>
          </a:p>
        </p:txBody>
      </p:sp>
      <p:grpSp>
        <p:nvGrpSpPr>
          <p:cNvPr id="5" name="Group 4"/>
          <p:cNvGrpSpPr/>
          <p:nvPr/>
        </p:nvGrpSpPr>
        <p:grpSpPr>
          <a:xfrm>
            <a:off x="4723113" y="2883100"/>
            <a:ext cx="3938050" cy="1612700"/>
            <a:chOff x="4549531" y="1804553"/>
            <a:chExt cx="3938050" cy="1612700"/>
          </a:xfrm>
        </p:grpSpPr>
        <p:pic>
          <p:nvPicPr>
            <p:cNvPr id="21" name="Picture 3" descr="C:\DocZone\TIDUDW4\Images\BlockDiagram-TIDUDW4.gif"/>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60420"/>
            <a:stretch/>
          </p:blipFill>
          <p:spPr bwMode="auto">
            <a:xfrm>
              <a:off x="7057743" y="2105728"/>
              <a:ext cx="1429838" cy="131152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C:\DocZone\TIDUDW4\Images\BlockDiagram-TIDUDW4.gif"/>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5751" r="79578"/>
            <a:stretch/>
          </p:blipFill>
          <p:spPr bwMode="auto">
            <a:xfrm>
              <a:off x="4549531" y="1804553"/>
              <a:ext cx="906793" cy="151932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3" descr="C:\DocZone\TIDUDW4\Images\BlockDiagram-TIDUDW4.gif"/>
            <p:cNvPicPr>
              <a:picLocks noChangeAspect="1" noChangeArrowheads="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40845" t="17206" r="39579"/>
            <a:stretch/>
          </p:blipFill>
          <p:spPr bwMode="auto">
            <a:xfrm>
              <a:off x="5928514" y="1989219"/>
              <a:ext cx="869205" cy="1334662"/>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5456324" y="1942856"/>
              <a:ext cx="906793" cy="532001"/>
            </a:xfrm>
            <a:prstGeom prst="rect">
              <a:avLst/>
            </a:prstGeom>
            <a:ln w="1270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14400" fontAlgn="base">
                <a:spcBef>
                  <a:spcPct val="0"/>
                </a:spcBef>
                <a:spcAft>
                  <a:spcPct val="0"/>
                </a:spcAft>
              </a:pPr>
              <a:r>
                <a:rPr lang="en-US" sz="1000" dirty="0">
                  <a:solidFill>
                    <a:srgbClr val="FFFFFF"/>
                  </a:solidFill>
                </a:rPr>
                <a:t>Skin Temperature</a:t>
              </a:r>
              <a:br>
                <a:rPr lang="en-US" sz="1000" dirty="0">
                  <a:solidFill>
                    <a:srgbClr val="FFFFFF"/>
                  </a:solidFill>
                </a:rPr>
              </a:br>
              <a:r>
                <a:rPr lang="en-US" sz="1000" dirty="0">
                  <a:solidFill>
                    <a:srgbClr val="FFFFFF"/>
                  </a:solidFill>
                </a:rPr>
                <a:t>TMP117</a:t>
              </a:r>
            </a:p>
          </p:txBody>
        </p:sp>
        <p:sp>
          <p:nvSpPr>
            <p:cNvPr id="29" name="Rectangle 28"/>
            <p:cNvSpPr/>
            <p:nvPr/>
          </p:nvSpPr>
          <p:spPr>
            <a:xfrm>
              <a:off x="5456324" y="2791880"/>
              <a:ext cx="906793" cy="532001"/>
            </a:xfrm>
            <a:prstGeom prst="rect">
              <a:avLst/>
            </a:prstGeom>
            <a:ln w="1270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914400" fontAlgn="base">
                <a:spcBef>
                  <a:spcPct val="0"/>
                </a:spcBef>
                <a:spcAft>
                  <a:spcPct val="0"/>
                </a:spcAft>
              </a:pPr>
              <a:r>
                <a:rPr lang="en-US" sz="1000" dirty="0">
                  <a:solidFill>
                    <a:srgbClr val="FFFFFF"/>
                  </a:solidFill>
                </a:rPr>
                <a:t>BLE MCU</a:t>
              </a:r>
              <a:br>
                <a:rPr lang="en-US" sz="1000" dirty="0">
                  <a:solidFill>
                    <a:srgbClr val="FFFFFF"/>
                  </a:solidFill>
                </a:rPr>
              </a:br>
              <a:r>
                <a:rPr lang="en-US" sz="1000" dirty="0">
                  <a:solidFill>
                    <a:srgbClr val="FFFFFF"/>
                  </a:solidFill>
                </a:rPr>
                <a:t>CC2640R2F</a:t>
              </a:r>
            </a:p>
          </p:txBody>
        </p:sp>
        <p:cxnSp>
          <p:nvCxnSpPr>
            <p:cNvPr id="34" name="Straight Arrow Connector 33"/>
            <p:cNvCxnSpPr>
              <a:stCxn id="28" idx="2"/>
              <a:endCxn id="29" idx="0"/>
            </p:cNvCxnSpPr>
            <p:nvPr/>
          </p:nvCxnSpPr>
          <p:spPr>
            <a:xfrm>
              <a:off x="5909721" y="2474857"/>
              <a:ext cx="0" cy="317023"/>
            </a:xfrm>
            <a:prstGeom prst="straightConnector1">
              <a:avLst/>
            </a:prstGeom>
            <a:ln w="6350">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5562460" y="2502563"/>
              <a:ext cx="462581" cy="261610"/>
            </a:xfrm>
            <a:prstGeom prst="rect">
              <a:avLst/>
            </a:prstGeom>
            <a:noFill/>
          </p:spPr>
          <p:txBody>
            <a:bodyPr wrap="square" rtlCol="0">
              <a:spAutoFit/>
            </a:bodyPr>
            <a:lstStyle/>
            <a:p>
              <a:pPr defTabSz="914400" fontAlgn="base">
                <a:spcBef>
                  <a:spcPct val="0"/>
                </a:spcBef>
                <a:spcAft>
                  <a:spcPct val="0"/>
                </a:spcAft>
              </a:pPr>
              <a:r>
                <a:rPr lang="en-US" sz="1100" dirty="0">
                  <a:solidFill>
                    <a:srgbClr val="000000"/>
                  </a:solidFill>
                </a:rPr>
                <a:t>I2C</a:t>
              </a:r>
            </a:p>
          </p:txBody>
        </p:sp>
      </p:grpSp>
      <p:pic>
        <p:nvPicPr>
          <p:cNvPr id="3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36205" y="1804330"/>
            <a:ext cx="1947335" cy="12248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Slide Number Placeholder 3"/>
          <p:cNvSpPr>
            <a:spLocks noGrp="1"/>
          </p:cNvSpPr>
          <p:nvPr>
            <p:ph type="sldNum" sz="quarter" idx="10"/>
          </p:nvPr>
        </p:nvSpPr>
        <p:spPr>
          <a:xfrm>
            <a:off x="6642100" y="4529137"/>
            <a:ext cx="2133600" cy="154782"/>
          </a:xfrm>
          <a:noFill/>
        </p:spPr>
        <p:txBody>
          <a:bodyPr/>
          <a:lstStyle/>
          <a:p>
            <a:fld id="{66C859B9-A6F5-4CA5-B884-5AD1BEA27C22}" type="slidenum">
              <a:rPr lang="en-US" smtClean="0">
                <a:solidFill>
                  <a:srgbClr val="000000"/>
                </a:solidFill>
              </a:rPr>
              <a:pPr/>
              <a:t>25</a:t>
            </a:fld>
            <a:endParaRPr lang="en-US">
              <a:solidFill>
                <a:srgbClr val="000000"/>
              </a:solidFill>
            </a:endParaRPr>
          </a:p>
        </p:txBody>
      </p:sp>
    </p:spTree>
    <p:extLst>
      <p:ext uri="{BB962C8B-B14F-4D97-AF65-F5344CB8AC3E}">
        <p14:creationId xmlns:p14="http://schemas.microsoft.com/office/powerpoint/2010/main" val="13655988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 xmlns:a16="http://schemas.microsoft.com/office/drawing/2014/main" id="{30E5B8C0-5A52-4A83-9CCE-824DB1418676}"/>
              </a:ext>
            </a:extLst>
          </p:cNvPr>
          <p:cNvSpPr/>
          <p:nvPr/>
        </p:nvSpPr>
        <p:spPr>
          <a:xfrm>
            <a:off x="4646227" y="529710"/>
            <a:ext cx="4182657" cy="402324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13" name="TextBox 12"/>
          <p:cNvSpPr txBox="1"/>
          <p:nvPr/>
        </p:nvSpPr>
        <p:spPr>
          <a:xfrm>
            <a:off x="4661774" y="788911"/>
            <a:ext cx="3365695" cy="1818472"/>
          </a:xfrm>
          <a:prstGeom prst="rect">
            <a:avLst/>
          </a:prstGeom>
          <a:noFill/>
          <a:ln w="19050">
            <a:noFill/>
          </a:ln>
        </p:spPr>
        <p:txBody>
          <a:bodyPr wrap="square" rtlCol="0">
            <a:noAutofit/>
          </a:bodyPr>
          <a:lstStyle/>
          <a:p>
            <a:pPr defTabSz="914400" fontAlgn="base">
              <a:lnSpc>
                <a:spcPct val="95000"/>
              </a:lnSpc>
              <a:spcBef>
                <a:spcPct val="0"/>
              </a:spcBef>
              <a:spcAft>
                <a:spcPct val="0"/>
              </a:spcAft>
            </a:pPr>
            <a:r>
              <a:rPr lang="en-US" sz="1100" b="1" dirty="0">
                <a:solidFill>
                  <a:srgbClr val="000000"/>
                </a:solidFill>
              </a:rPr>
              <a:t>Ultra-high accuracy</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Meets ASTM E1112 &amp; ISO medical standards: </a:t>
            </a:r>
          </a:p>
          <a:p>
            <a:pPr marL="342900" lvl="2" indent="-17145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0.1°C acc. range 35.8°C to 42°C</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No calibration needed; NIST Traceable</a:t>
            </a:r>
          </a:p>
          <a:p>
            <a:pPr defTabSz="914400" fontAlgn="base">
              <a:lnSpc>
                <a:spcPct val="95000"/>
              </a:lnSpc>
              <a:spcBef>
                <a:spcPts val="200"/>
              </a:spcBef>
              <a:spcAft>
                <a:spcPct val="0"/>
              </a:spcAft>
            </a:pPr>
            <a:r>
              <a:rPr lang="en-US" sz="1100" b="1" dirty="0">
                <a:solidFill>
                  <a:srgbClr val="000000"/>
                </a:solidFill>
              </a:rPr>
              <a:t>Integrated non-volatile memory</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Store configuration even after losing power</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64 Bits of general-purpose scratch pad memory</a:t>
            </a:r>
          </a:p>
          <a:p>
            <a:pPr defTabSz="914400" fontAlgn="base">
              <a:lnSpc>
                <a:spcPct val="95000"/>
              </a:lnSpc>
              <a:spcBef>
                <a:spcPts val="200"/>
              </a:spcBef>
              <a:spcAft>
                <a:spcPct val="0"/>
              </a:spcAft>
            </a:pPr>
            <a:r>
              <a:rPr lang="en-US" sz="1100" b="1" dirty="0">
                <a:solidFill>
                  <a:srgbClr val="000000"/>
                </a:solidFill>
              </a:rPr>
              <a:t>Low power consumption</a:t>
            </a:r>
          </a:p>
          <a:p>
            <a:pPr marL="114300" lvl="1" indent="-114300"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3.5uA Average </a:t>
            </a:r>
            <a:r>
              <a:rPr lang="en-US" sz="1000" kern="0" dirty="0" err="1">
                <a:solidFill>
                  <a:srgbClr val="000000"/>
                </a:solidFill>
              </a:rPr>
              <a:t>Iq</a:t>
            </a:r>
            <a:r>
              <a:rPr lang="en-US" sz="1000" kern="0" dirty="0">
                <a:solidFill>
                  <a:srgbClr val="000000"/>
                </a:solidFill>
              </a:rPr>
              <a:t>  @ 1Hz; serial bus inactive</a:t>
            </a:r>
          </a:p>
          <a:p>
            <a:pPr marL="114300" lvl="1" indent="-114300"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150nA Shutdown </a:t>
            </a:r>
            <a:r>
              <a:rPr lang="en-US" sz="1000" kern="0" dirty="0" err="1">
                <a:solidFill>
                  <a:srgbClr val="000000"/>
                </a:solidFill>
              </a:rPr>
              <a:t>Iq</a:t>
            </a:r>
            <a:r>
              <a:rPr lang="en-US" sz="1000" kern="0" dirty="0">
                <a:solidFill>
                  <a:srgbClr val="000000"/>
                </a:solidFill>
              </a:rPr>
              <a:t>; serial bus inactive</a:t>
            </a:r>
            <a:endParaRPr lang="en-US" sz="1000" b="1" dirty="0">
              <a:solidFill>
                <a:srgbClr val="000000"/>
              </a:solidFill>
            </a:endParaRPr>
          </a:p>
          <a:p>
            <a:pPr defTabSz="914400" fontAlgn="base">
              <a:lnSpc>
                <a:spcPct val="95000"/>
              </a:lnSpc>
              <a:spcBef>
                <a:spcPts val="200"/>
              </a:spcBef>
              <a:spcAft>
                <a:spcPct val="0"/>
              </a:spcAft>
            </a:pPr>
            <a:r>
              <a:rPr lang="en-US" sz="1100" b="1" dirty="0">
                <a:solidFill>
                  <a:srgbClr val="000000"/>
                </a:solidFill>
              </a:rPr>
              <a:t>Digital feature &amp; I2C interface</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Programmable Temperature Alert &amp; Offset value</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Soft Device Rest</a:t>
            </a:r>
          </a:p>
          <a:p>
            <a:pPr defTabSz="914400" fontAlgn="base">
              <a:lnSpc>
                <a:spcPct val="95000"/>
              </a:lnSpc>
              <a:spcBef>
                <a:spcPts val="200"/>
              </a:spcBef>
              <a:spcAft>
                <a:spcPct val="0"/>
              </a:spcAft>
            </a:pPr>
            <a:r>
              <a:rPr lang="en-US" sz="1100" b="1" dirty="0">
                <a:solidFill>
                  <a:srgbClr val="000000"/>
                </a:solidFill>
              </a:rPr>
              <a:t>Smallest package </a:t>
            </a:r>
          </a:p>
          <a:p>
            <a:pPr marL="114300"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6 PIN, QFN &amp; CSP</a:t>
            </a:r>
            <a:endParaRPr lang="en-US" sz="800" dirty="0">
              <a:solidFill>
                <a:srgbClr val="000000"/>
              </a:solidFill>
            </a:endParaRPr>
          </a:p>
        </p:txBody>
      </p:sp>
      <p:sp>
        <p:nvSpPr>
          <p:cNvPr id="33" name="Rectangle 32">
            <a:extLst>
              <a:ext uri="{FF2B5EF4-FFF2-40B4-BE49-F238E27FC236}">
                <a16:creationId xmlns="" xmlns:a16="http://schemas.microsoft.com/office/drawing/2014/main" id="{646FCD62-0342-49F3-B1E2-E10603E7650A}"/>
              </a:ext>
            </a:extLst>
          </p:cNvPr>
          <p:cNvSpPr/>
          <p:nvPr/>
        </p:nvSpPr>
        <p:spPr>
          <a:xfrm>
            <a:off x="5119273" y="3646418"/>
            <a:ext cx="656632" cy="6437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4" name="Rectangle 23">
            <a:extLst>
              <a:ext uri="{FF2B5EF4-FFF2-40B4-BE49-F238E27FC236}">
                <a16:creationId xmlns="" xmlns:a16="http://schemas.microsoft.com/office/drawing/2014/main" id="{91937CC0-00EB-4F3B-BF65-0517D0A38406}"/>
              </a:ext>
            </a:extLst>
          </p:cNvPr>
          <p:cNvSpPr/>
          <p:nvPr/>
        </p:nvSpPr>
        <p:spPr>
          <a:xfrm>
            <a:off x="302179" y="531154"/>
            <a:ext cx="4242569" cy="402324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26" name="Straight Connector 25">
            <a:extLst>
              <a:ext uri="{FF2B5EF4-FFF2-40B4-BE49-F238E27FC236}">
                <a16:creationId xmlns="" xmlns:a16="http://schemas.microsoft.com/office/drawing/2014/main" id="{6450EC24-107B-48B9-9D78-5FA1EF22C3B5}"/>
              </a:ext>
            </a:extLst>
          </p:cNvPr>
          <p:cNvCxnSpPr>
            <a:cxnSpLocks/>
          </p:cNvCxnSpPr>
          <p:nvPr/>
        </p:nvCxnSpPr>
        <p:spPr>
          <a:xfrm>
            <a:off x="307040" y="534085"/>
            <a:ext cx="422809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76116A24-06D4-47A5-A19B-6DF2B5AE50BF}"/>
              </a:ext>
            </a:extLst>
          </p:cNvPr>
          <p:cNvCxnSpPr>
            <a:cxnSpLocks/>
          </p:cNvCxnSpPr>
          <p:nvPr/>
        </p:nvCxnSpPr>
        <p:spPr>
          <a:xfrm>
            <a:off x="315116" y="3771416"/>
            <a:ext cx="4228095"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26FB3ADA-7E80-4FCF-A002-BA6039EF1D8A}"/>
              </a:ext>
            </a:extLst>
          </p:cNvPr>
          <p:cNvCxnSpPr>
            <a:cxnSpLocks/>
          </p:cNvCxnSpPr>
          <p:nvPr/>
        </p:nvCxnSpPr>
        <p:spPr>
          <a:xfrm>
            <a:off x="4649737" y="535817"/>
            <a:ext cx="418838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31" name="Rectangle 14">
            <a:extLst>
              <a:ext uri="{FF2B5EF4-FFF2-40B4-BE49-F238E27FC236}">
                <a16:creationId xmlns="" xmlns:a16="http://schemas.microsoft.com/office/drawing/2014/main" id="{8D50042D-7199-4515-A769-5C94724E9C56}"/>
              </a:ext>
            </a:extLst>
          </p:cNvPr>
          <p:cNvSpPr>
            <a:spLocks noChangeArrowheads="1"/>
          </p:cNvSpPr>
          <p:nvPr/>
        </p:nvSpPr>
        <p:spPr bwMode="auto">
          <a:xfrm>
            <a:off x="342900" y="533404"/>
            <a:ext cx="4191000" cy="294614"/>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Features</a:t>
            </a:r>
          </a:p>
        </p:txBody>
      </p:sp>
      <p:sp>
        <p:nvSpPr>
          <p:cNvPr id="32" name="Rectangle 14">
            <a:extLst>
              <a:ext uri="{FF2B5EF4-FFF2-40B4-BE49-F238E27FC236}">
                <a16:creationId xmlns="" xmlns:a16="http://schemas.microsoft.com/office/drawing/2014/main" id="{D76F639D-3F0A-4837-8D25-955D98A4CF90}"/>
              </a:ext>
            </a:extLst>
          </p:cNvPr>
          <p:cNvSpPr>
            <a:spLocks noChangeArrowheads="1"/>
          </p:cNvSpPr>
          <p:nvPr/>
        </p:nvSpPr>
        <p:spPr bwMode="auto">
          <a:xfrm>
            <a:off x="4648200" y="533404"/>
            <a:ext cx="4191000" cy="294614"/>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Benefits</a:t>
            </a:r>
          </a:p>
        </p:txBody>
      </p:sp>
      <p:sp>
        <p:nvSpPr>
          <p:cNvPr id="4" name="Title 3"/>
          <p:cNvSpPr>
            <a:spLocks noGrp="1"/>
          </p:cNvSpPr>
          <p:nvPr>
            <p:ph type="title"/>
          </p:nvPr>
        </p:nvSpPr>
        <p:spPr>
          <a:xfrm>
            <a:off x="222486" y="116063"/>
            <a:ext cx="8834428" cy="396234"/>
          </a:xfrm>
        </p:spPr>
        <p:txBody>
          <a:bodyPr/>
          <a:lstStyle/>
          <a:p>
            <a:r>
              <a:rPr lang="en-US" sz="2000" dirty="0"/>
              <a:t>TMP117x </a:t>
            </a:r>
            <a:r>
              <a:rPr lang="en-US" sz="1600" dirty="0">
                <a:solidFill>
                  <a:schemeClr val="tx1"/>
                </a:solidFill>
              </a:rPr>
              <a:t>Ultra-high accuracy digital temp sensor with integrated non-volatile memory</a:t>
            </a:r>
            <a:endParaRPr lang="en-US" sz="1800" dirty="0">
              <a:solidFill>
                <a:schemeClr val="tx1"/>
              </a:solidFill>
            </a:endParaRPr>
          </a:p>
        </p:txBody>
      </p:sp>
      <p:sp>
        <p:nvSpPr>
          <p:cNvPr id="11" name="Rectangle 62"/>
          <p:cNvSpPr>
            <a:spLocks noChangeArrowheads="1"/>
          </p:cNvSpPr>
          <p:nvPr/>
        </p:nvSpPr>
        <p:spPr bwMode="auto">
          <a:xfrm>
            <a:off x="119244" y="736998"/>
            <a:ext cx="4399926" cy="1245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14300" indent="-114300" eaLnBrk="0" hangingPunct="0">
              <a:defRPr>
                <a:solidFill>
                  <a:schemeClr val="tx1"/>
                </a:solidFill>
                <a:latin typeface="Arial" charset="0"/>
                <a:cs typeface="Arial" charset="0"/>
              </a:defRPr>
            </a:lvl1pPr>
            <a:lvl2pPr marL="114300" indent="-1143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lvl="1" defTabSz="914400" eaLnBrk="1" fontAlgn="base" hangingPunct="1">
              <a:spcBef>
                <a:spcPct val="0"/>
              </a:spcBef>
              <a:spcAft>
                <a:spcPts val="600"/>
              </a:spcAft>
              <a:buFont typeface="Arial" charset="0"/>
              <a:buChar char="•"/>
            </a:pPr>
            <a:endParaRPr lang="en-US" altLang="en-US" sz="1000" i="1" dirty="0">
              <a:solidFill>
                <a:srgbClr val="000000"/>
              </a:solidFill>
            </a:endParaRPr>
          </a:p>
        </p:txBody>
      </p:sp>
      <p:sp>
        <p:nvSpPr>
          <p:cNvPr id="12" name="TextBox 11"/>
          <p:cNvSpPr txBox="1"/>
          <p:nvPr/>
        </p:nvSpPr>
        <p:spPr>
          <a:xfrm>
            <a:off x="1919117" y="1797978"/>
            <a:ext cx="184731" cy="369332"/>
          </a:xfrm>
          <a:prstGeom prst="rect">
            <a:avLst/>
          </a:prstGeom>
          <a:noFill/>
        </p:spPr>
        <p:txBody>
          <a:bodyPr wrap="none" rtlCol="0">
            <a:spAutoFit/>
          </a:bodyPr>
          <a:lstStyle/>
          <a:p>
            <a:pPr defTabSz="914400" fontAlgn="base">
              <a:spcBef>
                <a:spcPct val="0"/>
              </a:spcBef>
              <a:spcAft>
                <a:spcPct val="0"/>
              </a:spcAft>
            </a:pPr>
            <a:endParaRPr lang="en-US" dirty="0">
              <a:solidFill>
                <a:srgbClr val="000000"/>
              </a:solidFill>
            </a:endParaRPr>
          </a:p>
        </p:txBody>
      </p:sp>
      <p:sp>
        <p:nvSpPr>
          <p:cNvPr id="14" name="TextBox 13"/>
          <p:cNvSpPr txBox="1"/>
          <p:nvPr/>
        </p:nvSpPr>
        <p:spPr>
          <a:xfrm>
            <a:off x="342900" y="723400"/>
            <a:ext cx="4191000" cy="2980225"/>
          </a:xfrm>
          <a:prstGeom prst="rect">
            <a:avLst/>
          </a:prstGeom>
          <a:noFill/>
          <a:ln w="19050">
            <a:noFill/>
          </a:ln>
        </p:spPr>
        <p:txBody>
          <a:bodyPr wrap="square" rtlCol="0">
            <a:noAutofit/>
          </a:bodyPr>
          <a:lstStyle/>
          <a:p>
            <a:pPr defTabSz="914400" fontAlgn="base">
              <a:lnSpc>
                <a:spcPct val="95000"/>
              </a:lnSpc>
              <a:spcBef>
                <a:spcPct val="0"/>
              </a:spcBef>
              <a:spcAft>
                <a:spcPct val="0"/>
              </a:spcAft>
            </a:pPr>
            <a:r>
              <a:rPr lang="en-US" sz="1100" b="1" dirty="0">
                <a:solidFill>
                  <a:srgbClr val="000000"/>
                </a:solidFill>
              </a:rPr>
              <a:t>Accuracy</a:t>
            </a:r>
            <a:endParaRPr lang="en-US" sz="1000" dirty="0">
              <a:solidFill>
                <a:srgbClr val="000000"/>
              </a:solidFill>
            </a:endParaRPr>
          </a:p>
          <a:p>
            <a:pPr marL="114300" lvl="1"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16-bit </a:t>
            </a:r>
            <a:br>
              <a:rPr lang="en-US" sz="1000" dirty="0">
                <a:solidFill>
                  <a:srgbClr val="000000"/>
                </a:solidFill>
              </a:rPr>
            </a:br>
            <a:r>
              <a:rPr lang="en-US" sz="1000" dirty="0">
                <a:solidFill>
                  <a:srgbClr val="000000"/>
                </a:solidFill>
              </a:rPr>
              <a:t>Resolution </a:t>
            </a:r>
            <a:br>
              <a:rPr lang="en-US" sz="1000" dirty="0">
                <a:solidFill>
                  <a:srgbClr val="000000"/>
                </a:solidFill>
              </a:rPr>
            </a:br>
            <a:r>
              <a:rPr lang="en-US" sz="1000" dirty="0">
                <a:solidFill>
                  <a:srgbClr val="000000"/>
                </a:solidFill>
              </a:rPr>
              <a:t>(0.0078°C)</a:t>
            </a:r>
          </a:p>
          <a:p>
            <a:pPr marL="114300" lvl="1" indent="-114300"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Minimum </a:t>
            </a:r>
            <a:br>
              <a:rPr lang="en-US" sz="1000" dirty="0">
                <a:solidFill>
                  <a:srgbClr val="000000"/>
                </a:solidFill>
              </a:rPr>
            </a:br>
            <a:r>
              <a:rPr lang="en-US" sz="1000" dirty="0" err="1">
                <a:solidFill>
                  <a:srgbClr val="000000"/>
                </a:solidFill>
              </a:rPr>
              <a:t>PSRR</a:t>
            </a:r>
            <a:r>
              <a:rPr lang="en-US" sz="1000" dirty="0">
                <a:solidFill>
                  <a:srgbClr val="000000"/>
                </a:solidFill>
              </a:rPr>
              <a:t>: </a:t>
            </a:r>
            <a:br>
              <a:rPr lang="en-US" sz="1000" dirty="0">
                <a:solidFill>
                  <a:srgbClr val="000000"/>
                </a:solidFill>
              </a:rPr>
            </a:br>
            <a:r>
              <a:rPr lang="en-US" sz="1000" u="sng" dirty="0">
                <a:solidFill>
                  <a:srgbClr val="000000"/>
                </a:solidFill>
              </a:rPr>
              <a:t>1</a:t>
            </a:r>
            <a:r>
              <a:rPr lang="en-US" sz="1000" dirty="0">
                <a:solidFill>
                  <a:srgbClr val="000000"/>
                </a:solidFill>
              </a:rPr>
              <a:t>LSB = </a:t>
            </a:r>
            <a:br>
              <a:rPr lang="en-US" sz="1000" dirty="0">
                <a:solidFill>
                  <a:srgbClr val="000000"/>
                </a:solidFill>
              </a:rPr>
            </a:br>
            <a:r>
              <a:rPr lang="en-US" sz="1000" dirty="0">
                <a:solidFill>
                  <a:srgbClr val="000000"/>
                </a:solidFill>
              </a:rPr>
              <a:t>7.8 </a:t>
            </a:r>
            <a:r>
              <a:rPr lang="en-US" sz="1000" dirty="0" err="1">
                <a:solidFill>
                  <a:srgbClr val="000000"/>
                </a:solidFill>
              </a:rPr>
              <a:t>m°C</a:t>
            </a:r>
            <a:r>
              <a:rPr lang="en-US" sz="1000" dirty="0">
                <a:solidFill>
                  <a:srgbClr val="000000"/>
                </a:solidFill>
              </a:rPr>
              <a:t>/V</a:t>
            </a:r>
            <a:endParaRPr lang="en-US" sz="1000" b="1" dirty="0">
              <a:solidFill>
                <a:srgbClr val="000000"/>
              </a:solidFill>
            </a:endParaRPr>
          </a:p>
          <a:p>
            <a:pPr defTabSz="914400" fontAlgn="base">
              <a:lnSpc>
                <a:spcPct val="95000"/>
              </a:lnSpc>
              <a:spcBef>
                <a:spcPct val="0"/>
              </a:spcBef>
              <a:spcAft>
                <a:spcPct val="0"/>
              </a:spcAft>
              <a:buFont typeface="Arial" panose="020B0604020202020204" pitchFamily="34" charset="0"/>
              <a:buNone/>
            </a:pPr>
            <a:r>
              <a:rPr lang="en-US" sz="1100" b="1" dirty="0">
                <a:solidFill>
                  <a:srgbClr val="000000"/>
                </a:solidFill>
              </a:rPr>
              <a:t>Integrated EEPROM</a:t>
            </a:r>
            <a:endParaRPr lang="en-US" sz="600" b="1" dirty="0">
              <a:solidFill>
                <a:srgbClr val="000000"/>
              </a:solidFill>
            </a:endParaRPr>
          </a:p>
          <a:p>
            <a:pPr defTabSz="914400" fontAlgn="base">
              <a:lnSpc>
                <a:spcPct val="95000"/>
              </a:lnSpc>
              <a:spcBef>
                <a:spcPct val="0"/>
              </a:spcBef>
              <a:spcAft>
                <a:spcPct val="0"/>
              </a:spcAft>
              <a:buFont typeface="Arial" panose="020B0604020202020204" pitchFamily="34" charset="0"/>
              <a:buNone/>
            </a:pPr>
            <a:r>
              <a:rPr lang="en-US" sz="1100" b="1" kern="0" dirty="0">
                <a:solidFill>
                  <a:srgbClr val="000000"/>
                </a:solidFill>
              </a:rPr>
              <a:t>Low power consumption </a:t>
            </a:r>
          </a:p>
          <a:p>
            <a:pPr marL="114300" lvl="1" indent="-111125"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140uA </a:t>
            </a:r>
            <a:r>
              <a:rPr lang="en-US" sz="1000" kern="0" dirty="0" err="1">
                <a:solidFill>
                  <a:srgbClr val="000000"/>
                </a:solidFill>
              </a:rPr>
              <a:t>Iq</a:t>
            </a:r>
            <a:r>
              <a:rPr lang="en-US" sz="1000" kern="0" dirty="0">
                <a:solidFill>
                  <a:srgbClr val="000000"/>
                </a:solidFill>
              </a:rPr>
              <a:t> during conversion</a:t>
            </a:r>
          </a:p>
          <a:p>
            <a:pPr marL="114300" lvl="1" indent="-111125"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3.5uA Average </a:t>
            </a:r>
            <a:r>
              <a:rPr lang="en-US" sz="1000" kern="0" dirty="0" err="1">
                <a:solidFill>
                  <a:srgbClr val="000000"/>
                </a:solidFill>
              </a:rPr>
              <a:t>Iq</a:t>
            </a:r>
            <a:r>
              <a:rPr lang="en-US" sz="1000" kern="0" dirty="0">
                <a:solidFill>
                  <a:srgbClr val="000000"/>
                </a:solidFill>
              </a:rPr>
              <a:t>  @ 1Hz</a:t>
            </a:r>
          </a:p>
          <a:p>
            <a:pPr marL="114300" lvl="1" indent="-111125"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150nA Shutdown </a:t>
            </a:r>
            <a:r>
              <a:rPr lang="en-US" sz="1000" kern="0" dirty="0" err="1">
                <a:solidFill>
                  <a:srgbClr val="000000"/>
                </a:solidFill>
              </a:rPr>
              <a:t>Iq</a:t>
            </a:r>
            <a:endParaRPr lang="en-US" sz="1000" kern="0" dirty="0">
              <a:solidFill>
                <a:srgbClr val="000000"/>
              </a:solidFill>
            </a:endParaRPr>
          </a:p>
          <a:p>
            <a:pPr marL="114300" lvl="1" indent="-111125" defTabSz="914400" fontAlgn="base">
              <a:lnSpc>
                <a:spcPct val="95000"/>
              </a:lnSpc>
              <a:spcBef>
                <a:spcPct val="0"/>
              </a:spcBef>
              <a:spcAft>
                <a:spcPct val="0"/>
              </a:spcAft>
              <a:buFont typeface="Arial" panose="020B0604020202020204" pitchFamily="34" charset="0"/>
              <a:buChar char="•"/>
            </a:pPr>
            <a:r>
              <a:rPr lang="en-US" sz="1000" dirty="0">
                <a:solidFill>
                  <a:srgbClr val="000000"/>
                </a:solidFill>
              </a:rPr>
              <a:t>1.8V – 5.5V</a:t>
            </a:r>
          </a:p>
          <a:p>
            <a:pPr marL="347663" lvl="1" indent="-173038" defTabSz="914186">
              <a:lnSpc>
                <a:spcPct val="95000"/>
              </a:lnSpc>
              <a:buFont typeface="Arial" panose="020B0604020202020204" pitchFamily="34" charset="0"/>
              <a:buChar char="•"/>
              <a:defRPr/>
            </a:pPr>
            <a:endParaRPr lang="en-US" sz="400" dirty="0">
              <a:solidFill>
                <a:srgbClr val="000000"/>
              </a:solidFill>
            </a:endParaRPr>
          </a:p>
          <a:p>
            <a:pPr defTabSz="914186">
              <a:lnSpc>
                <a:spcPct val="95000"/>
              </a:lnSpc>
              <a:defRPr/>
            </a:pPr>
            <a:r>
              <a:rPr lang="en-US" sz="1100" b="1" dirty="0">
                <a:solidFill>
                  <a:srgbClr val="000000"/>
                </a:solidFill>
              </a:rPr>
              <a:t>Digital feature: </a:t>
            </a:r>
            <a:r>
              <a:rPr lang="en-US" sz="1000" b="1" dirty="0">
                <a:solidFill>
                  <a:srgbClr val="000000"/>
                </a:solidFill>
              </a:rPr>
              <a:t>Automatic offset </a:t>
            </a:r>
            <a:r>
              <a:rPr lang="en-US" sz="1000" dirty="0">
                <a:solidFill>
                  <a:srgbClr val="000000"/>
                </a:solidFill>
              </a:rPr>
              <a:t>NVM/ Soft Reset</a:t>
            </a:r>
          </a:p>
          <a:p>
            <a:pPr defTabSz="914186">
              <a:lnSpc>
                <a:spcPct val="95000"/>
              </a:lnSpc>
              <a:defRPr/>
            </a:pPr>
            <a:r>
              <a:rPr lang="en-US" sz="1100" b="1" dirty="0">
                <a:solidFill>
                  <a:srgbClr val="000000"/>
                </a:solidFill>
              </a:rPr>
              <a:t>Interface: </a:t>
            </a:r>
            <a:r>
              <a:rPr lang="en-US" sz="1000" dirty="0">
                <a:solidFill>
                  <a:srgbClr val="000000"/>
                </a:solidFill>
              </a:rPr>
              <a:t>Single wire </a:t>
            </a:r>
            <a:endParaRPr lang="en-US" sz="400" b="1" dirty="0">
              <a:solidFill>
                <a:srgbClr val="000000"/>
              </a:solidFill>
            </a:endParaRPr>
          </a:p>
          <a:p>
            <a:pPr defTabSz="914186">
              <a:lnSpc>
                <a:spcPct val="95000"/>
              </a:lnSpc>
              <a:defRPr/>
            </a:pPr>
            <a:r>
              <a:rPr lang="en-US" sz="1100" b="1" kern="0" dirty="0">
                <a:solidFill>
                  <a:srgbClr val="000000"/>
                </a:solidFill>
              </a:rPr>
              <a:t>Packaging</a:t>
            </a:r>
          </a:p>
          <a:p>
            <a:pPr marL="114300" lvl="1" indent="-114300"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6pin WSON (2 x 2) mm</a:t>
            </a:r>
          </a:p>
          <a:p>
            <a:pPr marL="114300" lvl="1" indent="-114300" defTabSz="914400" fontAlgn="base">
              <a:lnSpc>
                <a:spcPct val="95000"/>
              </a:lnSpc>
              <a:spcBef>
                <a:spcPct val="0"/>
              </a:spcBef>
              <a:spcAft>
                <a:spcPct val="0"/>
              </a:spcAft>
              <a:buFont typeface="Arial" panose="020B0604020202020204" pitchFamily="34" charset="0"/>
              <a:buChar char="•"/>
            </a:pPr>
            <a:r>
              <a:rPr lang="en-US" sz="1000" kern="0" dirty="0">
                <a:solidFill>
                  <a:srgbClr val="000000"/>
                </a:solidFill>
              </a:rPr>
              <a:t>6pin WCSP (1.6 x 1) mm </a:t>
            </a:r>
            <a:r>
              <a:rPr lang="en-US" sz="1000" dirty="0">
                <a:solidFill>
                  <a:srgbClr val="000000"/>
                </a:solidFill>
              </a:rPr>
              <a:t/>
            </a:r>
            <a:br>
              <a:rPr lang="en-US" sz="1000" dirty="0">
                <a:solidFill>
                  <a:srgbClr val="000000"/>
                </a:solidFill>
              </a:rPr>
            </a:br>
            <a:endParaRPr lang="en-US" sz="1000" dirty="0">
              <a:solidFill>
                <a:srgbClr val="000000"/>
              </a:solidFill>
            </a:endParaRPr>
          </a:p>
        </p:txBody>
      </p:sp>
      <p:sp>
        <p:nvSpPr>
          <p:cNvPr id="18" name="TextBox 17"/>
          <p:cNvSpPr txBox="1"/>
          <p:nvPr/>
        </p:nvSpPr>
        <p:spPr>
          <a:xfrm>
            <a:off x="353289" y="3988224"/>
            <a:ext cx="1399311" cy="553998"/>
          </a:xfrm>
          <a:prstGeom prst="rect">
            <a:avLst/>
          </a:prstGeom>
          <a:noFill/>
          <a:ln w="19050">
            <a:noFill/>
          </a:ln>
        </p:spPr>
        <p:txBody>
          <a:bodyPr wrap="square" rtlCol="0">
            <a:spAutoFit/>
          </a:bodyPr>
          <a:lstStyle/>
          <a:p>
            <a:pPr marL="114300" indent="-114300" defTabSz="914400" fontAlgn="base">
              <a:spcBef>
                <a:spcPct val="0"/>
              </a:spcBef>
              <a:spcAft>
                <a:spcPct val="0"/>
              </a:spcAft>
              <a:buFont typeface="Arial" panose="020B0604020202020204" pitchFamily="34" charset="0"/>
              <a:buChar char="•"/>
            </a:pPr>
            <a:r>
              <a:rPr lang="en-US" sz="1000" dirty="0">
                <a:solidFill>
                  <a:srgbClr val="000000"/>
                </a:solidFill>
              </a:rPr>
              <a:t>Gas Meter</a:t>
            </a:r>
          </a:p>
          <a:p>
            <a:pPr marL="114300" indent="-114300" defTabSz="914400" fontAlgn="base">
              <a:spcBef>
                <a:spcPct val="0"/>
              </a:spcBef>
              <a:spcAft>
                <a:spcPct val="0"/>
              </a:spcAft>
              <a:buFont typeface="Arial" panose="020B0604020202020204" pitchFamily="34" charset="0"/>
              <a:buChar char="•"/>
            </a:pPr>
            <a:r>
              <a:rPr lang="en-US" sz="1000" dirty="0">
                <a:solidFill>
                  <a:srgbClr val="000000"/>
                </a:solidFill>
              </a:rPr>
              <a:t>Medical</a:t>
            </a:r>
          </a:p>
          <a:p>
            <a:pPr marL="114300" indent="-114300" defTabSz="914400" fontAlgn="base">
              <a:spcBef>
                <a:spcPct val="0"/>
              </a:spcBef>
              <a:spcAft>
                <a:spcPct val="0"/>
              </a:spcAft>
              <a:buFont typeface="Arial" panose="020B0604020202020204" pitchFamily="34" charset="0"/>
              <a:buChar char="•"/>
            </a:pPr>
            <a:r>
              <a:rPr lang="en-US" sz="1000" dirty="0">
                <a:solidFill>
                  <a:srgbClr val="000000"/>
                </a:solidFill>
              </a:rPr>
              <a:t>Cold Chain</a:t>
            </a:r>
          </a:p>
        </p:txBody>
      </p:sp>
      <p:sp>
        <p:nvSpPr>
          <p:cNvPr id="23" name="TextBox 22"/>
          <p:cNvSpPr txBox="1"/>
          <p:nvPr/>
        </p:nvSpPr>
        <p:spPr>
          <a:xfrm>
            <a:off x="1919113" y="3994253"/>
            <a:ext cx="2396537" cy="553998"/>
          </a:xfrm>
          <a:prstGeom prst="rect">
            <a:avLst/>
          </a:prstGeom>
          <a:noFill/>
          <a:ln w="19050">
            <a:noFill/>
          </a:ln>
        </p:spPr>
        <p:txBody>
          <a:bodyPr wrap="square" rtlCol="0">
            <a:spAutoFit/>
          </a:bodyPr>
          <a:lstStyle/>
          <a:p>
            <a:pPr marL="114300" indent="-114300" defTabSz="914400" fontAlgn="base">
              <a:spcBef>
                <a:spcPct val="0"/>
              </a:spcBef>
              <a:spcAft>
                <a:spcPct val="0"/>
              </a:spcAft>
              <a:buFont typeface="Arial" panose="020B0604020202020204" pitchFamily="34" charset="0"/>
              <a:buChar char="•"/>
            </a:pPr>
            <a:r>
              <a:rPr lang="en-US" sz="1000" dirty="0">
                <a:solidFill>
                  <a:srgbClr val="000000"/>
                </a:solidFill>
              </a:rPr>
              <a:t>Wearables</a:t>
            </a:r>
          </a:p>
          <a:p>
            <a:pPr marL="114300" indent="-114300" defTabSz="914400" fontAlgn="base">
              <a:spcBef>
                <a:spcPct val="0"/>
              </a:spcBef>
              <a:spcAft>
                <a:spcPct val="0"/>
              </a:spcAft>
              <a:buFont typeface="Arial" panose="020B0604020202020204" pitchFamily="34" charset="0"/>
              <a:buChar char="•"/>
            </a:pPr>
            <a:r>
              <a:rPr lang="en-US" sz="1000" dirty="0">
                <a:solidFill>
                  <a:srgbClr val="000000"/>
                </a:solidFill>
              </a:rPr>
              <a:t>Instrumentation &amp; Test </a:t>
            </a:r>
          </a:p>
          <a:p>
            <a:pPr marL="114300" indent="-114300" defTabSz="914400" fontAlgn="base">
              <a:spcBef>
                <a:spcPct val="0"/>
              </a:spcBef>
              <a:spcAft>
                <a:spcPct val="0"/>
              </a:spcAft>
              <a:buFont typeface="Arial" panose="020B0604020202020204" pitchFamily="34" charset="0"/>
              <a:buChar char="•"/>
            </a:pPr>
            <a:r>
              <a:rPr lang="en-US" sz="1000" dirty="0">
                <a:solidFill>
                  <a:srgbClr val="000000"/>
                </a:solidFill>
              </a:rPr>
              <a:t>Thermocouple – Reference</a:t>
            </a:r>
          </a:p>
        </p:txBody>
      </p:sp>
      <p:sp>
        <p:nvSpPr>
          <p:cNvPr id="19" name="Rectangle 14"/>
          <p:cNvSpPr>
            <a:spLocks noChangeArrowheads="1"/>
          </p:cNvSpPr>
          <p:nvPr/>
        </p:nvSpPr>
        <p:spPr bwMode="auto">
          <a:xfrm>
            <a:off x="342900" y="3789269"/>
            <a:ext cx="4191000" cy="228600"/>
          </a:xfrm>
          <a:prstGeom prst="rect">
            <a:avLst/>
          </a:prstGeom>
          <a:noFill/>
          <a:ln w="19050">
            <a:noFill/>
          </a:ln>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914400" eaLnBrk="1" fontAlgn="base" hangingPunct="1">
              <a:spcBef>
                <a:spcPct val="0"/>
              </a:spcBef>
              <a:spcAft>
                <a:spcPct val="0"/>
              </a:spcAft>
            </a:pPr>
            <a:r>
              <a:rPr lang="en-US" altLang="en-US" sz="1400" b="1" dirty="0">
                <a:solidFill>
                  <a:srgbClr val="DE0000"/>
                </a:solidFill>
              </a:rPr>
              <a:t>Applications</a:t>
            </a:r>
          </a:p>
        </p:txBody>
      </p:sp>
      <p:pic>
        <p:nvPicPr>
          <p:cNvPr id="22" name="Picture 4"/>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1846" t="13324" r="4408" b="6988"/>
          <a:stretch/>
        </p:blipFill>
        <p:spPr bwMode="auto">
          <a:xfrm>
            <a:off x="4764393" y="3332924"/>
            <a:ext cx="1347580" cy="981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 name="Group 1"/>
          <p:cNvGrpSpPr/>
          <p:nvPr/>
        </p:nvGrpSpPr>
        <p:grpSpPr>
          <a:xfrm>
            <a:off x="3216612" y="1910425"/>
            <a:ext cx="1073619" cy="619155"/>
            <a:chOff x="3422181" y="2876550"/>
            <a:chExt cx="1073619" cy="619155"/>
          </a:xfrm>
        </p:grpSpPr>
        <p:pic>
          <p:nvPicPr>
            <p:cNvPr id="20" name="Picture 3"/>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30537" b="100000" l="15646" r="100000"/>
                      </a14:imgEffect>
                    </a14:imgLayer>
                  </a14:imgProps>
                </a:ext>
                <a:ext uri="{28A0092B-C50C-407E-A947-70E740481C1C}">
                  <a14:useLocalDpi xmlns:a14="http://schemas.microsoft.com/office/drawing/2010/main" val="0"/>
                </a:ext>
              </a:extLst>
            </a:blip>
            <a:srcRect/>
            <a:stretch>
              <a:fillRect/>
            </a:stretch>
          </p:blipFill>
          <p:spPr bwMode="auto">
            <a:xfrm>
              <a:off x="3886200" y="2876550"/>
              <a:ext cx="609600" cy="619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6" descr="tmp116">
              <a:hlinkClick r:id="rId6"/>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100000">
                          <a14:foregroundMark x1="16667" y1="50331" x2="16667" y2="50331"/>
                          <a14:foregroundMark x1="28283" y1="52318" x2="28283" y2="52318"/>
                          <a14:foregroundMark x1="95455" y1="92053" x2="95455" y2="92053"/>
                          <a14:foregroundMark x1="78788" y1="80132" x2="78788" y2="80132"/>
                          <a14:foregroundMark x1="29798" y1="81457" x2="29798" y2="81457"/>
                          <a14:foregroundMark x1="47475" y1="91391" x2="47475" y2="91391"/>
                          <a14:foregroundMark x1="47475" y1="91391" x2="47475" y2="91391"/>
                          <a14:foregroundMark x1="35859" y1="85430" x2="35859" y2="85430"/>
                          <a14:foregroundMark x1="35859" y1="85430" x2="35859" y2="85430"/>
                          <a14:foregroundMark x1="8081" y1="78146" x2="8081" y2="78146"/>
                          <a14:foregroundMark x1="14646" y1="73510" x2="14646" y2="73510"/>
                          <a14:foregroundMark x1="14646" y1="73510" x2="14646" y2="73510"/>
                          <a14:foregroundMark x1="29293" y1="81457" x2="29293" y2="81457"/>
                          <a14:foregroundMark x1="21717" y1="45033" x2="21717" y2="45033"/>
                        </a14:backgroundRemoval>
                      </a14:imgEffect>
                    </a14:imgLayer>
                  </a14:imgProps>
                </a:ext>
                <a:ext uri="{28A0092B-C50C-407E-A947-70E740481C1C}">
                  <a14:useLocalDpi xmlns:a14="http://schemas.microsoft.com/office/drawing/2010/main" val="0"/>
                </a:ext>
              </a:extLst>
            </a:blip>
            <a:srcRect/>
            <a:stretch>
              <a:fillRect/>
            </a:stretch>
          </p:blipFill>
          <p:spPr bwMode="auto">
            <a:xfrm>
              <a:off x="3422181" y="3096767"/>
              <a:ext cx="507120" cy="386743"/>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0" name="Table 29"/>
          <p:cNvGraphicFramePr>
            <a:graphicFrameLocks noGrp="1"/>
          </p:cNvGraphicFramePr>
          <p:nvPr>
            <p:extLst>
              <p:ext uri="{D42A27DB-BD31-4B8C-83A1-F6EECF244321}">
                <p14:modId xmlns:p14="http://schemas.microsoft.com/office/powerpoint/2010/main" val="2036293083"/>
              </p:ext>
            </p:extLst>
          </p:nvPr>
        </p:nvGraphicFramePr>
        <p:xfrm>
          <a:off x="1207244" y="849125"/>
          <a:ext cx="3232231" cy="1022604"/>
        </p:xfrm>
        <a:graphic>
          <a:graphicData uri="http://schemas.openxmlformats.org/drawingml/2006/table">
            <a:tbl>
              <a:tblPr/>
              <a:tblGrid>
                <a:gridCol w="904727">
                  <a:extLst>
                    <a:ext uri="{9D8B030D-6E8A-4147-A177-3AD203B41FA5}">
                      <a16:colId xmlns="" xmlns:a16="http://schemas.microsoft.com/office/drawing/2014/main" val="20000"/>
                    </a:ext>
                  </a:extLst>
                </a:gridCol>
                <a:gridCol w="1156792">
                  <a:extLst>
                    <a:ext uri="{9D8B030D-6E8A-4147-A177-3AD203B41FA5}">
                      <a16:colId xmlns="" xmlns:a16="http://schemas.microsoft.com/office/drawing/2014/main" val="20001"/>
                    </a:ext>
                  </a:extLst>
                </a:gridCol>
                <a:gridCol w="1170712">
                  <a:extLst>
                    <a:ext uri="{9D8B030D-6E8A-4147-A177-3AD203B41FA5}">
                      <a16:colId xmlns="" xmlns:a16="http://schemas.microsoft.com/office/drawing/2014/main" val="20002"/>
                    </a:ext>
                  </a:extLst>
                </a:gridCol>
              </a:tblGrid>
              <a:tr h="256413">
                <a:tc>
                  <a:txBody>
                    <a:bodyPr/>
                    <a:lstStyle/>
                    <a:p>
                      <a:pPr algn="ctr" fontAlgn="b"/>
                      <a:r>
                        <a:rPr lang="en-US" sz="800" b="1" i="0" u="none" strike="noStrike" dirty="0">
                          <a:solidFill>
                            <a:schemeClr val="bg1"/>
                          </a:solidFill>
                          <a:effectLst/>
                          <a:latin typeface="+mn-lt"/>
                        </a:rPr>
                        <a:t> TI Part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800" b="1" i="0" u="none" strike="noStrike" dirty="0">
                          <a:solidFill>
                            <a:schemeClr val="bg1"/>
                          </a:solidFill>
                          <a:effectLst/>
                          <a:latin typeface="+mn-lt"/>
                        </a:rPr>
                        <a:t>Accuracy (°C)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tc>
                  <a:txBody>
                    <a:bodyPr/>
                    <a:lstStyle/>
                    <a:p>
                      <a:pPr algn="ctr" fontAlgn="b"/>
                      <a:r>
                        <a:rPr lang="en-US" sz="800" b="1" i="0" u="none" strike="noStrike" dirty="0">
                          <a:solidFill>
                            <a:schemeClr val="bg1"/>
                          </a:solidFill>
                          <a:effectLst/>
                          <a:latin typeface="+mn-lt"/>
                        </a:rPr>
                        <a:t>Accuracy</a:t>
                      </a:r>
                      <a:r>
                        <a:rPr lang="en-US" sz="800" b="1" i="0" u="none" strike="noStrike" baseline="0" dirty="0">
                          <a:solidFill>
                            <a:schemeClr val="bg1"/>
                          </a:solidFill>
                          <a:effectLst/>
                          <a:latin typeface="+mn-lt"/>
                        </a:rPr>
                        <a:t> </a:t>
                      </a:r>
                    </a:p>
                    <a:p>
                      <a:pPr algn="ctr" fontAlgn="b"/>
                      <a:r>
                        <a:rPr lang="en-US" sz="800" b="1" i="0" u="none" strike="noStrike" dirty="0">
                          <a:solidFill>
                            <a:schemeClr val="bg1"/>
                          </a:solidFill>
                          <a:effectLst/>
                          <a:latin typeface="+mn-lt"/>
                        </a:rPr>
                        <a:t>Full Range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3"/>
                    </a:solidFill>
                  </a:tcPr>
                </a:tc>
                <a:extLst>
                  <a:ext uri="{0D108BD9-81ED-4DB2-BD59-A6C34878D82A}">
                    <a16:rowId xmlns="" xmlns:a16="http://schemas.microsoft.com/office/drawing/2014/main" val="10000"/>
                  </a:ext>
                </a:extLst>
              </a:tr>
              <a:tr h="159948">
                <a:tc>
                  <a:txBody>
                    <a:bodyPr/>
                    <a:lstStyle/>
                    <a:p>
                      <a:pPr algn="ctr" fontAlgn="b"/>
                      <a:r>
                        <a:rPr lang="en-US" sz="800" b="1" i="0" u="none" strike="noStrike" dirty="0">
                          <a:solidFill>
                            <a:schemeClr val="bg1"/>
                          </a:solidFill>
                          <a:effectLst/>
                          <a:latin typeface="+mn-lt"/>
                        </a:rPr>
                        <a:t>TMP117M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b"/>
                      <a:r>
                        <a:rPr lang="en-US" sz="800" b="0" i="0" u="none" strike="noStrike" dirty="0">
                          <a:solidFill>
                            <a:srgbClr val="000000"/>
                          </a:solidFill>
                          <a:effectLst/>
                          <a:latin typeface="+mn-lt"/>
                        </a:rPr>
                        <a:t>±0.1</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 (30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to 45</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800" b="0" i="0" u="none" strike="noStrike" dirty="0">
                          <a:solidFill>
                            <a:srgbClr val="000000"/>
                          </a:solidFill>
                          <a:effectLst/>
                          <a:latin typeface="+mn-lt"/>
                        </a:rPr>
                        <a:t>±0.2</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 (0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to 85</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56413">
                <a:tc>
                  <a:txBody>
                    <a:bodyPr/>
                    <a:lstStyle/>
                    <a:p>
                      <a:pPr algn="ctr" fontAlgn="b"/>
                      <a:r>
                        <a:rPr lang="en-US" sz="800" b="1" i="0" u="none" strike="noStrike" dirty="0">
                          <a:solidFill>
                            <a:schemeClr val="bg1"/>
                          </a:solidFill>
                          <a:effectLst/>
                          <a:latin typeface="+mn-lt"/>
                        </a:rPr>
                        <a:t>TMP117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b"/>
                      <a:r>
                        <a:rPr lang="en-US" sz="800" b="0" i="0" u="none" strike="noStrike" dirty="0">
                          <a:solidFill>
                            <a:srgbClr val="000000"/>
                          </a:solidFill>
                          <a:effectLst/>
                          <a:latin typeface="+mn-lt"/>
                        </a:rPr>
                        <a:t>±0.1</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 (-20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to 50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r>
                        <a:rPr lang="en-US" sz="800" b="0" i="0" u="none" strike="noStrike" dirty="0">
                          <a:solidFill>
                            <a:srgbClr val="000000"/>
                          </a:solidFill>
                          <a:effectLst/>
                          <a:latin typeface="+mn-lt"/>
                        </a:rPr>
                        <a:t>±0.3</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 (-55</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to 150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56413">
                <a:tc>
                  <a:txBody>
                    <a:bodyPr/>
                    <a:lstStyle/>
                    <a:p>
                      <a:pPr algn="ctr" fontAlgn="b"/>
                      <a:r>
                        <a:rPr lang="en-US" sz="800" b="1" i="0" u="none" strike="noStrike" dirty="0">
                          <a:solidFill>
                            <a:schemeClr val="bg1"/>
                          </a:solidFill>
                          <a:effectLst/>
                          <a:latin typeface="+mn-lt"/>
                        </a:rPr>
                        <a:t>TMP117N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b"/>
                      <a:r>
                        <a:rPr lang="en-US" sz="800" b="0" i="0" u="none" strike="noStrike" dirty="0">
                          <a:solidFill>
                            <a:srgbClr val="000000"/>
                          </a:solidFill>
                          <a:effectLst/>
                          <a:latin typeface="+mn-lt"/>
                        </a:rPr>
                        <a:t>±0.2</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 (-40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to 100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marR="0" indent="0" algn="ctr" defTabSz="761790" rtl="0" eaLnBrk="1" fontAlgn="b" latinLnBrk="0" hangingPunct="1">
                        <a:lnSpc>
                          <a:spcPct val="100000"/>
                        </a:lnSpc>
                        <a:spcBef>
                          <a:spcPts val="0"/>
                        </a:spcBef>
                        <a:spcAft>
                          <a:spcPts val="0"/>
                        </a:spcAft>
                        <a:buClrTx/>
                        <a:buSzTx/>
                        <a:buFontTx/>
                        <a:buNone/>
                        <a:tabLst/>
                        <a:defRPr/>
                      </a:pPr>
                      <a:r>
                        <a:rPr lang="en-US" sz="800" b="0" i="0" u="none" strike="noStrike" dirty="0">
                          <a:solidFill>
                            <a:srgbClr val="000000"/>
                          </a:solidFill>
                          <a:effectLst/>
                          <a:latin typeface="+mn-lt"/>
                        </a:rPr>
                        <a:t>±0.3</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 (-55</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 to 150</a:t>
                      </a:r>
                      <a:r>
                        <a:rPr lang="en-US" sz="800" b="0" i="0" u="none" strike="noStrike" baseline="30000" dirty="0">
                          <a:solidFill>
                            <a:srgbClr val="000000"/>
                          </a:solidFill>
                          <a:effectLst/>
                          <a:latin typeface="+mn-lt"/>
                        </a:rPr>
                        <a:t>o</a:t>
                      </a:r>
                      <a:r>
                        <a:rPr lang="en-US" sz="800" b="0" i="0" u="none" strike="noStrike" dirty="0">
                          <a:solidFill>
                            <a:srgbClr val="000000"/>
                          </a:solidFill>
                          <a:effectLst/>
                          <a:latin typeface="+mn-lt"/>
                        </a:rPr>
                        <a:t>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bl>
          </a:graphicData>
        </a:graphic>
      </p:graphicFrame>
      <p:pic>
        <p:nvPicPr>
          <p:cNvPr id="1027" name="Picture 3"/>
          <p:cNvPicPr>
            <a:picLocks noChangeAspect="1" noChangeArrowheads="1"/>
          </p:cNvPicPr>
          <p:nvPr/>
        </p:nvPicPr>
        <p:blipFill>
          <a:blip r:embed="rId9" cstate="print">
            <a:extLst>
              <a:ext uri="{BEBA8EAE-BF5A-486C-A8C5-ECC9F3942E4B}">
                <a14:imgProps xmlns:a14="http://schemas.microsoft.com/office/drawing/2010/main">
                  <a14:imgLayer r:embed="rId10">
                    <a14:imgEffect>
                      <a14:backgroundRemoval t="4717" b="100000" l="1754" r="100000"/>
                    </a14:imgEffect>
                  </a14:imgLayer>
                </a14:imgProps>
              </a:ext>
              <a:ext uri="{28A0092B-C50C-407E-A947-70E740481C1C}">
                <a14:useLocalDpi xmlns:a14="http://schemas.microsoft.com/office/drawing/2010/main" val="0"/>
              </a:ext>
            </a:extLst>
          </a:blip>
          <a:srcRect/>
          <a:stretch>
            <a:fillRect/>
          </a:stretch>
        </p:blipFill>
        <p:spPr bwMode="auto">
          <a:xfrm>
            <a:off x="3470172" y="2568276"/>
            <a:ext cx="493004" cy="392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Group 4">
            <a:extLst>
              <a:ext uri="{FF2B5EF4-FFF2-40B4-BE49-F238E27FC236}">
                <a16:creationId xmlns="" xmlns:a16="http://schemas.microsoft.com/office/drawing/2014/main" id="{83D231E2-E668-45B8-A120-3B2A6493630E}"/>
              </a:ext>
            </a:extLst>
          </p:cNvPr>
          <p:cNvGrpSpPr/>
          <p:nvPr/>
        </p:nvGrpSpPr>
        <p:grpSpPr>
          <a:xfrm>
            <a:off x="6166219" y="2711817"/>
            <a:ext cx="2609481" cy="1877851"/>
            <a:chOff x="6166219" y="2625192"/>
            <a:chExt cx="2609481" cy="1877851"/>
          </a:xfrm>
        </p:grpSpPr>
        <p:sp>
          <p:nvSpPr>
            <p:cNvPr id="3" name="Rectangle 2">
              <a:extLst>
                <a:ext uri="{FF2B5EF4-FFF2-40B4-BE49-F238E27FC236}">
                  <a16:creationId xmlns="" xmlns:a16="http://schemas.microsoft.com/office/drawing/2014/main" id="{5D784275-C0A9-42AB-AE62-2EDA78894E0B}"/>
                </a:ext>
              </a:extLst>
            </p:cNvPr>
            <p:cNvSpPr/>
            <p:nvPr/>
          </p:nvSpPr>
          <p:spPr>
            <a:xfrm>
              <a:off x="6564547" y="2716866"/>
              <a:ext cx="2077178" cy="1472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3074" name="Picture 2"/>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66219" y="2625192"/>
              <a:ext cx="2609481" cy="18778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1" name="Slide Number Placeholder 3"/>
          <p:cNvSpPr>
            <a:spLocks noGrp="1"/>
          </p:cNvSpPr>
          <p:nvPr>
            <p:ph type="sldNum" sz="quarter" idx="10"/>
          </p:nvPr>
        </p:nvSpPr>
        <p:spPr>
          <a:xfrm>
            <a:off x="6642100" y="4529137"/>
            <a:ext cx="2133600" cy="154782"/>
          </a:xfrm>
          <a:noFill/>
        </p:spPr>
        <p:txBody>
          <a:bodyPr/>
          <a:lstStyle/>
          <a:p>
            <a:fld id="{66C859B9-A6F5-4CA5-B884-5AD1BEA27C22}" type="slidenum">
              <a:rPr lang="en-US" smtClean="0">
                <a:solidFill>
                  <a:srgbClr val="000000"/>
                </a:solidFill>
              </a:rPr>
              <a:pPr/>
              <a:t>26</a:t>
            </a:fld>
            <a:endParaRPr lang="en-US">
              <a:solidFill>
                <a:srgbClr val="000000"/>
              </a:solidFill>
            </a:endParaRPr>
          </a:p>
        </p:txBody>
      </p:sp>
    </p:spTree>
    <p:extLst>
      <p:ext uri="{BB962C8B-B14F-4D97-AF65-F5344CB8AC3E}">
        <p14:creationId xmlns:p14="http://schemas.microsoft.com/office/powerpoint/2010/main" val="39545886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 xmlns:a16="http://schemas.microsoft.com/office/drawing/2014/main" id="{CEE558CD-F083-4A03-A296-E60D0C56EAA6}"/>
              </a:ext>
            </a:extLst>
          </p:cNvPr>
          <p:cNvSpPr/>
          <p:nvPr/>
        </p:nvSpPr>
        <p:spPr>
          <a:xfrm>
            <a:off x="1" y="690895"/>
            <a:ext cx="9144000" cy="3832137"/>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 name="Title 1"/>
          <p:cNvSpPr>
            <a:spLocks noGrp="1"/>
          </p:cNvSpPr>
          <p:nvPr>
            <p:ph type="title"/>
          </p:nvPr>
        </p:nvSpPr>
        <p:spPr>
          <a:xfrm>
            <a:off x="120240" y="27623"/>
            <a:ext cx="9144000" cy="610791"/>
          </a:xfrm>
        </p:spPr>
        <p:txBody>
          <a:bodyPr/>
          <a:lstStyle/>
          <a:p>
            <a:r>
              <a:rPr lang="en-US" sz="2300" dirty="0"/>
              <a:t>Full system: </a:t>
            </a:r>
            <a:r>
              <a:rPr lang="en-US" sz="2300" dirty="0">
                <a:solidFill>
                  <a:schemeClr val="tx1"/>
                </a:solidFill>
              </a:rPr>
              <a:t>Multiparameter patient monitor + wireless sensors</a:t>
            </a:r>
            <a:endParaRPr lang="en-US" sz="2300" dirty="0"/>
          </a:p>
        </p:txBody>
      </p:sp>
      <p:cxnSp>
        <p:nvCxnSpPr>
          <p:cNvPr id="7" name="Straight Connector 6">
            <a:extLst>
              <a:ext uri="{FF2B5EF4-FFF2-40B4-BE49-F238E27FC236}">
                <a16:creationId xmlns="" xmlns:a16="http://schemas.microsoft.com/office/drawing/2014/main" id="{C63C4A48-5055-114E-9951-2EE1A54F00DB}"/>
              </a:ext>
            </a:extLst>
          </p:cNvPr>
          <p:cNvCxnSpPr>
            <a:cxnSpLocks/>
            <a:endCxn id="38" idx="1"/>
          </p:cNvCxnSpPr>
          <p:nvPr/>
        </p:nvCxnSpPr>
        <p:spPr>
          <a:xfrm>
            <a:off x="6106788" y="2066221"/>
            <a:ext cx="1766363" cy="0"/>
          </a:xfrm>
          <a:prstGeom prst="line">
            <a:avLst/>
          </a:prstGeom>
          <a:ln w="317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 xmlns:a16="http://schemas.microsoft.com/office/drawing/2014/main" id="{C63C4A48-5055-114E-9951-2EE1A54F00DB}"/>
              </a:ext>
            </a:extLst>
          </p:cNvPr>
          <p:cNvCxnSpPr>
            <a:cxnSpLocks/>
          </p:cNvCxnSpPr>
          <p:nvPr/>
        </p:nvCxnSpPr>
        <p:spPr>
          <a:xfrm>
            <a:off x="2773154" y="1537415"/>
            <a:ext cx="1627396" cy="294835"/>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 xmlns:a16="http://schemas.microsoft.com/office/drawing/2014/main" id="{C63C4A48-5055-114E-9951-2EE1A54F00DB}"/>
              </a:ext>
            </a:extLst>
          </p:cNvPr>
          <p:cNvCxnSpPr>
            <a:cxnSpLocks/>
          </p:cNvCxnSpPr>
          <p:nvPr/>
        </p:nvCxnSpPr>
        <p:spPr>
          <a:xfrm>
            <a:off x="6107963" y="2080029"/>
            <a:ext cx="588017" cy="1806083"/>
          </a:xfrm>
          <a:prstGeom prst="line">
            <a:avLst/>
          </a:prstGeom>
          <a:ln w="317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 xmlns:a16="http://schemas.microsoft.com/office/drawing/2014/main" id="{C63C4A48-5055-114E-9951-2EE1A54F00DB}"/>
              </a:ext>
            </a:extLst>
          </p:cNvPr>
          <p:cNvCxnSpPr>
            <a:cxnSpLocks/>
          </p:cNvCxnSpPr>
          <p:nvPr/>
        </p:nvCxnSpPr>
        <p:spPr>
          <a:xfrm>
            <a:off x="6106788" y="2068163"/>
            <a:ext cx="1892485" cy="943058"/>
          </a:xfrm>
          <a:prstGeom prst="line">
            <a:avLst/>
          </a:prstGeom>
          <a:ln w="317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 xmlns:a16="http://schemas.microsoft.com/office/drawing/2014/main" id="{C63C4A48-5055-114E-9951-2EE1A54F00DB}"/>
              </a:ext>
            </a:extLst>
          </p:cNvPr>
          <p:cNvCxnSpPr>
            <a:cxnSpLocks/>
          </p:cNvCxnSpPr>
          <p:nvPr/>
        </p:nvCxnSpPr>
        <p:spPr>
          <a:xfrm>
            <a:off x="6106788" y="2076623"/>
            <a:ext cx="1694403" cy="1647772"/>
          </a:xfrm>
          <a:prstGeom prst="line">
            <a:avLst/>
          </a:prstGeom>
          <a:ln w="317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22" name="Slide Number Placeholder 3"/>
          <p:cNvSpPr>
            <a:spLocks noGrp="1"/>
          </p:cNvSpPr>
          <p:nvPr>
            <p:ph type="sldNum" sz="quarter" idx="10"/>
          </p:nvPr>
        </p:nvSpPr>
        <p:spPr>
          <a:xfrm>
            <a:off x="6642100" y="4529137"/>
            <a:ext cx="2133600" cy="154782"/>
          </a:xfrm>
          <a:noFill/>
        </p:spPr>
        <p:txBody>
          <a:bodyPr/>
          <a:lstStyle/>
          <a:p>
            <a:fld id="{66C859B9-A6F5-4CA5-B884-5AD1BEA27C22}" type="slidenum">
              <a:rPr lang="en-US" smtClean="0">
                <a:solidFill>
                  <a:srgbClr val="000000"/>
                </a:solidFill>
              </a:rPr>
              <a:pPr/>
              <a:t>27</a:t>
            </a:fld>
            <a:endParaRPr lang="en-US" dirty="0">
              <a:solidFill>
                <a:srgbClr val="000000"/>
              </a:solidFill>
            </a:endParaRP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0845" r="17025"/>
          <a:stretch/>
        </p:blipFill>
        <p:spPr>
          <a:xfrm>
            <a:off x="-9500" y="684789"/>
            <a:ext cx="2898418" cy="2260300"/>
          </a:xfrm>
          <a:prstGeom prst="rect">
            <a:avLst/>
          </a:prstGeom>
        </p:spPr>
      </p:pic>
      <p:sp>
        <p:nvSpPr>
          <p:cNvPr id="32" name="Rounded Rectangle 31"/>
          <p:cNvSpPr/>
          <p:nvPr/>
        </p:nvSpPr>
        <p:spPr>
          <a:xfrm>
            <a:off x="6601386" y="3838699"/>
            <a:ext cx="1017878" cy="40430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r>
              <a:rPr lang="en-US" sz="1400" dirty="0">
                <a:solidFill>
                  <a:srgbClr val="FFFFFF"/>
                </a:solidFill>
              </a:rPr>
              <a:t>Patch #1</a:t>
            </a:r>
          </a:p>
        </p:txBody>
      </p:sp>
      <p:sp>
        <p:nvSpPr>
          <p:cNvPr id="36" name="Rounded Rectangle 35"/>
          <p:cNvSpPr/>
          <p:nvPr/>
        </p:nvSpPr>
        <p:spPr>
          <a:xfrm>
            <a:off x="7689119" y="3419678"/>
            <a:ext cx="984348" cy="40430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r>
              <a:rPr lang="en-US" sz="1400" dirty="0">
                <a:solidFill>
                  <a:srgbClr val="FFFFFF"/>
                </a:solidFill>
              </a:rPr>
              <a:t>Patch #2</a:t>
            </a:r>
          </a:p>
        </p:txBody>
      </p:sp>
      <p:sp>
        <p:nvSpPr>
          <p:cNvPr id="37" name="Rounded Rectangle 36"/>
          <p:cNvSpPr/>
          <p:nvPr/>
        </p:nvSpPr>
        <p:spPr>
          <a:xfrm>
            <a:off x="7873151" y="2742935"/>
            <a:ext cx="983682" cy="40430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r>
              <a:rPr lang="en-US" sz="1400" dirty="0">
                <a:solidFill>
                  <a:srgbClr val="FFFFFF"/>
                </a:solidFill>
              </a:rPr>
              <a:t>Patch #3</a:t>
            </a:r>
          </a:p>
        </p:txBody>
      </p:sp>
      <p:sp>
        <p:nvSpPr>
          <p:cNvPr id="38" name="Rounded Rectangle 37"/>
          <p:cNvSpPr/>
          <p:nvPr/>
        </p:nvSpPr>
        <p:spPr>
          <a:xfrm>
            <a:off x="7873151" y="1864067"/>
            <a:ext cx="998178" cy="40430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r>
              <a:rPr lang="en-US" sz="1400" dirty="0">
                <a:solidFill>
                  <a:srgbClr val="FFFFFF"/>
                </a:solidFill>
              </a:rPr>
              <a:t>Patch #4</a:t>
            </a:r>
          </a:p>
        </p:txBody>
      </p:sp>
      <p:pic>
        <p:nvPicPr>
          <p:cNvPr id="4" name="Picture 3"/>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727653" y="798692"/>
            <a:ext cx="2885878" cy="1923320"/>
          </a:xfrm>
          <a:prstGeom prst="rect">
            <a:avLst/>
          </a:prstGeom>
        </p:spPr>
      </p:pic>
      <p:sp>
        <p:nvSpPr>
          <p:cNvPr id="21" name="TextBox 20"/>
          <p:cNvSpPr txBox="1"/>
          <p:nvPr/>
        </p:nvSpPr>
        <p:spPr>
          <a:xfrm>
            <a:off x="-9500" y="2943909"/>
            <a:ext cx="2898418" cy="560153"/>
          </a:xfrm>
          <a:prstGeom prst="rect">
            <a:avLst/>
          </a:prstGeom>
          <a:solidFill>
            <a:schemeClr val="accent3"/>
          </a:solidFill>
        </p:spPr>
        <p:txBody>
          <a:bodyPr wrap="square" rtlCol="0">
            <a:spAutoFit/>
          </a:bodyPr>
          <a:lstStyle/>
          <a:p>
            <a:pPr algn="ctr" defTabSz="914400" fontAlgn="base">
              <a:lnSpc>
                <a:spcPct val="95000"/>
              </a:lnSpc>
              <a:spcBef>
                <a:spcPct val="0"/>
              </a:spcBef>
              <a:spcAft>
                <a:spcPct val="0"/>
              </a:spcAft>
            </a:pPr>
            <a:r>
              <a:rPr lang="en-US" sz="1600" b="1" dirty="0">
                <a:solidFill>
                  <a:srgbClr val="FFFFFF"/>
                </a:solidFill>
              </a:rPr>
              <a:t>Nurse’s station / </a:t>
            </a:r>
            <a:br>
              <a:rPr lang="en-US" sz="1600" b="1" dirty="0">
                <a:solidFill>
                  <a:srgbClr val="FFFFFF"/>
                </a:solidFill>
              </a:rPr>
            </a:br>
            <a:r>
              <a:rPr lang="en-US" sz="1600" b="1" dirty="0">
                <a:solidFill>
                  <a:srgbClr val="FFFFFF"/>
                </a:solidFill>
              </a:rPr>
              <a:t>Doctor’s office</a:t>
            </a:r>
          </a:p>
        </p:txBody>
      </p:sp>
      <p:pic>
        <p:nvPicPr>
          <p:cNvPr id="25" name="Picture 24" descr="A picture containing drawing&#10;&#10;Description automatically generated">
            <a:extLst>
              <a:ext uri="{FF2B5EF4-FFF2-40B4-BE49-F238E27FC236}">
                <a16:creationId xmlns="" xmlns:a16="http://schemas.microsoft.com/office/drawing/2014/main" id="{D919CDD1-526C-48FF-A512-01B3E34CA78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451" t="22445" r="18667" b="15139"/>
          <a:stretch/>
        </p:blipFill>
        <p:spPr>
          <a:xfrm>
            <a:off x="3016658" y="1469174"/>
            <a:ext cx="1154299" cy="624623"/>
          </a:xfrm>
          <a:prstGeom prst="rect">
            <a:avLst/>
          </a:prstGeom>
        </p:spPr>
      </p:pic>
      <p:grpSp>
        <p:nvGrpSpPr>
          <p:cNvPr id="53" name="Group 52">
            <a:extLst>
              <a:ext uri="{FF2B5EF4-FFF2-40B4-BE49-F238E27FC236}">
                <a16:creationId xmlns="" xmlns:a16="http://schemas.microsoft.com/office/drawing/2014/main" id="{0E3582D0-0542-49F2-B18C-25F1951E9C25}"/>
              </a:ext>
            </a:extLst>
          </p:cNvPr>
          <p:cNvGrpSpPr/>
          <p:nvPr/>
        </p:nvGrpSpPr>
        <p:grpSpPr>
          <a:xfrm>
            <a:off x="6454333" y="1889654"/>
            <a:ext cx="1179229" cy="325901"/>
            <a:chOff x="6454333" y="1889654"/>
            <a:chExt cx="1179229" cy="325901"/>
          </a:xfrm>
        </p:grpSpPr>
        <p:sp>
          <p:nvSpPr>
            <p:cNvPr id="47" name="Rectangle: Rounded Corners 46">
              <a:extLst>
                <a:ext uri="{FF2B5EF4-FFF2-40B4-BE49-F238E27FC236}">
                  <a16:creationId xmlns="" xmlns:a16="http://schemas.microsoft.com/office/drawing/2014/main" id="{40FF676A-8374-4932-9D3C-F02D781AA05A}"/>
                </a:ext>
              </a:extLst>
            </p:cNvPr>
            <p:cNvSpPr/>
            <p:nvPr/>
          </p:nvSpPr>
          <p:spPr>
            <a:xfrm>
              <a:off x="6483186" y="1904033"/>
              <a:ext cx="1127189" cy="307777"/>
            </a:xfrm>
            <a:prstGeom prst="roundRect">
              <a:avLst>
                <a:gd name="adj" fmla="val 346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27" name="Picture 26" descr="A close up of a logo&#10;&#10;Description automatically generated">
              <a:extLst>
                <a:ext uri="{FF2B5EF4-FFF2-40B4-BE49-F238E27FC236}">
                  <a16:creationId xmlns="" xmlns:a16="http://schemas.microsoft.com/office/drawing/2014/main" id="{E04EFD95-2298-4513-8525-05A2DD81649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4772" b="26096"/>
            <a:stretch/>
          </p:blipFill>
          <p:spPr>
            <a:xfrm>
              <a:off x="6454333" y="1889654"/>
              <a:ext cx="1179229" cy="325901"/>
            </a:xfrm>
            <a:prstGeom prst="rect">
              <a:avLst/>
            </a:prstGeom>
          </p:spPr>
        </p:pic>
      </p:grpSp>
      <p:grpSp>
        <p:nvGrpSpPr>
          <p:cNvPr id="52" name="Group 51">
            <a:extLst>
              <a:ext uri="{FF2B5EF4-FFF2-40B4-BE49-F238E27FC236}">
                <a16:creationId xmlns="" xmlns:a16="http://schemas.microsoft.com/office/drawing/2014/main" id="{4D19566E-18D9-444F-88BD-A86A64778AA5}"/>
              </a:ext>
            </a:extLst>
          </p:cNvPr>
          <p:cNvGrpSpPr/>
          <p:nvPr/>
        </p:nvGrpSpPr>
        <p:grpSpPr>
          <a:xfrm>
            <a:off x="6482787" y="2498128"/>
            <a:ext cx="1179229" cy="325901"/>
            <a:chOff x="6482787" y="2498128"/>
            <a:chExt cx="1179229" cy="325901"/>
          </a:xfrm>
        </p:grpSpPr>
        <p:sp>
          <p:nvSpPr>
            <p:cNvPr id="44" name="Rectangle: Rounded Corners 43">
              <a:extLst>
                <a:ext uri="{FF2B5EF4-FFF2-40B4-BE49-F238E27FC236}">
                  <a16:creationId xmlns="" xmlns:a16="http://schemas.microsoft.com/office/drawing/2014/main" id="{619C204D-3440-48CD-9958-83CC1DDB26BF}"/>
                </a:ext>
              </a:extLst>
            </p:cNvPr>
            <p:cNvSpPr/>
            <p:nvPr/>
          </p:nvSpPr>
          <p:spPr>
            <a:xfrm>
              <a:off x="6508832" y="2511671"/>
              <a:ext cx="1127189" cy="307777"/>
            </a:xfrm>
            <a:prstGeom prst="roundRect">
              <a:avLst>
                <a:gd name="adj" fmla="val 346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49" name="Picture 48" descr="A close up of a logo&#10;&#10;Description automatically generated">
              <a:extLst>
                <a:ext uri="{FF2B5EF4-FFF2-40B4-BE49-F238E27FC236}">
                  <a16:creationId xmlns="" xmlns:a16="http://schemas.microsoft.com/office/drawing/2014/main" id="{4D455757-B116-4BE5-942F-C7CB9AFE212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4772" b="26096"/>
            <a:stretch/>
          </p:blipFill>
          <p:spPr>
            <a:xfrm>
              <a:off x="6482787" y="2498128"/>
              <a:ext cx="1179229" cy="325901"/>
            </a:xfrm>
            <a:prstGeom prst="rect">
              <a:avLst/>
            </a:prstGeom>
          </p:spPr>
        </p:pic>
      </p:grpSp>
      <p:grpSp>
        <p:nvGrpSpPr>
          <p:cNvPr id="51" name="Group 50">
            <a:extLst>
              <a:ext uri="{FF2B5EF4-FFF2-40B4-BE49-F238E27FC236}">
                <a16:creationId xmlns="" xmlns:a16="http://schemas.microsoft.com/office/drawing/2014/main" id="{93F9436C-2A92-4A43-9386-ABE7F2D6E339}"/>
              </a:ext>
            </a:extLst>
          </p:cNvPr>
          <p:cNvGrpSpPr/>
          <p:nvPr/>
        </p:nvGrpSpPr>
        <p:grpSpPr>
          <a:xfrm>
            <a:off x="5810782" y="3011221"/>
            <a:ext cx="1179229" cy="325901"/>
            <a:chOff x="5810782" y="3011221"/>
            <a:chExt cx="1179229" cy="325901"/>
          </a:xfrm>
        </p:grpSpPr>
        <p:sp>
          <p:nvSpPr>
            <p:cNvPr id="41" name="Rectangle: Rounded Corners 40">
              <a:extLst>
                <a:ext uri="{FF2B5EF4-FFF2-40B4-BE49-F238E27FC236}">
                  <a16:creationId xmlns="" xmlns:a16="http://schemas.microsoft.com/office/drawing/2014/main" id="{2A81BE3B-D6E9-44FF-A9A3-23B2C701C7F5}"/>
                </a:ext>
              </a:extLst>
            </p:cNvPr>
            <p:cNvSpPr/>
            <p:nvPr/>
          </p:nvSpPr>
          <p:spPr>
            <a:xfrm>
              <a:off x="5836803" y="3019872"/>
              <a:ext cx="1127189" cy="307777"/>
            </a:xfrm>
            <a:prstGeom prst="roundRect">
              <a:avLst>
                <a:gd name="adj" fmla="val 3467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50" name="Picture 49" descr="A close up of a logo&#10;&#10;Description automatically generated">
              <a:extLst>
                <a:ext uri="{FF2B5EF4-FFF2-40B4-BE49-F238E27FC236}">
                  <a16:creationId xmlns="" xmlns:a16="http://schemas.microsoft.com/office/drawing/2014/main" id="{A66D7746-9CEB-46EB-8A46-48127CAB4E4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4772" b="26096"/>
            <a:stretch/>
          </p:blipFill>
          <p:spPr>
            <a:xfrm>
              <a:off x="5810782" y="3011221"/>
              <a:ext cx="1179229" cy="325901"/>
            </a:xfrm>
            <a:prstGeom prst="rect">
              <a:avLst/>
            </a:prstGeom>
          </p:spPr>
        </p:pic>
      </p:grpSp>
    </p:spTree>
    <p:extLst>
      <p:ext uri="{BB962C8B-B14F-4D97-AF65-F5344CB8AC3E}">
        <p14:creationId xmlns:p14="http://schemas.microsoft.com/office/powerpoint/2010/main" val="12847811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538" y="142666"/>
            <a:ext cx="8458200" cy="610791"/>
          </a:xfrm>
        </p:spPr>
        <p:txBody>
          <a:bodyPr/>
          <a:lstStyle/>
          <a:p>
            <a:r>
              <a:rPr lang="en-US" sz="2400" dirty="0"/>
              <a:t>Why TI SimpleLink</a:t>
            </a:r>
            <a:r>
              <a:rPr lang="en-US" sz="2000" baseline="50000" dirty="0"/>
              <a:t>™</a:t>
            </a:r>
            <a:r>
              <a:rPr lang="en-US" sz="2400" baseline="50000" dirty="0"/>
              <a:t> </a:t>
            </a:r>
            <a:r>
              <a:rPr lang="en-US" sz="2400" dirty="0">
                <a:solidFill>
                  <a:schemeClr val="tx1"/>
                </a:solidFill>
              </a:rPr>
              <a:t>for multiparameter patient monitor + sensor patch?</a:t>
            </a:r>
          </a:p>
        </p:txBody>
      </p:sp>
      <p:sp>
        <p:nvSpPr>
          <p:cNvPr id="3" name="Slide Number Placeholder 2"/>
          <p:cNvSpPr>
            <a:spLocks noGrp="1"/>
          </p:cNvSpPr>
          <p:nvPr>
            <p:ph type="sldNum" sz="quarter" idx="10"/>
          </p:nvPr>
        </p:nvSpPr>
        <p:spPr/>
        <p:txBody>
          <a:bodyPr/>
          <a:lstStyle/>
          <a:p>
            <a:pPr>
              <a:defRPr/>
            </a:pPr>
            <a:fld id="{D4C52F08-588C-488E-A5AB-DF69250DE862}" type="slidenum">
              <a:rPr lang="en-US" smtClean="0">
                <a:solidFill>
                  <a:srgbClr val="000000"/>
                </a:solidFill>
              </a:rPr>
              <a:pPr>
                <a:defRPr/>
              </a:pPr>
              <a:t>28</a:t>
            </a:fld>
            <a:endParaRPr lang="en-US">
              <a:solidFill>
                <a:srgbClr val="000000"/>
              </a:solidFill>
            </a:endParaRPr>
          </a:p>
        </p:txBody>
      </p:sp>
      <p:sp>
        <p:nvSpPr>
          <p:cNvPr id="8" name="Freeform 7"/>
          <p:cNvSpPr/>
          <p:nvPr/>
        </p:nvSpPr>
        <p:spPr>
          <a:xfrm>
            <a:off x="287020" y="2853632"/>
            <a:ext cx="1978027" cy="1592639"/>
          </a:xfrm>
          <a:custGeom>
            <a:avLst/>
            <a:gdLst>
              <a:gd name="connsiteX0" fmla="*/ 0 w 1621238"/>
              <a:gd name="connsiteY0" fmla="*/ 0 h 1592639"/>
              <a:gd name="connsiteX1" fmla="*/ 1621238 w 1621238"/>
              <a:gd name="connsiteY1" fmla="*/ 0 h 1592639"/>
              <a:gd name="connsiteX2" fmla="*/ 1621238 w 1621238"/>
              <a:gd name="connsiteY2" fmla="*/ 1592639 h 1592639"/>
              <a:gd name="connsiteX3" fmla="*/ 0 w 1621238"/>
              <a:gd name="connsiteY3" fmla="*/ 1592639 h 1592639"/>
              <a:gd name="connsiteX4" fmla="*/ 0 w 1621238"/>
              <a:gd name="connsiteY4" fmla="*/ 0 h 1592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238" h="1592639">
                <a:moveTo>
                  <a:pt x="0" y="0"/>
                </a:moveTo>
                <a:lnTo>
                  <a:pt x="1621238" y="0"/>
                </a:lnTo>
                <a:lnTo>
                  <a:pt x="1621238" y="1592639"/>
                </a:lnTo>
                <a:lnTo>
                  <a:pt x="0" y="15926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t" anchorCtr="0">
            <a:noAutofit/>
          </a:bodyPr>
          <a:lstStyle/>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BLE </a:t>
            </a:r>
            <a:r>
              <a:rPr lang="en-US" sz="1400" dirty="0" err="1">
                <a:solidFill>
                  <a:srgbClr val="000000">
                    <a:hueOff val="0"/>
                    <a:satOff val="0"/>
                    <a:lumOff val="0"/>
                    <a:alphaOff val="0"/>
                  </a:srgbClr>
                </a:solidFill>
              </a:rPr>
              <a:t>SoC</a:t>
            </a:r>
            <a:r>
              <a:rPr lang="en-US" sz="1400" dirty="0">
                <a:solidFill>
                  <a:srgbClr val="000000">
                    <a:hueOff val="0"/>
                    <a:satOff val="0"/>
                    <a:lumOff val="0"/>
                    <a:alphaOff val="0"/>
                  </a:srgbClr>
                </a:solidFill>
              </a:rPr>
              <a:t> with integrated Ultra low Power Sensor Controller </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Wi-Fi low power </a:t>
            </a:r>
            <a:r>
              <a:rPr lang="en-US" sz="1400" dirty="0" err="1">
                <a:solidFill>
                  <a:srgbClr val="000000">
                    <a:hueOff val="0"/>
                    <a:satOff val="0"/>
                    <a:lumOff val="0"/>
                    <a:alphaOff val="0"/>
                  </a:srgbClr>
                </a:solidFill>
              </a:rPr>
              <a:t>IoT</a:t>
            </a:r>
            <a:r>
              <a:rPr lang="en-US" sz="1400" dirty="0">
                <a:solidFill>
                  <a:srgbClr val="000000">
                    <a:hueOff val="0"/>
                    <a:satOff val="0"/>
                    <a:lumOff val="0"/>
                    <a:alphaOff val="0"/>
                  </a:srgbClr>
                </a:solidFill>
              </a:rPr>
              <a:t> </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Best-in-class standby current</a:t>
            </a:r>
          </a:p>
        </p:txBody>
      </p:sp>
      <p:sp>
        <p:nvSpPr>
          <p:cNvPr id="16" name="Freeform 15"/>
          <p:cNvSpPr/>
          <p:nvPr/>
        </p:nvSpPr>
        <p:spPr>
          <a:xfrm>
            <a:off x="4506760" y="2794497"/>
            <a:ext cx="1621238" cy="1592639"/>
          </a:xfrm>
          <a:custGeom>
            <a:avLst/>
            <a:gdLst>
              <a:gd name="connsiteX0" fmla="*/ 0 w 1621238"/>
              <a:gd name="connsiteY0" fmla="*/ 0 h 1592639"/>
              <a:gd name="connsiteX1" fmla="*/ 1621238 w 1621238"/>
              <a:gd name="connsiteY1" fmla="*/ 0 h 1592639"/>
              <a:gd name="connsiteX2" fmla="*/ 1621238 w 1621238"/>
              <a:gd name="connsiteY2" fmla="*/ 1592639 h 1592639"/>
              <a:gd name="connsiteX3" fmla="*/ 0 w 1621238"/>
              <a:gd name="connsiteY3" fmla="*/ 1592639 h 1592639"/>
              <a:gd name="connsiteX4" fmla="*/ 0 w 1621238"/>
              <a:gd name="connsiteY4" fmla="*/ 0 h 1592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238" h="1592639">
                <a:moveTo>
                  <a:pt x="0" y="0"/>
                </a:moveTo>
                <a:lnTo>
                  <a:pt x="1621238" y="0"/>
                </a:lnTo>
                <a:lnTo>
                  <a:pt x="1621238" y="1592639"/>
                </a:lnTo>
                <a:lnTo>
                  <a:pt x="0" y="15926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t" anchorCtr="0">
            <a:noAutofit/>
          </a:bodyPr>
          <a:lstStyle/>
          <a:p>
            <a:pPr algn="ctr" defTabSz="577850" fontAlgn="base">
              <a:lnSpc>
                <a:spcPct val="90000"/>
              </a:lnSpc>
              <a:spcBef>
                <a:spcPct val="0"/>
              </a:spcBef>
              <a:spcAft>
                <a:spcPct val="35000"/>
              </a:spcAft>
            </a:pPr>
            <a:endParaRPr lang="en-US" sz="1300" dirty="0">
              <a:solidFill>
                <a:srgbClr val="000000">
                  <a:hueOff val="0"/>
                  <a:satOff val="0"/>
                  <a:lumOff val="0"/>
                  <a:alphaOff val="0"/>
                </a:srgbClr>
              </a:solidFill>
            </a:endParaRPr>
          </a:p>
        </p:txBody>
      </p:sp>
      <p:sp>
        <p:nvSpPr>
          <p:cNvPr id="20" name="Rectangle 19"/>
          <p:cNvSpPr/>
          <p:nvPr/>
        </p:nvSpPr>
        <p:spPr>
          <a:xfrm>
            <a:off x="6550005" y="2794497"/>
            <a:ext cx="1621238" cy="159263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2" name="Freeform 21"/>
          <p:cNvSpPr/>
          <p:nvPr/>
        </p:nvSpPr>
        <p:spPr>
          <a:xfrm>
            <a:off x="2410795" y="2864507"/>
            <a:ext cx="2098542" cy="1592639"/>
          </a:xfrm>
          <a:custGeom>
            <a:avLst/>
            <a:gdLst>
              <a:gd name="connsiteX0" fmla="*/ 0 w 1621238"/>
              <a:gd name="connsiteY0" fmla="*/ 0 h 1592639"/>
              <a:gd name="connsiteX1" fmla="*/ 1621238 w 1621238"/>
              <a:gd name="connsiteY1" fmla="*/ 0 h 1592639"/>
              <a:gd name="connsiteX2" fmla="*/ 1621238 w 1621238"/>
              <a:gd name="connsiteY2" fmla="*/ 1592639 h 1592639"/>
              <a:gd name="connsiteX3" fmla="*/ 0 w 1621238"/>
              <a:gd name="connsiteY3" fmla="*/ 1592639 h 1592639"/>
              <a:gd name="connsiteX4" fmla="*/ 0 w 1621238"/>
              <a:gd name="connsiteY4" fmla="*/ 0 h 1592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238" h="1592639">
                <a:moveTo>
                  <a:pt x="0" y="0"/>
                </a:moveTo>
                <a:lnTo>
                  <a:pt x="1621238" y="0"/>
                </a:lnTo>
                <a:lnTo>
                  <a:pt x="1621238" y="1592639"/>
                </a:lnTo>
                <a:lnTo>
                  <a:pt x="0" y="15926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t" anchorCtr="0">
            <a:noAutofit/>
          </a:bodyPr>
          <a:lstStyle/>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CC3135/CC3235 Wi-Fi modules</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5GHz Wi-Fi to reliably connect to hospital network</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BLE multi-role support, up to 32 simultaneous connections</a:t>
            </a:r>
            <a:endParaRPr lang="en-US" sz="1200" dirty="0">
              <a:solidFill>
                <a:srgbClr val="000000">
                  <a:hueOff val="0"/>
                  <a:satOff val="0"/>
                  <a:lumOff val="0"/>
                  <a:alphaOff val="0"/>
                </a:srgbClr>
              </a:solidFill>
            </a:endParaRPr>
          </a:p>
        </p:txBody>
      </p:sp>
      <p:sp>
        <p:nvSpPr>
          <p:cNvPr id="23" name="Freeform 22"/>
          <p:cNvSpPr/>
          <p:nvPr/>
        </p:nvSpPr>
        <p:spPr>
          <a:xfrm>
            <a:off x="4679085" y="2853632"/>
            <a:ext cx="1901826" cy="1592639"/>
          </a:xfrm>
          <a:custGeom>
            <a:avLst/>
            <a:gdLst>
              <a:gd name="connsiteX0" fmla="*/ 0 w 1621238"/>
              <a:gd name="connsiteY0" fmla="*/ 0 h 1592639"/>
              <a:gd name="connsiteX1" fmla="*/ 1621238 w 1621238"/>
              <a:gd name="connsiteY1" fmla="*/ 0 h 1592639"/>
              <a:gd name="connsiteX2" fmla="*/ 1621238 w 1621238"/>
              <a:gd name="connsiteY2" fmla="*/ 1592639 h 1592639"/>
              <a:gd name="connsiteX3" fmla="*/ 0 w 1621238"/>
              <a:gd name="connsiteY3" fmla="*/ 1592639 h 1592639"/>
              <a:gd name="connsiteX4" fmla="*/ 0 w 1621238"/>
              <a:gd name="connsiteY4" fmla="*/ 0 h 1592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238" h="1592639">
                <a:moveTo>
                  <a:pt x="0" y="0"/>
                </a:moveTo>
                <a:lnTo>
                  <a:pt x="1621238" y="0"/>
                </a:lnTo>
                <a:lnTo>
                  <a:pt x="1621238" y="1592639"/>
                </a:lnTo>
                <a:lnTo>
                  <a:pt x="0" y="15926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t" anchorCtr="0">
            <a:noAutofit/>
          </a:bodyPr>
          <a:lstStyle/>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FIPS 140-Level 1 validation</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Offload CPU bandwidth – HW crypto accelerators </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Secure boot </a:t>
            </a:r>
          </a:p>
        </p:txBody>
      </p:sp>
      <p:sp>
        <p:nvSpPr>
          <p:cNvPr id="24" name="Freeform 23"/>
          <p:cNvSpPr/>
          <p:nvPr/>
        </p:nvSpPr>
        <p:spPr>
          <a:xfrm>
            <a:off x="6880936" y="2853632"/>
            <a:ext cx="2157703" cy="1592639"/>
          </a:xfrm>
          <a:custGeom>
            <a:avLst/>
            <a:gdLst>
              <a:gd name="connsiteX0" fmla="*/ 0 w 1621238"/>
              <a:gd name="connsiteY0" fmla="*/ 0 h 1592639"/>
              <a:gd name="connsiteX1" fmla="*/ 1621238 w 1621238"/>
              <a:gd name="connsiteY1" fmla="*/ 0 h 1592639"/>
              <a:gd name="connsiteX2" fmla="*/ 1621238 w 1621238"/>
              <a:gd name="connsiteY2" fmla="*/ 1592639 h 1592639"/>
              <a:gd name="connsiteX3" fmla="*/ 0 w 1621238"/>
              <a:gd name="connsiteY3" fmla="*/ 1592639 h 1592639"/>
              <a:gd name="connsiteX4" fmla="*/ 0 w 1621238"/>
              <a:gd name="connsiteY4" fmla="*/ 0 h 1592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238" h="1592639">
                <a:moveTo>
                  <a:pt x="0" y="0"/>
                </a:moveTo>
                <a:lnTo>
                  <a:pt x="1621238" y="0"/>
                </a:lnTo>
                <a:lnTo>
                  <a:pt x="1621238" y="1592639"/>
                </a:lnTo>
                <a:lnTo>
                  <a:pt x="0" y="15926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3020" tIns="33020" rIns="33020" bIns="33020" numCol="1" spcCol="1270" anchor="t" anchorCtr="0">
            <a:noAutofit/>
          </a:bodyPr>
          <a:lstStyle/>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BAW: First crystal-less wireless </a:t>
            </a:r>
            <a:r>
              <a:rPr lang="en-US" sz="1400" dirty="0" err="1">
                <a:solidFill>
                  <a:srgbClr val="000000">
                    <a:hueOff val="0"/>
                    <a:satOff val="0"/>
                    <a:lumOff val="0"/>
                    <a:alphaOff val="0"/>
                  </a:srgbClr>
                </a:solidFill>
              </a:rPr>
              <a:t>BLE</a:t>
            </a:r>
            <a:r>
              <a:rPr lang="en-US" sz="1400" dirty="0">
                <a:solidFill>
                  <a:srgbClr val="000000">
                    <a:hueOff val="0"/>
                    <a:satOff val="0"/>
                    <a:lumOff val="0"/>
                    <a:alphaOff val="0"/>
                  </a:srgbClr>
                </a:solidFill>
              </a:rPr>
              <a:t> SoC – 12% area savings in reference design  </a:t>
            </a:r>
          </a:p>
          <a:p>
            <a:pPr marL="171450" lvl="1" indent="-171450" defTabSz="444500" fontAlgn="base">
              <a:lnSpc>
                <a:spcPct val="90000"/>
              </a:lnSpc>
              <a:spcBef>
                <a:spcPct val="0"/>
              </a:spcBef>
              <a:spcAft>
                <a:spcPct val="15000"/>
              </a:spcAft>
              <a:buFont typeface="Arial" panose="020B0604020202020204" pitchFamily="34" charset="0"/>
              <a:buChar char="•"/>
            </a:pPr>
            <a:r>
              <a:rPr lang="en-US" sz="1400" dirty="0">
                <a:solidFill>
                  <a:srgbClr val="000000">
                    <a:hueOff val="0"/>
                    <a:satOff val="0"/>
                    <a:lumOff val="0"/>
                    <a:alphaOff val="0"/>
                  </a:srgbClr>
                </a:solidFill>
              </a:rPr>
              <a:t>Tiny BLE SoC: CC2640R2F – 2.7mm </a:t>
            </a:r>
            <a:br>
              <a:rPr lang="en-US" sz="1400" dirty="0">
                <a:solidFill>
                  <a:srgbClr val="000000">
                    <a:hueOff val="0"/>
                    <a:satOff val="0"/>
                    <a:lumOff val="0"/>
                    <a:alphaOff val="0"/>
                  </a:srgbClr>
                </a:solidFill>
              </a:rPr>
            </a:br>
            <a:r>
              <a:rPr lang="en-US" sz="1400" dirty="0">
                <a:solidFill>
                  <a:srgbClr val="000000">
                    <a:hueOff val="0"/>
                    <a:satOff val="0"/>
                    <a:lumOff val="0"/>
                    <a:alphaOff val="0"/>
                  </a:srgbClr>
                </a:solidFill>
              </a:rPr>
              <a:t>x 2.7mm DSBGA </a:t>
            </a:r>
            <a:endParaRPr lang="en-US" sz="1200" dirty="0">
              <a:solidFill>
                <a:srgbClr val="000000">
                  <a:hueOff val="0"/>
                  <a:satOff val="0"/>
                  <a:lumOff val="0"/>
                  <a:alphaOff val="0"/>
                </a:srgbClr>
              </a:solidFill>
            </a:endParaRPr>
          </a:p>
        </p:txBody>
      </p:sp>
      <p:sp>
        <p:nvSpPr>
          <p:cNvPr id="29" name="Rectangle 28">
            <a:extLst>
              <a:ext uri="{FF2B5EF4-FFF2-40B4-BE49-F238E27FC236}">
                <a16:creationId xmlns="" xmlns:a16="http://schemas.microsoft.com/office/drawing/2014/main" id="{21DA54EB-F6E0-46AD-AC30-0556B09A7E69}"/>
              </a:ext>
            </a:extLst>
          </p:cNvPr>
          <p:cNvSpPr/>
          <p:nvPr/>
        </p:nvSpPr>
        <p:spPr>
          <a:xfrm>
            <a:off x="4590513" y="925420"/>
            <a:ext cx="2217766" cy="27473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600" dirty="0">
                <a:solidFill>
                  <a:srgbClr val="117788"/>
                </a:solidFill>
                <a:cs typeface="Arial"/>
              </a:rPr>
              <a:t>Secure </a:t>
            </a:r>
          </a:p>
        </p:txBody>
      </p:sp>
      <p:sp>
        <p:nvSpPr>
          <p:cNvPr id="30" name="Rectangle 29">
            <a:extLst>
              <a:ext uri="{FF2B5EF4-FFF2-40B4-BE49-F238E27FC236}">
                <a16:creationId xmlns="" xmlns:a16="http://schemas.microsoft.com/office/drawing/2014/main" id="{7CF4B6E2-228B-470F-B87E-EF1D7378663F}"/>
              </a:ext>
            </a:extLst>
          </p:cNvPr>
          <p:cNvSpPr/>
          <p:nvPr/>
        </p:nvSpPr>
        <p:spPr>
          <a:xfrm>
            <a:off x="7094159" y="925420"/>
            <a:ext cx="1568829" cy="27473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600" dirty="0">
                <a:solidFill>
                  <a:srgbClr val="404040"/>
                </a:solidFill>
                <a:cs typeface="Arial"/>
              </a:rPr>
              <a:t>Small size</a:t>
            </a:r>
          </a:p>
        </p:txBody>
      </p:sp>
      <p:sp>
        <p:nvSpPr>
          <p:cNvPr id="31" name="Rectangle 30">
            <a:extLst>
              <a:ext uri="{FF2B5EF4-FFF2-40B4-BE49-F238E27FC236}">
                <a16:creationId xmlns="" xmlns:a16="http://schemas.microsoft.com/office/drawing/2014/main" id="{6086545C-DEB4-4856-B5E6-670BBA25D9AD}"/>
              </a:ext>
            </a:extLst>
          </p:cNvPr>
          <p:cNvSpPr/>
          <p:nvPr/>
        </p:nvSpPr>
        <p:spPr>
          <a:xfrm>
            <a:off x="2660935" y="925419"/>
            <a:ext cx="1568829" cy="27473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600" dirty="0">
                <a:solidFill>
                  <a:srgbClr val="DE0000"/>
                </a:solidFill>
                <a:cs typeface="Arial"/>
              </a:rPr>
              <a:t>Ease of use</a:t>
            </a:r>
          </a:p>
        </p:txBody>
      </p:sp>
      <p:sp>
        <p:nvSpPr>
          <p:cNvPr id="32" name="Rectangle 31">
            <a:extLst>
              <a:ext uri="{FF2B5EF4-FFF2-40B4-BE49-F238E27FC236}">
                <a16:creationId xmlns="" xmlns:a16="http://schemas.microsoft.com/office/drawing/2014/main" id="{08D5B487-9EE5-48CC-ACBA-D30AFA38B3F1}"/>
              </a:ext>
            </a:extLst>
          </p:cNvPr>
          <p:cNvSpPr/>
          <p:nvPr/>
        </p:nvSpPr>
        <p:spPr>
          <a:xfrm>
            <a:off x="104775" y="925418"/>
            <a:ext cx="2267103" cy="274731"/>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600" dirty="0">
                <a:solidFill>
                  <a:srgbClr val="4ABED4">
                    <a:lumMod val="75000"/>
                  </a:srgbClr>
                </a:solidFill>
                <a:cs typeface="Arial"/>
              </a:rPr>
              <a:t>Low power</a:t>
            </a:r>
          </a:p>
        </p:txBody>
      </p:sp>
      <p:cxnSp>
        <p:nvCxnSpPr>
          <p:cNvPr id="33" name="Straight Connector 32">
            <a:extLst>
              <a:ext uri="{FF2B5EF4-FFF2-40B4-BE49-F238E27FC236}">
                <a16:creationId xmlns="" xmlns:a16="http://schemas.microsoft.com/office/drawing/2014/main" id="{2C08C815-D80C-44B5-B8EC-B300D719E4C8}"/>
              </a:ext>
            </a:extLst>
          </p:cNvPr>
          <p:cNvCxnSpPr>
            <a:cxnSpLocks/>
          </p:cNvCxnSpPr>
          <p:nvPr/>
        </p:nvCxnSpPr>
        <p:spPr>
          <a:xfrm>
            <a:off x="294418" y="931000"/>
            <a:ext cx="1901200"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 xmlns:a16="http://schemas.microsoft.com/office/drawing/2014/main" id="{D1957A8B-1B06-4BA5-9A9E-1E261BC12692}"/>
              </a:ext>
            </a:extLst>
          </p:cNvPr>
          <p:cNvCxnSpPr>
            <a:cxnSpLocks/>
          </p:cNvCxnSpPr>
          <p:nvPr/>
        </p:nvCxnSpPr>
        <p:spPr>
          <a:xfrm>
            <a:off x="2473126" y="931000"/>
            <a:ext cx="194024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 xmlns:a16="http://schemas.microsoft.com/office/drawing/2014/main" id="{8DB7EA9B-318D-4BD5-BB1C-A733EEECDB8B}"/>
              </a:ext>
            </a:extLst>
          </p:cNvPr>
          <p:cNvCxnSpPr>
            <a:cxnSpLocks/>
          </p:cNvCxnSpPr>
          <p:nvPr/>
        </p:nvCxnSpPr>
        <p:spPr>
          <a:xfrm>
            <a:off x="4709142" y="931000"/>
            <a:ext cx="1931796"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 xmlns:a16="http://schemas.microsoft.com/office/drawing/2014/main" id="{305A39AA-D1FA-4034-81C7-32F2695C6DC0}"/>
              </a:ext>
            </a:extLst>
          </p:cNvPr>
          <p:cNvCxnSpPr>
            <a:cxnSpLocks/>
          </p:cNvCxnSpPr>
          <p:nvPr/>
        </p:nvCxnSpPr>
        <p:spPr>
          <a:xfrm>
            <a:off x="6947611" y="931000"/>
            <a:ext cx="1891589"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37" name="Group 36">
            <a:extLst>
              <a:ext uri="{FF2B5EF4-FFF2-40B4-BE49-F238E27FC236}">
                <a16:creationId xmlns="" xmlns:a16="http://schemas.microsoft.com/office/drawing/2014/main" id="{85D60DD0-9BB4-4D11-885E-18E0567A93CC}"/>
              </a:ext>
            </a:extLst>
          </p:cNvPr>
          <p:cNvGrpSpPr/>
          <p:nvPr/>
        </p:nvGrpSpPr>
        <p:grpSpPr>
          <a:xfrm>
            <a:off x="2330750" y="1047285"/>
            <a:ext cx="4478715" cy="3443911"/>
            <a:chOff x="2643734" y="1083733"/>
            <a:chExt cx="4577276" cy="3686250"/>
          </a:xfrm>
        </p:grpSpPr>
        <p:cxnSp>
          <p:nvCxnSpPr>
            <p:cNvPr id="38" name="Straight Connector 37">
              <a:extLst>
                <a:ext uri="{FF2B5EF4-FFF2-40B4-BE49-F238E27FC236}">
                  <a16:creationId xmlns="" xmlns:a16="http://schemas.microsoft.com/office/drawing/2014/main" id="{7B407658-3929-455C-94E1-0FE0824E7AE5}"/>
                </a:ext>
              </a:extLst>
            </p:cNvPr>
            <p:cNvCxnSpPr/>
            <p:nvPr/>
          </p:nvCxnSpPr>
          <p:spPr>
            <a:xfrm flipV="1">
              <a:off x="2643734" y="1083733"/>
              <a:ext cx="0" cy="36862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 xmlns:a16="http://schemas.microsoft.com/office/drawing/2014/main" id="{E52C0955-13F0-46BD-9119-FD1BD41950A9}"/>
                </a:ext>
              </a:extLst>
            </p:cNvPr>
            <p:cNvCxnSpPr/>
            <p:nvPr/>
          </p:nvCxnSpPr>
          <p:spPr>
            <a:xfrm flipV="1">
              <a:off x="4931765" y="1083733"/>
              <a:ext cx="0" cy="36862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 xmlns:a16="http://schemas.microsoft.com/office/drawing/2014/main" id="{01806F5C-8070-4D8C-A894-1EE242003DD4}"/>
                </a:ext>
              </a:extLst>
            </p:cNvPr>
            <p:cNvCxnSpPr/>
            <p:nvPr/>
          </p:nvCxnSpPr>
          <p:spPr>
            <a:xfrm flipV="1">
              <a:off x="7221010" y="1083733"/>
              <a:ext cx="0" cy="368625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57" name="Picture 56">
            <a:extLst>
              <a:ext uri="{FF2B5EF4-FFF2-40B4-BE49-F238E27FC236}">
                <a16:creationId xmlns="" xmlns:a16="http://schemas.microsoft.com/office/drawing/2014/main" id="{E6319CC5-89F1-47DF-AD64-CA8E9CE8EC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08276" y="1695449"/>
            <a:ext cx="765823" cy="767119"/>
          </a:xfrm>
          <a:prstGeom prst="rect">
            <a:avLst/>
          </a:prstGeom>
        </p:spPr>
      </p:pic>
      <p:grpSp>
        <p:nvGrpSpPr>
          <p:cNvPr id="58" name="Group 57">
            <a:extLst>
              <a:ext uri="{FF2B5EF4-FFF2-40B4-BE49-F238E27FC236}">
                <a16:creationId xmlns="" xmlns:a16="http://schemas.microsoft.com/office/drawing/2014/main" id="{CB30B68E-00E7-418A-9F62-43D155F75A4C}"/>
              </a:ext>
            </a:extLst>
          </p:cNvPr>
          <p:cNvGrpSpPr/>
          <p:nvPr/>
        </p:nvGrpSpPr>
        <p:grpSpPr>
          <a:xfrm>
            <a:off x="5400489" y="1587549"/>
            <a:ext cx="638339" cy="846434"/>
            <a:chOff x="4073485" y="3427413"/>
            <a:chExt cx="735091" cy="974727"/>
          </a:xfrm>
        </p:grpSpPr>
        <p:sp>
          <p:nvSpPr>
            <p:cNvPr id="59" name="Freeform 41">
              <a:extLst>
                <a:ext uri="{FF2B5EF4-FFF2-40B4-BE49-F238E27FC236}">
                  <a16:creationId xmlns="" xmlns:a16="http://schemas.microsoft.com/office/drawing/2014/main" id="{61F04895-BD4E-460E-8F47-832075860C00}"/>
                </a:ext>
              </a:extLst>
            </p:cNvPr>
            <p:cNvSpPr>
              <a:spLocks/>
            </p:cNvSpPr>
            <p:nvPr/>
          </p:nvSpPr>
          <p:spPr bwMode="auto">
            <a:xfrm>
              <a:off x="4198938" y="3427413"/>
              <a:ext cx="461963" cy="306388"/>
            </a:xfrm>
            <a:custGeom>
              <a:avLst/>
              <a:gdLst>
                <a:gd name="T0" fmla="*/ 400 w 400"/>
                <a:gd name="T1" fmla="*/ 267 h 267"/>
                <a:gd name="T2" fmla="*/ 400 w 400"/>
                <a:gd name="T3" fmla="*/ 204 h 267"/>
                <a:gd name="T4" fmla="*/ 200 w 400"/>
                <a:gd name="T5" fmla="*/ 0 h 267"/>
                <a:gd name="T6" fmla="*/ 0 w 400"/>
                <a:gd name="T7" fmla="*/ 204 h 267"/>
                <a:gd name="T8" fmla="*/ 0 w 400"/>
                <a:gd name="T9" fmla="*/ 267 h 267"/>
              </a:gdLst>
              <a:ahLst/>
              <a:cxnLst>
                <a:cxn ang="0">
                  <a:pos x="T0" y="T1"/>
                </a:cxn>
                <a:cxn ang="0">
                  <a:pos x="T2" y="T3"/>
                </a:cxn>
                <a:cxn ang="0">
                  <a:pos x="T4" y="T5"/>
                </a:cxn>
                <a:cxn ang="0">
                  <a:pos x="T6" y="T7"/>
                </a:cxn>
                <a:cxn ang="0">
                  <a:pos x="T8" y="T9"/>
                </a:cxn>
              </a:cxnLst>
              <a:rect l="0" t="0" r="r" b="b"/>
              <a:pathLst>
                <a:path w="400" h="267">
                  <a:moveTo>
                    <a:pt x="400" y="267"/>
                  </a:moveTo>
                  <a:cubicBezTo>
                    <a:pt x="400" y="204"/>
                    <a:pt x="400" y="204"/>
                    <a:pt x="400" y="204"/>
                  </a:cubicBezTo>
                  <a:cubicBezTo>
                    <a:pt x="400" y="91"/>
                    <a:pt x="313" y="0"/>
                    <a:pt x="200" y="0"/>
                  </a:cubicBezTo>
                  <a:cubicBezTo>
                    <a:pt x="87" y="0"/>
                    <a:pt x="0" y="91"/>
                    <a:pt x="0" y="204"/>
                  </a:cubicBezTo>
                  <a:cubicBezTo>
                    <a:pt x="0" y="267"/>
                    <a:pt x="0" y="267"/>
                    <a:pt x="0" y="267"/>
                  </a:cubicBezTo>
                </a:path>
              </a:pathLst>
            </a:custGeom>
            <a:noFill/>
            <a:ln w="19050" cap="flat">
              <a:solidFill>
                <a:schemeClr val="accent3"/>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0" name="Freeform 42">
              <a:extLst>
                <a:ext uri="{FF2B5EF4-FFF2-40B4-BE49-F238E27FC236}">
                  <a16:creationId xmlns="" xmlns:a16="http://schemas.microsoft.com/office/drawing/2014/main" id="{C348F39C-08DC-429F-B0A7-E030189D9913}"/>
                </a:ext>
              </a:extLst>
            </p:cNvPr>
            <p:cNvSpPr>
              <a:spLocks/>
            </p:cNvSpPr>
            <p:nvPr/>
          </p:nvSpPr>
          <p:spPr bwMode="auto">
            <a:xfrm>
              <a:off x="4368800" y="3932238"/>
              <a:ext cx="144463" cy="246063"/>
            </a:xfrm>
            <a:custGeom>
              <a:avLst/>
              <a:gdLst>
                <a:gd name="T0" fmla="*/ 126 w 126"/>
                <a:gd name="T1" fmla="*/ 63 h 214"/>
                <a:gd name="T2" fmla="*/ 63 w 126"/>
                <a:gd name="T3" fmla="*/ 0 h 214"/>
                <a:gd name="T4" fmla="*/ 0 w 126"/>
                <a:gd name="T5" fmla="*/ 63 h 214"/>
                <a:gd name="T6" fmla="*/ 25 w 126"/>
                <a:gd name="T7" fmla="*/ 116 h 214"/>
                <a:gd name="T8" fmla="*/ 28 w 126"/>
                <a:gd name="T9" fmla="*/ 123 h 214"/>
                <a:gd name="T10" fmla="*/ 23 w 126"/>
                <a:gd name="T11" fmla="*/ 205 h 214"/>
                <a:gd name="T12" fmla="*/ 31 w 126"/>
                <a:gd name="T13" fmla="*/ 214 h 214"/>
                <a:gd name="T14" fmla="*/ 94 w 126"/>
                <a:gd name="T15" fmla="*/ 214 h 214"/>
                <a:gd name="T16" fmla="*/ 102 w 126"/>
                <a:gd name="T17" fmla="*/ 205 h 214"/>
                <a:gd name="T18" fmla="*/ 97 w 126"/>
                <a:gd name="T19" fmla="*/ 123 h 214"/>
                <a:gd name="T20" fmla="*/ 100 w 126"/>
                <a:gd name="T21" fmla="*/ 116 h 214"/>
                <a:gd name="T22" fmla="*/ 126 w 126"/>
                <a:gd name="T23" fmla="*/ 6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214">
                  <a:moveTo>
                    <a:pt x="126" y="63"/>
                  </a:moveTo>
                  <a:cubicBezTo>
                    <a:pt x="126" y="28"/>
                    <a:pt x="98" y="0"/>
                    <a:pt x="63" y="0"/>
                  </a:cubicBezTo>
                  <a:cubicBezTo>
                    <a:pt x="28" y="0"/>
                    <a:pt x="0" y="28"/>
                    <a:pt x="0" y="63"/>
                  </a:cubicBezTo>
                  <a:cubicBezTo>
                    <a:pt x="0" y="84"/>
                    <a:pt x="10" y="104"/>
                    <a:pt x="25" y="116"/>
                  </a:cubicBezTo>
                  <a:cubicBezTo>
                    <a:pt x="27" y="118"/>
                    <a:pt x="28" y="120"/>
                    <a:pt x="28" y="123"/>
                  </a:cubicBezTo>
                  <a:cubicBezTo>
                    <a:pt x="23" y="205"/>
                    <a:pt x="23" y="205"/>
                    <a:pt x="23" y="205"/>
                  </a:cubicBezTo>
                  <a:cubicBezTo>
                    <a:pt x="23" y="210"/>
                    <a:pt x="26" y="214"/>
                    <a:pt x="31" y="214"/>
                  </a:cubicBezTo>
                  <a:cubicBezTo>
                    <a:pt x="94" y="214"/>
                    <a:pt x="94" y="214"/>
                    <a:pt x="94" y="214"/>
                  </a:cubicBezTo>
                  <a:cubicBezTo>
                    <a:pt x="99" y="214"/>
                    <a:pt x="102" y="210"/>
                    <a:pt x="102" y="205"/>
                  </a:cubicBezTo>
                  <a:cubicBezTo>
                    <a:pt x="97" y="123"/>
                    <a:pt x="97" y="123"/>
                    <a:pt x="97" y="123"/>
                  </a:cubicBezTo>
                  <a:cubicBezTo>
                    <a:pt x="96" y="121"/>
                    <a:pt x="98" y="118"/>
                    <a:pt x="100" y="116"/>
                  </a:cubicBezTo>
                  <a:cubicBezTo>
                    <a:pt x="116" y="105"/>
                    <a:pt x="126" y="84"/>
                    <a:pt x="126" y="63"/>
                  </a:cubicBezTo>
                  <a:close/>
                </a:path>
              </a:pathLst>
            </a:custGeom>
            <a:solidFill>
              <a:schemeClr val="bg1"/>
            </a:solidFill>
            <a:ln w="19050">
              <a:solidFill>
                <a:schemeClr val="accent3"/>
              </a:solid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1" name="Rectangle: Rounded Corners 60">
              <a:extLst>
                <a:ext uri="{FF2B5EF4-FFF2-40B4-BE49-F238E27FC236}">
                  <a16:creationId xmlns="" xmlns:a16="http://schemas.microsoft.com/office/drawing/2014/main" id="{6E23764C-A8EE-4546-98F5-FD3D626DE262}"/>
                </a:ext>
              </a:extLst>
            </p:cNvPr>
            <p:cNvSpPr/>
            <p:nvPr/>
          </p:nvSpPr>
          <p:spPr>
            <a:xfrm>
              <a:off x="4073485" y="3733801"/>
              <a:ext cx="735091" cy="668339"/>
            </a:xfrm>
            <a:prstGeom prst="roundRect">
              <a:avLst>
                <a:gd name="adj" fmla="val 14630"/>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grpSp>
        <p:nvGrpSpPr>
          <p:cNvPr id="62" name="Group 61">
            <a:extLst>
              <a:ext uri="{FF2B5EF4-FFF2-40B4-BE49-F238E27FC236}">
                <a16:creationId xmlns="" xmlns:a16="http://schemas.microsoft.com/office/drawing/2014/main" id="{283C43D3-5672-4AB5-B5CF-4DB1DCA280D1}"/>
              </a:ext>
            </a:extLst>
          </p:cNvPr>
          <p:cNvGrpSpPr/>
          <p:nvPr/>
        </p:nvGrpSpPr>
        <p:grpSpPr>
          <a:xfrm>
            <a:off x="812751" y="1727444"/>
            <a:ext cx="866269" cy="442295"/>
            <a:chOff x="6438900" y="3749675"/>
            <a:chExt cx="525463" cy="268288"/>
          </a:xfrm>
        </p:grpSpPr>
        <p:sp>
          <p:nvSpPr>
            <p:cNvPr id="63" name="Freeform 5">
              <a:extLst>
                <a:ext uri="{FF2B5EF4-FFF2-40B4-BE49-F238E27FC236}">
                  <a16:creationId xmlns="" xmlns:a16="http://schemas.microsoft.com/office/drawing/2014/main" id="{58CC1F1D-1C18-4F2C-9700-65DCC6E8C268}"/>
                </a:ext>
              </a:extLst>
            </p:cNvPr>
            <p:cNvSpPr>
              <a:spLocks/>
            </p:cNvSpPr>
            <p:nvPr/>
          </p:nvSpPr>
          <p:spPr bwMode="auto">
            <a:xfrm>
              <a:off x="6438900" y="3749675"/>
              <a:ext cx="482600" cy="268288"/>
            </a:xfrm>
            <a:custGeom>
              <a:avLst/>
              <a:gdLst>
                <a:gd name="T0" fmla="*/ 0 w 919"/>
                <a:gd name="T1" fmla="*/ 488 h 508"/>
                <a:gd name="T2" fmla="*/ 0 w 919"/>
                <a:gd name="T3" fmla="*/ 20 h 508"/>
                <a:gd name="T4" fmla="*/ 19 w 919"/>
                <a:gd name="T5" fmla="*/ 0 h 508"/>
                <a:gd name="T6" fmla="*/ 900 w 919"/>
                <a:gd name="T7" fmla="*/ 0 h 508"/>
                <a:gd name="T8" fmla="*/ 919 w 919"/>
                <a:gd name="T9" fmla="*/ 20 h 508"/>
                <a:gd name="T10" fmla="*/ 919 w 919"/>
                <a:gd name="T11" fmla="*/ 488 h 508"/>
                <a:gd name="T12" fmla="*/ 900 w 919"/>
                <a:gd name="T13" fmla="*/ 508 h 508"/>
                <a:gd name="T14" fmla="*/ 19 w 919"/>
                <a:gd name="T15" fmla="*/ 508 h 508"/>
                <a:gd name="T16" fmla="*/ 0 w 919"/>
                <a:gd name="T17" fmla="*/ 488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9" h="508">
                  <a:moveTo>
                    <a:pt x="0" y="488"/>
                  </a:moveTo>
                  <a:cubicBezTo>
                    <a:pt x="0" y="20"/>
                    <a:pt x="0" y="20"/>
                    <a:pt x="0" y="20"/>
                  </a:cubicBezTo>
                  <a:cubicBezTo>
                    <a:pt x="0" y="9"/>
                    <a:pt x="9" y="0"/>
                    <a:pt x="19" y="0"/>
                  </a:cubicBezTo>
                  <a:cubicBezTo>
                    <a:pt x="900" y="0"/>
                    <a:pt x="900" y="0"/>
                    <a:pt x="900" y="0"/>
                  </a:cubicBezTo>
                  <a:cubicBezTo>
                    <a:pt x="910" y="0"/>
                    <a:pt x="919" y="9"/>
                    <a:pt x="919" y="20"/>
                  </a:cubicBezTo>
                  <a:cubicBezTo>
                    <a:pt x="919" y="488"/>
                    <a:pt x="919" y="488"/>
                    <a:pt x="919" y="488"/>
                  </a:cubicBezTo>
                  <a:cubicBezTo>
                    <a:pt x="919" y="499"/>
                    <a:pt x="910" y="508"/>
                    <a:pt x="900" y="508"/>
                  </a:cubicBezTo>
                  <a:cubicBezTo>
                    <a:pt x="19" y="508"/>
                    <a:pt x="19" y="508"/>
                    <a:pt x="19" y="508"/>
                  </a:cubicBezTo>
                  <a:cubicBezTo>
                    <a:pt x="9" y="508"/>
                    <a:pt x="0" y="499"/>
                    <a:pt x="0" y="488"/>
                  </a:cubicBezTo>
                  <a:close/>
                </a:path>
              </a:pathLst>
            </a:custGeom>
            <a:noFill/>
            <a:ln w="19050" cap="rnd">
              <a:solidFill>
                <a:schemeClr val="accent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4" name="Freeform 6">
              <a:extLst>
                <a:ext uri="{FF2B5EF4-FFF2-40B4-BE49-F238E27FC236}">
                  <a16:creationId xmlns="" xmlns:a16="http://schemas.microsoft.com/office/drawing/2014/main" id="{8DD141B6-7AF1-4156-81D9-D77EB9C885A9}"/>
                </a:ext>
              </a:extLst>
            </p:cNvPr>
            <p:cNvSpPr>
              <a:spLocks/>
            </p:cNvSpPr>
            <p:nvPr/>
          </p:nvSpPr>
          <p:spPr bwMode="auto">
            <a:xfrm>
              <a:off x="6923088" y="3836988"/>
              <a:ext cx="41275" cy="93663"/>
            </a:xfrm>
            <a:custGeom>
              <a:avLst/>
              <a:gdLst>
                <a:gd name="T0" fmla="*/ 0 w 26"/>
                <a:gd name="T1" fmla="*/ 0 h 59"/>
                <a:gd name="T2" fmla="*/ 26 w 26"/>
                <a:gd name="T3" fmla="*/ 0 h 59"/>
                <a:gd name="T4" fmla="*/ 26 w 26"/>
                <a:gd name="T5" fmla="*/ 59 h 59"/>
                <a:gd name="T6" fmla="*/ 1 w 26"/>
                <a:gd name="T7" fmla="*/ 59 h 59"/>
              </a:gdLst>
              <a:ahLst/>
              <a:cxnLst>
                <a:cxn ang="0">
                  <a:pos x="T0" y="T1"/>
                </a:cxn>
                <a:cxn ang="0">
                  <a:pos x="T2" y="T3"/>
                </a:cxn>
                <a:cxn ang="0">
                  <a:pos x="T4" y="T5"/>
                </a:cxn>
                <a:cxn ang="0">
                  <a:pos x="T6" y="T7"/>
                </a:cxn>
              </a:cxnLst>
              <a:rect l="0" t="0" r="r" b="b"/>
              <a:pathLst>
                <a:path w="26" h="59">
                  <a:moveTo>
                    <a:pt x="0" y="0"/>
                  </a:moveTo>
                  <a:lnTo>
                    <a:pt x="26" y="0"/>
                  </a:lnTo>
                  <a:lnTo>
                    <a:pt x="26" y="59"/>
                  </a:lnTo>
                  <a:lnTo>
                    <a:pt x="1" y="59"/>
                  </a:lnTo>
                </a:path>
              </a:pathLst>
            </a:custGeom>
            <a:noFill/>
            <a:ln w="19050" cap="rnd">
              <a:solidFill>
                <a:schemeClr val="accent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5" name="Line 7">
              <a:extLst>
                <a:ext uri="{FF2B5EF4-FFF2-40B4-BE49-F238E27FC236}">
                  <a16:creationId xmlns="" xmlns:a16="http://schemas.microsoft.com/office/drawing/2014/main" id="{85CA2BC1-0A87-4C59-BDAC-19FD1AEC8A51}"/>
                </a:ext>
              </a:extLst>
            </p:cNvPr>
            <p:cNvSpPr>
              <a:spLocks noChangeShapeType="1"/>
            </p:cNvSpPr>
            <p:nvPr/>
          </p:nvSpPr>
          <p:spPr bwMode="auto">
            <a:xfrm flipV="1">
              <a:off x="6850063" y="3754438"/>
              <a:ext cx="0" cy="258763"/>
            </a:xfrm>
            <a:prstGeom prst="line">
              <a:avLst/>
            </a:prstGeom>
            <a:noFill/>
            <a:ln w="19050" cap="rnd">
              <a:solidFill>
                <a:schemeClr val="accent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6" name="Freeform 8">
              <a:extLst>
                <a:ext uri="{FF2B5EF4-FFF2-40B4-BE49-F238E27FC236}">
                  <a16:creationId xmlns="" xmlns:a16="http://schemas.microsoft.com/office/drawing/2014/main" id="{95A49B89-2518-4725-88BE-27E9E1184BCB}"/>
                </a:ext>
              </a:extLst>
            </p:cNvPr>
            <p:cNvSpPr>
              <a:spLocks/>
            </p:cNvSpPr>
            <p:nvPr/>
          </p:nvSpPr>
          <p:spPr bwMode="auto">
            <a:xfrm>
              <a:off x="6608763" y="3789363"/>
              <a:ext cx="107950" cy="195263"/>
            </a:xfrm>
            <a:custGeom>
              <a:avLst/>
              <a:gdLst>
                <a:gd name="T0" fmla="*/ 91 w 206"/>
                <a:gd name="T1" fmla="*/ 213 h 373"/>
                <a:gd name="T2" fmla="*/ 56 w 206"/>
                <a:gd name="T3" fmla="*/ 373 h 373"/>
                <a:gd name="T4" fmla="*/ 206 w 206"/>
                <a:gd name="T5" fmla="*/ 163 h 373"/>
                <a:gd name="T6" fmla="*/ 126 w 206"/>
                <a:gd name="T7" fmla="*/ 163 h 373"/>
                <a:gd name="T8" fmla="*/ 151 w 206"/>
                <a:gd name="T9" fmla="*/ 0 h 373"/>
                <a:gd name="T10" fmla="*/ 0 w 206"/>
                <a:gd name="T11" fmla="*/ 212 h 373"/>
                <a:gd name="T12" fmla="*/ 91 w 206"/>
                <a:gd name="T13" fmla="*/ 212 h 373"/>
              </a:gdLst>
              <a:ahLst/>
              <a:cxnLst>
                <a:cxn ang="0">
                  <a:pos x="T0" y="T1"/>
                </a:cxn>
                <a:cxn ang="0">
                  <a:pos x="T2" y="T3"/>
                </a:cxn>
                <a:cxn ang="0">
                  <a:pos x="T4" y="T5"/>
                </a:cxn>
                <a:cxn ang="0">
                  <a:pos x="T6" y="T7"/>
                </a:cxn>
                <a:cxn ang="0">
                  <a:pos x="T8" y="T9"/>
                </a:cxn>
                <a:cxn ang="0">
                  <a:pos x="T10" y="T11"/>
                </a:cxn>
                <a:cxn ang="0">
                  <a:pos x="T12" y="T13"/>
                </a:cxn>
              </a:cxnLst>
              <a:rect l="0" t="0" r="r" b="b"/>
              <a:pathLst>
                <a:path w="206" h="373">
                  <a:moveTo>
                    <a:pt x="91" y="213"/>
                  </a:moveTo>
                  <a:cubicBezTo>
                    <a:pt x="56" y="373"/>
                    <a:pt x="56" y="373"/>
                    <a:pt x="56" y="373"/>
                  </a:cubicBezTo>
                  <a:cubicBezTo>
                    <a:pt x="206" y="163"/>
                    <a:pt x="206" y="163"/>
                    <a:pt x="206" y="163"/>
                  </a:cubicBezTo>
                  <a:cubicBezTo>
                    <a:pt x="126" y="163"/>
                    <a:pt x="126" y="163"/>
                    <a:pt x="126" y="163"/>
                  </a:cubicBezTo>
                  <a:cubicBezTo>
                    <a:pt x="151" y="0"/>
                    <a:pt x="151" y="0"/>
                    <a:pt x="151" y="0"/>
                  </a:cubicBezTo>
                  <a:cubicBezTo>
                    <a:pt x="0" y="212"/>
                    <a:pt x="0" y="212"/>
                    <a:pt x="0" y="212"/>
                  </a:cubicBezTo>
                  <a:cubicBezTo>
                    <a:pt x="0" y="212"/>
                    <a:pt x="90" y="212"/>
                    <a:pt x="91" y="212"/>
                  </a:cubicBezTo>
                </a:path>
              </a:pathLst>
            </a:custGeom>
            <a:solidFill>
              <a:srgbClr val="333333"/>
            </a:solidFill>
            <a:ln w="19050" cap="rnd">
              <a:solidFill>
                <a:schemeClr val="accent5"/>
              </a:solid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7" name="Freeform 9">
              <a:extLst>
                <a:ext uri="{FF2B5EF4-FFF2-40B4-BE49-F238E27FC236}">
                  <a16:creationId xmlns="" xmlns:a16="http://schemas.microsoft.com/office/drawing/2014/main" id="{A4C072D9-2405-4222-9491-D4FBCECFBAFE}"/>
                </a:ext>
              </a:extLst>
            </p:cNvPr>
            <p:cNvSpPr>
              <a:spLocks/>
            </p:cNvSpPr>
            <p:nvPr/>
          </p:nvSpPr>
          <p:spPr bwMode="auto">
            <a:xfrm>
              <a:off x="6608763" y="3789363"/>
              <a:ext cx="107950" cy="195263"/>
            </a:xfrm>
            <a:custGeom>
              <a:avLst/>
              <a:gdLst>
                <a:gd name="T0" fmla="*/ 91 w 206"/>
                <a:gd name="T1" fmla="*/ 213 h 373"/>
                <a:gd name="T2" fmla="*/ 56 w 206"/>
                <a:gd name="T3" fmla="*/ 373 h 373"/>
                <a:gd name="T4" fmla="*/ 206 w 206"/>
                <a:gd name="T5" fmla="*/ 163 h 373"/>
                <a:gd name="T6" fmla="*/ 126 w 206"/>
                <a:gd name="T7" fmla="*/ 163 h 373"/>
                <a:gd name="T8" fmla="*/ 151 w 206"/>
                <a:gd name="T9" fmla="*/ 0 h 373"/>
                <a:gd name="T10" fmla="*/ 0 w 206"/>
                <a:gd name="T11" fmla="*/ 212 h 373"/>
                <a:gd name="T12" fmla="*/ 91 w 206"/>
                <a:gd name="T13" fmla="*/ 212 h 373"/>
              </a:gdLst>
              <a:ahLst/>
              <a:cxnLst>
                <a:cxn ang="0">
                  <a:pos x="T0" y="T1"/>
                </a:cxn>
                <a:cxn ang="0">
                  <a:pos x="T2" y="T3"/>
                </a:cxn>
                <a:cxn ang="0">
                  <a:pos x="T4" y="T5"/>
                </a:cxn>
                <a:cxn ang="0">
                  <a:pos x="T6" y="T7"/>
                </a:cxn>
                <a:cxn ang="0">
                  <a:pos x="T8" y="T9"/>
                </a:cxn>
                <a:cxn ang="0">
                  <a:pos x="T10" y="T11"/>
                </a:cxn>
                <a:cxn ang="0">
                  <a:pos x="T12" y="T13"/>
                </a:cxn>
              </a:cxnLst>
              <a:rect l="0" t="0" r="r" b="b"/>
              <a:pathLst>
                <a:path w="206" h="373">
                  <a:moveTo>
                    <a:pt x="91" y="213"/>
                  </a:moveTo>
                  <a:cubicBezTo>
                    <a:pt x="56" y="373"/>
                    <a:pt x="56" y="373"/>
                    <a:pt x="56" y="373"/>
                  </a:cubicBezTo>
                  <a:cubicBezTo>
                    <a:pt x="206" y="163"/>
                    <a:pt x="206" y="163"/>
                    <a:pt x="206" y="163"/>
                  </a:cubicBezTo>
                  <a:cubicBezTo>
                    <a:pt x="126" y="163"/>
                    <a:pt x="126" y="163"/>
                    <a:pt x="126" y="163"/>
                  </a:cubicBezTo>
                  <a:cubicBezTo>
                    <a:pt x="151" y="0"/>
                    <a:pt x="151" y="0"/>
                    <a:pt x="151" y="0"/>
                  </a:cubicBezTo>
                  <a:cubicBezTo>
                    <a:pt x="0" y="212"/>
                    <a:pt x="0" y="212"/>
                    <a:pt x="0" y="212"/>
                  </a:cubicBezTo>
                  <a:cubicBezTo>
                    <a:pt x="0" y="212"/>
                    <a:pt x="90" y="212"/>
                    <a:pt x="91" y="212"/>
                  </a:cubicBezTo>
                </a:path>
              </a:pathLst>
            </a:custGeom>
            <a:solidFill>
              <a:schemeClr val="accent5"/>
            </a:solidFill>
            <a:ln w="19050" cap="rnd">
              <a:no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nvGrpSpPr>
          <p:cNvPr id="68" name="Group 67">
            <a:extLst>
              <a:ext uri="{FF2B5EF4-FFF2-40B4-BE49-F238E27FC236}">
                <a16:creationId xmlns="" xmlns:a16="http://schemas.microsoft.com/office/drawing/2014/main" id="{9E9B707B-D8CA-4288-8D27-4CC02BCAC53C}"/>
              </a:ext>
            </a:extLst>
          </p:cNvPr>
          <p:cNvGrpSpPr/>
          <p:nvPr/>
        </p:nvGrpSpPr>
        <p:grpSpPr>
          <a:xfrm>
            <a:off x="3032588" y="1677317"/>
            <a:ext cx="888043" cy="696962"/>
            <a:chOff x="3897313" y="2439988"/>
            <a:chExt cx="1025525" cy="804862"/>
          </a:xfrm>
        </p:grpSpPr>
        <p:sp>
          <p:nvSpPr>
            <p:cNvPr id="69" name="Freeform 5">
              <a:extLst>
                <a:ext uri="{FF2B5EF4-FFF2-40B4-BE49-F238E27FC236}">
                  <a16:creationId xmlns="" xmlns:a16="http://schemas.microsoft.com/office/drawing/2014/main" id="{D8941CA1-768D-4DB9-97C4-1792D1E36856}"/>
                </a:ext>
              </a:extLst>
            </p:cNvPr>
            <p:cNvSpPr>
              <a:spLocks/>
            </p:cNvSpPr>
            <p:nvPr/>
          </p:nvSpPr>
          <p:spPr bwMode="auto">
            <a:xfrm>
              <a:off x="4198938" y="2570163"/>
              <a:ext cx="120650" cy="150812"/>
            </a:xfrm>
            <a:custGeom>
              <a:avLst/>
              <a:gdLst>
                <a:gd name="T0" fmla="*/ 34 w 126"/>
                <a:gd name="T1" fmla="*/ 116 h 156"/>
                <a:gd name="T2" fmla="*/ 42 w 126"/>
                <a:gd name="T3" fmla="*/ 125 h 156"/>
                <a:gd name="T4" fmla="*/ 52 w 126"/>
                <a:gd name="T5" fmla="*/ 129 h 156"/>
                <a:gd name="T6" fmla="*/ 65 w 126"/>
                <a:gd name="T7" fmla="*/ 131 h 156"/>
                <a:gd name="T8" fmla="*/ 74 w 126"/>
                <a:gd name="T9" fmla="*/ 130 h 156"/>
                <a:gd name="T10" fmla="*/ 83 w 126"/>
                <a:gd name="T11" fmla="*/ 127 h 156"/>
                <a:gd name="T12" fmla="*/ 91 w 126"/>
                <a:gd name="T13" fmla="*/ 122 h 156"/>
                <a:gd name="T14" fmla="*/ 94 w 126"/>
                <a:gd name="T15" fmla="*/ 112 h 156"/>
                <a:gd name="T16" fmla="*/ 90 w 126"/>
                <a:gd name="T17" fmla="*/ 103 h 156"/>
                <a:gd name="T18" fmla="*/ 80 w 126"/>
                <a:gd name="T19" fmla="*/ 96 h 156"/>
                <a:gd name="T20" fmla="*/ 65 w 126"/>
                <a:gd name="T21" fmla="*/ 92 h 156"/>
                <a:gd name="T22" fmla="*/ 49 w 126"/>
                <a:gd name="T23" fmla="*/ 88 h 156"/>
                <a:gd name="T24" fmla="*/ 33 w 126"/>
                <a:gd name="T25" fmla="*/ 83 h 156"/>
                <a:gd name="T26" fmla="*/ 19 w 126"/>
                <a:gd name="T27" fmla="*/ 75 h 156"/>
                <a:gd name="T28" fmla="*/ 9 w 126"/>
                <a:gd name="T29" fmla="*/ 63 h 156"/>
                <a:gd name="T30" fmla="*/ 5 w 126"/>
                <a:gd name="T31" fmla="*/ 45 h 156"/>
                <a:gd name="T32" fmla="*/ 10 w 126"/>
                <a:gd name="T33" fmla="*/ 25 h 156"/>
                <a:gd name="T34" fmla="*/ 23 w 126"/>
                <a:gd name="T35" fmla="*/ 11 h 156"/>
                <a:gd name="T36" fmla="*/ 41 w 126"/>
                <a:gd name="T37" fmla="*/ 3 h 156"/>
                <a:gd name="T38" fmla="*/ 61 w 126"/>
                <a:gd name="T39" fmla="*/ 0 h 156"/>
                <a:gd name="T40" fmla="*/ 83 w 126"/>
                <a:gd name="T41" fmla="*/ 3 h 156"/>
                <a:gd name="T42" fmla="*/ 102 w 126"/>
                <a:gd name="T43" fmla="*/ 11 h 156"/>
                <a:gd name="T44" fmla="*/ 116 w 126"/>
                <a:gd name="T45" fmla="*/ 26 h 156"/>
                <a:gd name="T46" fmla="*/ 121 w 126"/>
                <a:gd name="T47" fmla="*/ 48 h 156"/>
                <a:gd name="T48" fmla="*/ 89 w 126"/>
                <a:gd name="T49" fmla="*/ 48 h 156"/>
                <a:gd name="T50" fmla="*/ 86 w 126"/>
                <a:gd name="T51" fmla="*/ 37 h 156"/>
                <a:gd name="T52" fmla="*/ 80 w 126"/>
                <a:gd name="T53" fmla="*/ 30 h 156"/>
                <a:gd name="T54" fmla="*/ 70 w 126"/>
                <a:gd name="T55" fmla="*/ 27 h 156"/>
                <a:gd name="T56" fmla="*/ 59 w 126"/>
                <a:gd name="T57" fmla="*/ 25 h 156"/>
                <a:gd name="T58" fmla="*/ 51 w 126"/>
                <a:gd name="T59" fmla="*/ 26 h 156"/>
                <a:gd name="T60" fmla="*/ 44 w 126"/>
                <a:gd name="T61" fmla="*/ 29 h 156"/>
                <a:gd name="T62" fmla="*/ 39 w 126"/>
                <a:gd name="T63" fmla="*/ 34 h 156"/>
                <a:gd name="T64" fmla="*/ 37 w 126"/>
                <a:gd name="T65" fmla="*/ 42 h 156"/>
                <a:gd name="T66" fmla="*/ 38 w 126"/>
                <a:gd name="T67" fmla="*/ 50 h 156"/>
                <a:gd name="T68" fmla="*/ 45 w 126"/>
                <a:gd name="T69" fmla="*/ 55 h 156"/>
                <a:gd name="T70" fmla="*/ 58 w 126"/>
                <a:gd name="T71" fmla="*/ 59 h 156"/>
                <a:gd name="T72" fmla="*/ 81 w 126"/>
                <a:gd name="T73" fmla="*/ 65 h 156"/>
                <a:gd name="T74" fmla="*/ 93 w 126"/>
                <a:gd name="T75" fmla="*/ 68 h 156"/>
                <a:gd name="T76" fmla="*/ 108 w 126"/>
                <a:gd name="T77" fmla="*/ 75 h 156"/>
                <a:gd name="T78" fmla="*/ 120 w 126"/>
                <a:gd name="T79" fmla="*/ 88 h 156"/>
                <a:gd name="T80" fmla="*/ 126 w 126"/>
                <a:gd name="T81" fmla="*/ 109 h 156"/>
                <a:gd name="T82" fmla="*/ 122 w 126"/>
                <a:gd name="T83" fmla="*/ 128 h 156"/>
                <a:gd name="T84" fmla="*/ 110 w 126"/>
                <a:gd name="T85" fmla="*/ 143 h 156"/>
                <a:gd name="T86" fmla="*/ 90 w 126"/>
                <a:gd name="T87" fmla="*/ 153 h 156"/>
                <a:gd name="T88" fmla="*/ 63 w 126"/>
                <a:gd name="T89" fmla="*/ 156 h 156"/>
                <a:gd name="T90" fmla="*/ 39 w 126"/>
                <a:gd name="T91" fmla="*/ 153 h 156"/>
                <a:gd name="T92" fmla="*/ 19 w 126"/>
                <a:gd name="T93" fmla="*/ 144 h 156"/>
                <a:gd name="T94" fmla="*/ 5 w 126"/>
                <a:gd name="T95" fmla="*/ 127 h 156"/>
                <a:gd name="T96" fmla="*/ 0 w 126"/>
                <a:gd name="T97" fmla="*/ 103 h 156"/>
                <a:gd name="T98" fmla="*/ 32 w 126"/>
                <a:gd name="T99" fmla="*/ 103 h 156"/>
                <a:gd name="T100" fmla="*/ 34 w 126"/>
                <a:gd name="T101" fmla="*/ 11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6" h="156">
                  <a:moveTo>
                    <a:pt x="34" y="116"/>
                  </a:moveTo>
                  <a:cubicBezTo>
                    <a:pt x="36" y="120"/>
                    <a:pt x="39" y="122"/>
                    <a:pt x="42" y="125"/>
                  </a:cubicBezTo>
                  <a:cubicBezTo>
                    <a:pt x="45" y="127"/>
                    <a:pt x="48" y="128"/>
                    <a:pt x="52" y="129"/>
                  </a:cubicBezTo>
                  <a:cubicBezTo>
                    <a:pt x="56" y="131"/>
                    <a:pt x="60" y="131"/>
                    <a:pt x="65" y="131"/>
                  </a:cubicBezTo>
                  <a:cubicBezTo>
                    <a:pt x="68" y="131"/>
                    <a:pt x="71" y="131"/>
                    <a:pt x="74" y="130"/>
                  </a:cubicBezTo>
                  <a:cubicBezTo>
                    <a:pt x="77" y="130"/>
                    <a:pt x="81" y="129"/>
                    <a:pt x="83" y="127"/>
                  </a:cubicBezTo>
                  <a:cubicBezTo>
                    <a:pt x="86" y="126"/>
                    <a:pt x="89" y="124"/>
                    <a:pt x="91" y="122"/>
                  </a:cubicBezTo>
                  <a:cubicBezTo>
                    <a:pt x="93" y="119"/>
                    <a:pt x="94" y="116"/>
                    <a:pt x="94" y="112"/>
                  </a:cubicBezTo>
                  <a:cubicBezTo>
                    <a:pt x="94" y="108"/>
                    <a:pt x="92" y="105"/>
                    <a:pt x="90" y="103"/>
                  </a:cubicBezTo>
                  <a:cubicBezTo>
                    <a:pt x="87" y="100"/>
                    <a:pt x="84" y="98"/>
                    <a:pt x="80" y="96"/>
                  </a:cubicBezTo>
                  <a:cubicBezTo>
                    <a:pt x="76" y="95"/>
                    <a:pt x="71" y="93"/>
                    <a:pt x="65" y="92"/>
                  </a:cubicBezTo>
                  <a:cubicBezTo>
                    <a:pt x="60" y="91"/>
                    <a:pt x="55" y="89"/>
                    <a:pt x="49" y="88"/>
                  </a:cubicBezTo>
                  <a:cubicBezTo>
                    <a:pt x="44" y="86"/>
                    <a:pt x="38" y="85"/>
                    <a:pt x="33" y="83"/>
                  </a:cubicBezTo>
                  <a:cubicBezTo>
                    <a:pt x="28" y="81"/>
                    <a:pt x="23" y="78"/>
                    <a:pt x="19" y="75"/>
                  </a:cubicBezTo>
                  <a:cubicBezTo>
                    <a:pt x="15" y="71"/>
                    <a:pt x="11" y="67"/>
                    <a:pt x="9" y="63"/>
                  </a:cubicBezTo>
                  <a:cubicBezTo>
                    <a:pt x="6" y="58"/>
                    <a:pt x="5" y="52"/>
                    <a:pt x="5" y="45"/>
                  </a:cubicBezTo>
                  <a:cubicBezTo>
                    <a:pt x="5" y="37"/>
                    <a:pt x="6" y="31"/>
                    <a:pt x="10" y="25"/>
                  </a:cubicBezTo>
                  <a:cubicBezTo>
                    <a:pt x="13" y="20"/>
                    <a:pt x="17" y="15"/>
                    <a:pt x="23" y="11"/>
                  </a:cubicBezTo>
                  <a:cubicBezTo>
                    <a:pt x="28" y="7"/>
                    <a:pt x="34" y="4"/>
                    <a:pt x="41" y="3"/>
                  </a:cubicBezTo>
                  <a:cubicBezTo>
                    <a:pt x="47" y="1"/>
                    <a:pt x="54" y="0"/>
                    <a:pt x="61" y="0"/>
                  </a:cubicBezTo>
                  <a:cubicBezTo>
                    <a:pt x="68" y="0"/>
                    <a:pt x="76" y="1"/>
                    <a:pt x="83" y="3"/>
                  </a:cubicBezTo>
                  <a:cubicBezTo>
                    <a:pt x="90" y="4"/>
                    <a:pt x="97" y="7"/>
                    <a:pt x="102" y="11"/>
                  </a:cubicBezTo>
                  <a:cubicBezTo>
                    <a:pt x="108" y="15"/>
                    <a:pt x="112" y="20"/>
                    <a:pt x="116" y="26"/>
                  </a:cubicBezTo>
                  <a:cubicBezTo>
                    <a:pt x="119" y="32"/>
                    <a:pt x="121" y="39"/>
                    <a:pt x="121" y="48"/>
                  </a:cubicBezTo>
                  <a:cubicBezTo>
                    <a:pt x="89" y="48"/>
                    <a:pt x="89" y="48"/>
                    <a:pt x="89" y="48"/>
                  </a:cubicBezTo>
                  <a:cubicBezTo>
                    <a:pt x="88" y="44"/>
                    <a:pt x="88" y="40"/>
                    <a:pt x="86" y="37"/>
                  </a:cubicBezTo>
                  <a:cubicBezTo>
                    <a:pt x="84" y="34"/>
                    <a:pt x="82" y="32"/>
                    <a:pt x="80" y="30"/>
                  </a:cubicBezTo>
                  <a:cubicBezTo>
                    <a:pt x="77" y="28"/>
                    <a:pt x="74" y="27"/>
                    <a:pt x="70" y="27"/>
                  </a:cubicBezTo>
                  <a:cubicBezTo>
                    <a:pt x="67" y="26"/>
                    <a:pt x="63" y="25"/>
                    <a:pt x="59" y="25"/>
                  </a:cubicBezTo>
                  <a:cubicBezTo>
                    <a:pt x="57" y="25"/>
                    <a:pt x="54" y="26"/>
                    <a:pt x="51" y="26"/>
                  </a:cubicBezTo>
                  <a:cubicBezTo>
                    <a:pt x="49" y="27"/>
                    <a:pt x="46" y="28"/>
                    <a:pt x="44" y="29"/>
                  </a:cubicBezTo>
                  <a:cubicBezTo>
                    <a:pt x="42" y="31"/>
                    <a:pt x="40" y="32"/>
                    <a:pt x="39" y="34"/>
                  </a:cubicBezTo>
                  <a:cubicBezTo>
                    <a:pt x="37" y="37"/>
                    <a:pt x="37" y="39"/>
                    <a:pt x="37" y="42"/>
                  </a:cubicBezTo>
                  <a:cubicBezTo>
                    <a:pt x="37" y="45"/>
                    <a:pt x="37" y="48"/>
                    <a:pt x="38" y="50"/>
                  </a:cubicBezTo>
                  <a:cubicBezTo>
                    <a:pt x="39" y="51"/>
                    <a:pt x="42" y="53"/>
                    <a:pt x="45" y="55"/>
                  </a:cubicBezTo>
                  <a:cubicBezTo>
                    <a:pt x="48" y="56"/>
                    <a:pt x="53" y="58"/>
                    <a:pt x="58" y="59"/>
                  </a:cubicBezTo>
                  <a:cubicBezTo>
                    <a:pt x="64" y="61"/>
                    <a:pt x="72" y="63"/>
                    <a:pt x="81" y="65"/>
                  </a:cubicBezTo>
                  <a:cubicBezTo>
                    <a:pt x="84" y="66"/>
                    <a:pt x="88" y="67"/>
                    <a:pt x="93" y="68"/>
                  </a:cubicBezTo>
                  <a:cubicBezTo>
                    <a:pt x="98" y="70"/>
                    <a:pt x="103" y="72"/>
                    <a:pt x="108" y="75"/>
                  </a:cubicBezTo>
                  <a:cubicBezTo>
                    <a:pt x="112" y="78"/>
                    <a:pt x="117" y="83"/>
                    <a:pt x="120" y="88"/>
                  </a:cubicBezTo>
                  <a:cubicBezTo>
                    <a:pt x="124" y="93"/>
                    <a:pt x="126" y="100"/>
                    <a:pt x="126" y="109"/>
                  </a:cubicBezTo>
                  <a:cubicBezTo>
                    <a:pt x="126" y="115"/>
                    <a:pt x="124" y="122"/>
                    <a:pt x="122" y="128"/>
                  </a:cubicBezTo>
                  <a:cubicBezTo>
                    <a:pt x="119" y="134"/>
                    <a:pt x="115" y="139"/>
                    <a:pt x="110" y="143"/>
                  </a:cubicBezTo>
                  <a:cubicBezTo>
                    <a:pt x="105" y="147"/>
                    <a:pt x="98" y="150"/>
                    <a:pt x="90" y="153"/>
                  </a:cubicBezTo>
                  <a:cubicBezTo>
                    <a:pt x="83" y="155"/>
                    <a:pt x="74" y="156"/>
                    <a:pt x="63" y="156"/>
                  </a:cubicBezTo>
                  <a:cubicBezTo>
                    <a:pt x="55" y="156"/>
                    <a:pt x="47" y="155"/>
                    <a:pt x="39" y="153"/>
                  </a:cubicBezTo>
                  <a:cubicBezTo>
                    <a:pt x="32" y="151"/>
                    <a:pt x="25" y="148"/>
                    <a:pt x="19" y="144"/>
                  </a:cubicBezTo>
                  <a:cubicBezTo>
                    <a:pt x="13" y="139"/>
                    <a:pt x="8" y="134"/>
                    <a:pt x="5" y="127"/>
                  </a:cubicBezTo>
                  <a:cubicBezTo>
                    <a:pt x="1" y="121"/>
                    <a:pt x="0" y="113"/>
                    <a:pt x="0" y="103"/>
                  </a:cubicBezTo>
                  <a:cubicBezTo>
                    <a:pt x="32" y="103"/>
                    <a:pt x="32" y="103"/>
                    <a:pt x="32" y="103"/>
                  </a:cubicBezTo>
                  <a:cubicBezTo>
                    <a:pt x="32" y="108"/>
                    <a:pt x="32" y="113"/>
                    <a:pt x="34" y="116"/>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0" name="Freeform 6">
              <a:extLst>
                <a:ext uri="{FF2B5EF4-FFF2-40B4-BE49-F238E27FC236}">
                  <a16:creationId xmlns="" xmlns:a16="http://schemas.microsoft.com/office/drawing/2014/main" id="{AD4FAC2F-1DDB-4679-BE68-9400D783C4F4}"/>
                </a:ext>
              </a:extLst>
            </p:cNvPr>
            <p:cNvSpPr>
              <a:spLocks noEditPoints="1"/>
            </p:cNvSpPr>
            <p:nvPr/>
          </p:nvSpPr>
          <p:spPr bwMode="auto">
            <a:xfrm>
              <a:off x="4340225" y="2573338"/>
              <a:ext cx="128588" cy="144462"/>
            </a:xfrm>
            <a:custGeom>
              <a:avLst/>
              <a:gdLst>
                <a:gd name="T0" fmla="*/ 65 w 133"/>
                <a:gd name="T1" fmla="*/ 0 h 150"/>
                <a:gd name="T2" fmla="*/ 92 w 133"/>
                <a:gd name="T3" fmla="*/ 5 h 150"/>
                <a:gd name="T4" fmla="*/ 113 w 133"/>
                <a:gd name="T5" fmla="*/ 19 h 150"/>
                <a:gd name="T6" fmla="*/ 127 w 133"/>
                <a:gd name="T7" fmla="*/ 42 h 150"/>
                <a:gd name="T8" fmla="*/ 133 w 133"/>
                <a:gd name="T9" fmla="*/ 74 h 150"/>
                <a:gd name="T10" fmla="*/ 128 w 133"/>
                <a:gd name="T11" fmla="*/ 105 h 150"/>
                <a:gd name="T12" fmla="*/ 116 w 133"/>
                <a:gd name="T13" fmla="*/ 128 h 150"/>
                <a:gd name="T14" fmla="*/ 95 w 133"/>
                <a:gd name="T15" fmla="*/ 144 h 150"/>
                <a:gd name="T16" fmla="*/ 65 w 133"/>
                <a:gd name="T17" fmla="*/ 150 h 150"/>
                <a:gd name="T18" fmla="*/ 0 w 133"/>
                <a:gd name="T19" fmla="*/ 150 h 150"/>
                <a:gd name="T20" fmla="*/ 0 w 133"/>
                <a:gd name="T21" fmla="*/ 0 h 150"/>
                <a:gd name="T22" fmla="*/ 65 w 133"/>
                <a:gd name="T23" fmla="*/ 0 h 150"/>
                <a:gd name="T24" fmla="*/ 62 w 133"/>
                <a:gd name="T25" fmla="*/ 122 h 150"/>
                <a:gd name="T26" fmla="*/ 76 w 133"/>
                <a:gd name="T27" fmla="*/ 120 h 150"/>
                <a:gd name="T28" fmla="*/ 88 w 133"/>
                <a:gd name="T29" fmla="*/ 112 h 150"/>
                <a:gd name="T30" fmla="*/ 97 w 133"/>
                <a:gd name="T31" fmla="*/ 99 h 150"/>
                <a:gd name="T32" fmla="*/ 100 w 133"/>
                <a:gd name="T33" fmla="*/ 78 h 150"/>
                <a:gd name="T34" fmla="*/ 97 w 133"/>
                <a:gd name="T35" fmla="*/ 57 h 150"/>
                <a:gd name="T36" fmla="*/ 90 w 133"/>
                <a:gd name="T37" fmla="*/ 42 h 150"/>
                <a:gd name="T38" fmla="*/ 77 w 133"/>
                <a:gd name="T39" fmla="*/ 32 h 150"/>
                <a:gd name="T40" fmla="*/ 57 w 133"/>
                <a:gd name="T41" fmla="*/ 28 h 150"/>
                <a:gd name="T42" fmla="*/ 33 w 133"/>
                <a:gd name="T43" fmla="*/ 28 h 150"/>
                <a:gd name="T44" fmla="*/ 33 w 133"/>
                <a:gd name="T45" fmla="*/ 122 h 150"/>
                <a:gd name="T46" fmla="*/ 62 w 133"/>
                <a:gd name="T47" fmla="*/ 12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3" h="150">
                  <a:moveTo>
                    <a:pt x="65" y="0"/>
                  </a:moveTo>
                  <a:cubicBezTo>
                    <a:pt x="74" y="0"/>
                    <a:pt x="83" y="2"/>
                    <a:pt x="92" y="5"/>
                  </a:cubicBezTo>
                  <a:cubicBezTo>
                    <a:pt x="100" y="8"/>
                    <a:pt x="107" y="13"/>
                    <a:pt x="113" y="19"/>
                  </a:cubicBezTo>
                  <a:cubicBezTo>
                    <a:pt x="119" y="25"/>
                    <a:pt x="124" y="33"/>
                    <a:pt x="127" y="42"/>
                  </a:cubicBezTo>
                  <a:cubicBezTo>
                    <a:pt x="131" y="51"/>
                    <a:pt x="133" y="62"/>
                    <a:pt x="133" y="74"/>
                  </a:cubicBezTo>
                  <a:cubicBezTo>
                    <a:pt x="133" y="85"/>
                    <a:pt x="131" y="95"/>
                    <a:pt x="128" y="105"/>
                  </a:cubicBezTo>
                  <a:cubicBezTo>
                    <a:pt x="126" y="114"/>
                    <a:pt x="121" y="122"/>
                    <a:pt x="116" y="128"/>
                  </a:cubicBezTo>
                  <a:cubicBezTo>
                    <a:pt x="110" y="135"/>
                    <a:pt x="103" y="140"/>
                    <a:pt x="95" y="144"/>
                  </a:cubicBezTo>
                  <a:cubicBezTo>
                    <a:pt x="86" y="148"/>
                    <a:pt x="76" y="150"/>
                    <a:pt x="65" y="150"/>
                  </a:cubicBezTo>
                  <a:cubicBezTo>
                    <a:pt x="0" y="150"/>
                    <a:pt x="0" y="150"/>
                    <a:pt x="0" y="150"/>
                  </a:cubicBezTo>
                  <a:cubicBezTo>
                    <a:pt x="0" y="0"/>
                    <a:pt x="0" y="0"/>
                    <a:pt x="0" y="0"/>
                  </a:cubicBezTo>
                  <a:lnTo>
                    <a:pt x="65" y="0"/>
                  </a:lnTo>
                  <a:close/>
                  <a:moveTo>
                    <a:pt x="62" y="122"/>
                  </a:moveTo>
                  <a:cubicBezTo>
                    <a:pt x="67" y="122"/>
                    <a:pt x="72" y="122"/>
                    <a:pt x="76" y="120"/>
                  </a:cubicBezTo>
                  <a:cubicBezTo>
                    <a:pt x="81" y="119"/>
                    <a:pt x="85" y="116"/>
                    <a:pt x="88" y="112"/>
                  </a:cubicBezTo>
                  <a:cubicBezTo>
                    <a:pt x="92" y="109"/>
                    <a:pt x="94" y="104"/>
                    <a:pt x="97" y="99"/>
                  </a:cubicBezTo>
                  <a:cubicBezTo>
                    <a:pt x="99" y="93"/>
                    <a:pt x="100" y="86"/>
                    <a:pt x="100" y="78"/>
                  </a:cubicBezTo>
                  <a:cubicBezTo>
                    <a:pt x="100" y="70"/>
                    <a:pt x="99" y="63"/>
                    <a:pt x="97" y="57"/>
                  </a:cubicBezTo>
                  <a:cubicBezTo>
                    <a:pt x="96" y="51"/>
                    <a:pt x="94" y="46"/>
                    <a:pt x="90" y="42"/>
                  </a:cubicBezTo>
                  <a:cubicBezTo>
                    <a:pt x="87" y="37"/>
                    <a:pt x="82" y="34"/>
                    <a:pt x="77" y="32"/>
                  </a:cubicBezTo>
                  <a:cubicBezTo>
                    <a:pt x="71" y="29"/>
                    <a:pt x="65" y="28"/>
                    <a:pt x="57" y="28"/>
                  </a:cubicBezTo>
                  <a:cubicBezTo>
                    <a:pt x="33" y="28"/>
                    <a:pt x="33" y="28"/>
                    <a:pt x="33" y="28"/>
                  </a:cubicBezTo>
                  <a:cubicBezTo>
                    <a:pt x="33" y="122"/>
                    <a:pt x="33" y="122"/>
                    <a:pt x="33" y="122"/>
                  </a:cubicBezTo>
                  <a:lnTo>
                    <a:pt x="62" y="122"/>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1" name="Freeform 7">
              <a:extLst>
                <a:ext uri="{FF2B5EF4-FFF2-40B4-BE49-F238E27FC236}">
                  <a16:creationId xmlns="" xmlns:a16="http://schemas.microsoft.com/office/drawing/2014/main" id="{C5873BF0-9243-48EC-9AA2-B14183B2A40E}"/>
                </a:ext>
              </a:extLst>
            </p:cNvPr>
            <p:cNvSpPr>
              <a:spLocks/>
            </p:cNvSpPr>
            <p:nvPr/>
          </p:nvSpPr>
          <p:spPr bwMode="auto">
            <a:xfrm>
              <a:off x="4492625" y="2573338"/>
              <a:ext cx="133350" cy="144462"/>
            </a:xfrm>
            <a:custGeom>
              <a:avLst/>
              <a:gdLst>
                <a:gd name="T0" fmla="*/ 20 w 84"/>
                <a:gd name="T1" fmla="*/ 0 h 91"/>
                <a:gd name="T2" fmla="*/ 20 w 84"/>
                <a:gd name="T3" fmla="*/ 37 h 91"/>
                <a:gd name="T4" fmla="*/ 56 w 84"/>
                <a:gd name="T5" fmla="*/ 0 h 91"/>
                <a:gd name="T6" fmla="*/ 80 w 84"/>
                <a:gd name="T7" fmla="*/ 0 h 91"/>
                <a:gd name="T8" fmla="*/ 45 w 84"/>
                <a:gd name="T9" fmla="*/ 36 h 91"/>
                <a:gd name="T10" fmla="*/ 84 w 84"/>
                <a:gd name="T11" fmla="*/ 91 h 91"/>
                <a:gd name="T12" fmla="*/ 59 w 84"/>
                <a:gd name="T13" fmla="*/ 91 h 91"/>
                <a:gd name="T14" fmla="*/ 31 w 84"/>
                <a:gd name="T15" fmla="*/ 50 h 91"/>
                <a:gd name="T16" fmla="*/ 20 w 84"/>
                <a:gd name="T17" fmla="*/ 62 h 91"/>
                <a:gd name="T18" fmla="*/ 20 w 84"/>
                <a:gd name="T19" fmla="*/ 91 h 91"/>
                <a:gd name="T20" fmla="*/ 0 w 84"/>
                <a:gd name="T21" fmla="*/ 91 h 91"/>
                <a:gd name="T22" fmla="*/ 0 w 84"/>
                <a:gd name="T23" fmla="*/ 0 h 91"/>
                <a:gd name="T24" fmla="*/ 20 w 8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91">
                  <a:moveTo>
                    <a:pt x="20" y="0"/>
                  </a:moveTo>
                  <a:lnTo>
                    <a:pt x="20" y="37"/>
                  </a:lnTo>
                  <a:lnTo>
                    <a:pt x="56" y="0"/>
                  </a:lnTo>
                  <a:lnTo>
                    <a:pt x="80" y="0"/>
                  </a:lnTo>
                  <a:lnTo>
                    <a:pt x="45" y="36"/>
                  </a:lnTo>
                  <a:lnTo>
                    <a:pt x="84" y="91"/>
                  </a:lnTo>
                  <a:lnTo>
                    <a:pt x="59" y="91"/>
                  </a:lnTo>
                  <a:lnTo>
                    <a:pt x="31" y="50"/>
                  </a:lnTo>
                  <a:lnTo>
                    <a:pt x="20" y="62"/>
                  </a:lnTo>
                  <a:lnTo>
                    <a:pt x="20" y="91"/>
                  </a:lnTo>
                  <a:lnTo>
                    <a:pt x="0" y="91"/>
                  </a:lnTo>
                  <a:lnTo>
                    <a:pt x="0" y="0"/>
                  </a:lnTo>
                  <a:lnTo>
                    <a:pt x="2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2" name="Freeform 8">
              <a:extLst>
                <a:ext uri="{FF2B5EF4-FFF2-40B4-BE49-F238E27FC236}">
                  <a16:creationId xmlns="" xmlns:a16="http://schemas.microsoft.com/office/drawing/2014/main" id="{3B4A6FBD-E108-4107-A078-9342446D36DF}"/>
                </a:ext>
              </a:extLst>
            </p:cNvPr>
            <p:cNvSpPr>
              <a:spLocks/>
            </p:cNvSpPr>
            <p:nvPr/>
          </p:nvSpPr>
          <p:spPr bwMode="auto">
            <a:xfrm>
              <a:off x="4037013" y="2439988"/>
              <a:ext cx="746125" cy="341312"/>
            </a:xfrm>
            <a:custGeom>
              <a:avLst/>
              <a:gdLst>
                <a:gd name="T0" fmla="*/ 0 w 773"/>
                <a:gd name="T1" fmla="*/ 352 h 352"/>
                <a:gd name="T2" fmla="*/ 0 w 773"/>
                <a:gd name="T3" fmla="*/ 89 h 352"/>
                <a:gd name="T4" fmla="*/ 89 w 773"/>
                <a:gd name="T5" fmla="*/ 0 h 352"/>
                <a:gd name="T6" fmla="*/ 683 w 773"/>
                <a:gd name="T7" fmla="*/ 0 h 352"/>
                <a:gd name="T8" fmla="*/ 773 w 773"/>
                <a:gd name="T9" fmla="*/ 89 h 352"/>
                <a:gd name="T10" fmla="*/ 773 w 773"/>
                <a:gd name="T11" fmla="*/ 352 h 352"/>
              </a:gdLst>
              <a:ahLst/>
              <a:cxnLst>
                <a:cxn ang="0">
                  <a:pos x="T0" y="T1"/>
                </a:cxn>
                <a:cxn ang="0">
                  <a:pos x="T2" y="T3"/>
                </a:cxn>
                <a:cxn ang="0">
                  <a:pos x="T4" y="T5"/>
                </a:cxn>
                <a:cxn ang="0">
                  <a:pos x="T6" y="T7"/>
                </a:cxn>
                <a:cxn ang="0">
                  <a:pos x="T8" y="T9"/>
                </a:cxn>
                <a:cxn ang="0">
                  <a:pos x="T10" y="T11"/>
                </a:cxn>
              </a:cxnLst>
              <a:rect l="0" t="0" r="r" b="b"/>
              <a:pathLst>
                <a:path w="773" h="352">
                  <a:moveTo>
                    <a:pt x="0" y="352"/>
                  </a:moveTo>
                  <a:cubicBezTo>
                    <a:pt x="0" y="89"/>
                    <a:pt x="0" y="89"/>
                    <a:pt x="0" y="89"/>
                  </a:cubicBezTo>
                  <a:cubicBezTo>
                    <a:pt x="0" y="40"/>
                    <a:pt x="40" y="0"/>
                    <a:pt x="89" y="0"/>
                  </a:cubicBezTo>
                  <a:cubicBezTo>
                    <a:pt x="683" y="0"/>
                    <a:pt x="683" y="0"/>
                    <a:pt x="683" y="0"/>
                  </a:cubicBezTo>
                  <a:cubicBezTo>
                    <a:pt x="732" y="0"/>
                    <a:pt x="773" y="40"/>
                    <a:pt x="773" y="89"/>
                  </a:cubicBezTo>
                  <a:cubicBezTo>
                    <a:pt x="773" y="352"/>
                    <a:pt x="773" y="352"/>
                    <a:pt x="773" y="352"/>
                  </a:cubicBezTo>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3" name="Freeform 9">
              <a:extLst>
                <a:ext uri="{FF2B5EF4-FFF2-40B4-BE49-F238E27FC236}">
                  <a16:creationId xmlns="" xmlns:a16="http://schemas.microsoft.com/office/drawing/2014/main" id="{C7FCA803-44BB-4033-86CB-34DA5887D16B}"/>
                </a:ext>
              </a:extLst>
            </p:cNvPr>
            <p:cNvSpPr>
              <a:spLocks/>
            </p:cNvSpPr>
            <p:nvPr/>
          </p:nvSpPr>
          <p:spPr bwMode="auto">
            <a:xfrm>
              <a:off x="4411663" y="2881313"/>
              <a:ext cx="371475" cy="363537"/>
            </a:xfrm>
            <a:custGeom>
              <a:avLst/>
              <a:gdLst>
                <a:gd name="T0" fmla="*/ 234 w 234"/>
                <a:gd name="T1" fmla="*/ 0 h 229"/>
                <a:gd name="T2" fmla="*/ 234 w 234"/>
                <a:gd name="T3" fmla="*/ 144 h 229"/>
                <a:gd name="T4" fmla="*/ 0 w 234"/>
                <a:gd name="T5" fmla="*/ 229 h 229"/>
                <a:gd name="T6" fmla="*/ 0 w 234"/>
                <a:gd name="T7" fmla="*/ 22 h 229"/>
              </a:gdLst>
              <a:ahLst/>
              <a:cxnLst>
                <a:cxn ang="0">
                  <a:pos x="T0" y="T1"/>
                </a:cxn>
                <a:cxn ang="0">
                  <a:pos x="T2" y="T3"/>
                </a:cxn>
                <a:cxn ang="0">
                  <a:pos x="T4" y="T5"/>
                </a:cxn>
                <a:cxn ang="0">
                  <a:pos x="T6" y="T7"/>
                </a:cxn>
              </a:cxnLst>
              <a:rect l="0" t="0" r="r" b="b"/>
              <a:pathLst>
                <a:path w="234" h="229">
                  <a:moveTo>
                    <a:pt x="234" y="0"/>
                  </a:moveTo>
                  <a:lnTo>
                    <a:pt x="234" y="144"/>
                  </a:lnTo>
                  <a:lnTo>
                    <a:pt x="0" y="229"/>
                  </a:lnTo>
                  <a:lnTo>
                    <a:pt x="0" y="22"/>
                  </a:lnTo>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4" name="Freeform 10">
              <a:extLst>
                <a:ext uri="{FF2B5EF4-FFF2-40B4-BE49-F238E27FC236}">
                  <a16:creationId xmlns="" xmlns:a16="http://schemas.microsoft.com/office/drawing/2014/main" id="{11B92123-870F-4CF0-8AD9-755184E69447}"/>
                </a:ext>
              </a:extLst>
            </p:cNvPr>
            <p:cNvSpPr>
              <a:spLocks/>
            </p:cNvSpPr>
            <p:nvPr/>
          </p:nvSpPr>
          <p:spPr bwMode="auto">
            <a:xfrm>
              <a:off x="4037013" y="2881313"/>
              <a:ext cx="371475" cy="363537"/>
            </a:xfrm>
            <a:custGeom>
              <a:avLst/>
              <a:gdLst>
                <a:gd name="T0" fmla="*/ 0 w 234"/>
                <a:gd name="T1" fmla="*/ 0 h 229"/>
                <a:gd name="T2" fmla="*/ 0 w 234"/>
                <a:gd name="T3" fmla="*/ 144 h 229"/>
                <a:gd name="T4" fmla="*/ 234 w 234"/>
                <a:gd name="T5" fmla="*/ 229 h 229"/>
                <a:gd name="T6" fmla="*/ 234 w 234"/>
                <a:gd name="T7" fmla="*/ 22 h 229"/>
              </a:gdLst>
              <a:ahLst/>
              <a:cxnLst>
                <a:cxn ang="0">
                  <a:pos x="T0" y="T1"/>
                </a:cxn>
                <a:cxn ang="0">
                  <a:pos x="T2" y="T3"/>
                </a:cxn>
                <a:cxn ang="0">
                  <a:pos x="T4" y="T5"/>
                </a:cxn>
                <a:cxn ang="0">
                  <a:pos x="T6" y="T7"/>
                </a:cxn>
              </a:cxnLst>
              <a:rect l="0" t="0" r="r" b="b"/>
              <a:pathLst>
                <a:path w="234" h="229">
                  <a:moveTo>
                    <a:pt x="0" y="0"/>
                  </a:moveTo>
                  <a:lnTo>
                    <a:pt x="0" y="144"/>
                  </a:lnTo>
                  <a:lnTo>
                    <a:pt x="234" y="229"/>
                  </a:lnTo>
                  <a:lnTo>
                    <a:pt x="234" y="22"/>
                  </a:lnTo>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5" name="Freeform 11">
              <a:extLst>
                <a:ext uri="{FF2B5EF4-FFF2-40B4-BE49-F238E27FC236}">
                  <a16:creationId xmlns="" xmlns:a16="http://schemas.microsoft.com/office/drawing/2014/main" id="{458750D3-507E-409A-8C35-09C7EEBEB6A3}"/>
                </a:ext>
              </a:extLst>
            </p:cNvPr>
            <p:cNvSpPr>
              <a:spLocks/>
            </p:cNvSpPr>
            <p:nvPr/>
          </p:nvSpPr>
          <p:spPr bwMode="auto">
            <a:xfrm>
              <a:off x="3897313" y="2781300"/>
              <a:ext cx="514350" cy="188912"/>
            </a:xfrm>
            <a:custGeom>
              <a:avLst/>
              <a:gdLst>
                <a:gd name="T0" fmla="*/ 88 w 324"/>
                <a:gd name="T1" fmla="*/ 0 h 119"/>
                <a:gd name="T2" fmla="*/ 0 w 324"/>
                <a:gd name="T3" fmla="*/ 30 h 119"/>
                <a:gd name="T4" fmla="*/ 235 w 324"/>
                <a:gd name="T5" fmla="*/ 119 h 119"/>
                <a:gd name="T6" fmla="*/ 324 w 324"/>
                <a:gd name="T7" fmla="*/ 85 h 119"/>
                <a:gd name="T8" fmla="*/ 88 w 324"/>
                <a:gd name="T9" fmla="*/ 0 h 119"/>
              </a:gdLst>
              <a:ahLst/>
              <a:cxnLst>
                <a:cxn ang="0">
                  <a:pos x="T0" y="T1"/>
                </a:cxn>
                <a:cxn ang="0">
                  <a:pos x="T2" y="T3"/>
                </a:cxn>
                <a:cxn ang="0">
                  <a:pos x="T4" y="T5"/>
                </a:cxn>
                <a:cxn ang="0">
                  <a:pos x="T6" y="T7"/>
                </a:cxn>
                <a:cxn ang="0">
                  <a:pos x="T8" y="T9"/>
                </a:cxn>
              </a:cxnLst>
              <a:rect l="0" t="0" r="r" b="b"/>
              <a:pathLst>
                <a:path w="324" h="119">
                  <a:moveTo>
                    <a:pt x="88" y="0"/>
                  </a:moveTo>
                  <a:lnTo>
                    <a:pt x="0" y="30"/>
                  </a:lnTo>
                  <a:lnTo>
                    <a:pt x="235" y="119"/>
                  </a:lnTo>
                  <a:lnTo>
                    <a:pt x="324" y="85"/>
                  </a:lnTo>
                  <a:lnTo>
                    <a:pt x="88" y="0"/>
                  </a:lnTo>
                  <a:close/>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6" name="Freeform 12">
              <a:extLst>
                <a:ext uri="{FF2B5EF4-FFF2-40B4-BE49-F238E27FC236}">
                  <a16:creationId xmlns="" xmlns:a16="http://schemas.microsoft.com/office/drawing/2014/main" id="{5D667C99-5F83-4E90-90AA-A84B1BA9D451}"/>
                </a:ext>
              </a:extLst>
            </p:cNvPr>
            <p:cNvSpPr>
              <a:spLocks/>
            </p:cNvSpPr>
            <p:nvPr/>
          </p:nvSpPr>
          <p:spPr bwMode="auto">
            <a:xfrm>
              <a:off x="4408488" y="2781300"/>
              <a:ext cx="514350" cy="188912"/>
            </a:xfrm>
            <a:custGeom>
              <a:avLst/>
              <a:gdLst>
                <a:gd name="T0" fmla="*/ 236 w 324"/>
                <a:gd name="T1" fmla="*/ 0 h 119"/>
                <a:gd name="T2" fmla="*/ 324 w 324"/>
                <a:gd name="T3" fmla="*/ 30 h 119"/>
                <a:gd name="T4" fmla="*/ 89 w 324"/>
                <a:gd name="T5" fmla="*/ 119 h 119"/>
                <a:gd name="T6" fmla="*/ 0 w 324"/>
                <a:gd name="T7" fmla="*/ 85 h 119"/>
                <a:gd name="T8" fmla="*/ 236 w 324"/>
                <a:gd name="T9" fmla="*/ 0 h 119"/>
              </a:gdLst>
              <a:ahLst/>
              <a:cxnLst>
                <a:cxn ang="0">
                  <a:pos x="T0" y="T1"/>
                </a:cxn>
                <a:cxn ang="0">
                  <a:pos x="T2" y="T3"/>
                </a:cxn>
                <a:cxn ang="0">
                  <a:pos x="T4" y="T5"/>
                </a:cxn>
                <a:cxn ang="0">
                  <a:pos x="T6" y="T7"/>
                </a:cxn>
                <a:cxn ang="0">
                  <a:pos x="T8" y="T9"/>
                </a:cxn>
              </a:cxnLst>
              <a:rect l="0" t="0" r="r" b="b"/>
              <a:pathLst>
                <a:path w="324" h="119">
                  <a:moveTo>
                    <a:pt x="236" y="0"/>
                  </a:moveTo>
                  <a:lnTo>
                    <a:pt x="324" y="30"/>
                  </a:lnTo>
                  <a:lnTo>
                    <a:pt x="89" y="119"/>
                  </a:lnTo>
                  <a:lnTo>
                    <a:pt x="0" y="85"/>
                  </a:lnTo>
                  <a:lnTo>
                    <a:pt x="236" y="0"/>
                  </a:lnTo>
                  <a:close/>
                </a:path>
              </a:pathLst>
            </a:custGeom>
            <a:noFill/>
            <a:ln w="1905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spTree>
    <p:extLst>
      <p:ext uri="{BB962C8B-B14F-4D97-AF65-F5344CB8AC3E}">
        <p14:creationId xmlns:p14="http://schemas.microsoft.com/office/powerpoint/2010/main" val="15679285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Invest once, reuse effortlessly</a:t>
            </a:r>
          </a:p>
        </p:txBody>
      </p:sp>
      <p:sp>
        <p:nvSpPr>
          <p:cNvPr id="2" name="Slide Number Placeholder 1"/>
          <p:cNvSpPr>
            <a:spLocks noGrp="1"/>
          </p:cNvSpPr>
          <p:nvPr>
            <p:ph type="sldNum" sz="quarter" idx="10"/>
          </p:nvPr>
        </p:nvSpPr>
        <p:spPr/>
        <p:txBody>
          <a:bodyPr/>
          <a:lstStyle/>
          <a:p>
            <a:pPr>
              <a:defRPr/>
            </a:pPr>
            <a:fld id="{ED430B41-3034-4777-B6DE-71856D985697}" type="slidenum">
              <a:rPr lang="en-US" smtClean="0">
                <a:solidFill>
                  <a:srgbClr val="000000"/>
                </a:solidFill>
              </a:rPr>
              <a:pPr>
                <a:defRPr/>
              </a:pPr>
              <a:t>29</a:t>
            </a:fld>
            <a:endParaRPr lang="en-US">
              <a:solidFill>
                <a:srgbClr val="000000"/>
              </a:solidFil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786358"/>
            <a:ext cx="3632200" cy="3477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Straight Connector 10"/>
          <p:cNvCxnSpPr>
            <a:cxnSpLocks/>
          </p:cNvCxnSpPr>
          <p:nvPr/>
        </p:nvCxnSpPr>
        <p:spPr>
          <a:xfrm flipH="1">
            <a:off x="315899" y="4354275"/>
            <a:ext cx="7829472" cy="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p:nvCxnSpPr>
        <p:spPr>
          <a:xfrm flipV="1">
            <a:off x="8689975" y="514350"/>
            <a:ext cx="0" cy="3382726"/>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899" y="1000077"/>
            <a:ext cx="4318455" cy="2276709"/>
          </a:xfrm>
          <a:prstGeom prst="rect">
            <a:avLst/>
          </a:prstGeom>
          <a:ln/>
        </p:spPr>
        <p:style>
          <a:lnRef idx="2">
            <a:schemeClr val="accent4"/>
          </a:lnRef>
          <a:fillRef idx="1">
            <a:schemeClr val="lt1"/>
          </a:fillRef>
          <a:effectRef idx="0">
            <a:schemeClr val="accent4"/>
          </a:effectRef>
          <a:fontRef idx="minor">
            <a:schemeClr val="dk1"/>
          </a:fontRef>
        </p:style>
      </p:pic>
      <p:sp>
        <p:nvSpPr>
          <p:cNvPr id="3" name="TextBox 2"/>
          <p:cNvSpPr txBox="1"/>
          <p:nvPr/>
        </p:nvSpPr>
        <p:spPr>
          <a:xfrm>
            <a:off x="454025" y="3400168"/>
            <a:ext cx="4498975" cy="954107"/>
          </a:xfrm>
          <a:prstGeom prst="rect">
            <a:avLst/>
          </a:prstGeom>
          <a:noFill/>
        </p:spPr>
        <p:txBody>
          <a:bodyPr wrap="square" rtlCol="0">
            <a:spAutoFit/>
          </a:bodyPr>
          <a:lstStyle/>
          <a:p>
            <a:pPr marL="228600" indent="-228600" defTabSz="914400" fontAlgn="base">
              <a:spcBef>
                <a:spcPct val="0"/>
              </a:spcBef>
              <a:spcAft>
                <a:spcPct val="0"/>
              </a:spcAft>
              <a:buFont typeface="Arial" panose="020B0604020202020204" pitchFamily="34" charset="0"/>
              <a:buChar char="•"/>
            </a:pPr>
            <a:r>
              <a:rPr lang="en-US" sz="1100" dirty="0">
                <a:solidFill>
                  <a:srgbClr val="000000"/>
                </a:solidFill>
                <a:hlinkClick r:id="rId4"/>
              </a:rPr>
              <a:t>Learn more about SimpleLink code portability</a:t>
            </a:r>
            <a:endParaRPr lang="en-US" sz="1100" dirty="0">
              <a:solidFill>
                <a:srgbClr val="000000"/>
              </a:solidFill>
            </a:endParaRPr>
          </a:p>
          <a:p>
            <a:pPr marL="228600" indent="-228600" defTabSz="914400" fontAlgn="base">
              <a:spcBef>
                <a:spcPct val="0"/>
              </a:spcBef>
              <a:spcAft>
                <a:spcPct val="0"/>
              </a:spcAft>
              <a:buFont typeface="Arial" panose="020B0604020202020204" pitchFamily="34" charset="0"/>
              <a:buChar char="•"/>
            </a:pPr>
            <a:r>
              <a:rPr lang="en-US" sz="1100" u="sng" dirty="0">
                <a:solidFill>
                  <a:srgbClr val="000000"/>
                </a:solidFill>
                <a:hlinkClick r:id=""/>
              </a:rPr>
              <a:t>SimpleLink Medical Resources</a:t>
            </a:r>
          </a:p>
          <a:p>
            <a:pPr marL="228600" indent="-228600" defTabSz="914400" fontAlgn="base">
              <a:spcBef>
                <a:spcPct val="0"/>
              </a:spcBef>
              <a:spcAft>
                <a:spcPct val="0"/>
              </a:spcAft>
              <a:buFont typeface="Arial" panose="020B0604020202020204" pitchFamily="34" charset="0"/>
              <a:buChar char="•"/>
            </a:pPr>
            <a:r>
              <a:rPr lang="en-US" sz="1100" u="sng" dirty="0">
                <a:solidFill>
                  <a:srgbClr val="000000"/>
                </a:solidFill>
                <a:hlinkClick r:id=""/>
              </a:rPr>
              <a:t>CC2640R2F: How do I design an accurate and thermally efficient wearable temperature monitoring system?</a:t>
            </a:r>
            <a:endParaRPr lang="en-US" sz="1100" u="sng" dirty="0">
              <a:solidFill>
                <a:srgbClr val="000000"/>
              </a:solidFill>
              <a:hlinkClick r:id="rId5"/>
            </a:endParaRPr>
          </a:p>
          <a:p>
            <a:pPr defTabSz="914400" fontAlgn="base">
              <a:spcBef>
                <a:spcPct val="0"/>
              </a:spcBef>
              <a:spcAft>
                <a:spcPct val="0"/>
              </a:spcAft>
            </a:pPr>
            <a:endParaRPr lang="en-US" sz="1200" dirty="0">
              <a:solidFill>
                <a:srgbClr val="000000"/>
              </a:solidFill>
            </a:endParaRPr>
          </a:p>
        </p:txBody>
      </p:sp>
      <p:sp>
        <p:nvSpPr>
          <p:cNvPr id="13" name="TextBox 12"/>
          <p:cNvSpPr txBox="1"/>
          <p:nvPr/>
        </p:nvSpPr>
        <p:spPr>
          <a:xfrm>
            <a:off x="5562406" y="447803"/>
            <a:ext cx="2858675" cy="338554"/>
          </a:xfrm>
          <a:prstGeom prst="rect">
            <a:avLst/>
          </a:prstGeom>
          <a:noFill/>
        </p:spPr>
        <p:txBody>
          <a:bodyPr wrap="square" rtlCol="0" anchor="ctr">
            <a:spAutoFit/>
          </a:bodyPr>
          <a:lstStyle/>
          <a:p>
            <a:pPr algn="ctr" defTabSz="914400" fontAlgn="base">
              <a:spcBef>
                <a:spcPct val="0"/>
              </a:spcBef>
              <a:spcAft>
                <a:spcPct val="0"/>
              </a:spcAft>
            </a:pPr>
            <a:r>
              <a:rPr lang="en-US" sz="1600" b="1" dirty="0">
                <a:solidFill>
                  <a:srgbClr val="000000"/>
                </a:solidFill>
              </a:rPr>
              <a:t>100% code reuse</a:t>
            </a:r>
          </a:p>
        </p:txBody>
      </p:sp>
      <p:sp>
        <p:nvSpPr>
          <p:cNvPr id="14" name="TextBox 13"/>
          <p:cNvSpPr txBox="1"/>
          <p:nvPr/>
        </p:nvSpPr>
        <p:spPr>
          <a:xfrm>
            <a:off x="5562504" y="4366796"/>
            <a:ext cx="2858479" cy="338554"/>
          </a:xfrm>
          <a:prstGeom prst="rect">
            <a:avLst/>
          </a:prstGeom>
          <a:noFill/>
        </p:spPr>
        <p:txBody>
          <a:bodyPr wrap="square" rtlCol="0" anchor="ctr">
            <a:spAutoFit/>
          </a:bodyPr>
          <a:lstStyle/>
          <a:p>
            <a:pPr algn="ctr" defTabSz="914400" fontAlgn="base">
              <a:spcBef>
                <a:spcPct val="0"/>
              </a:spcBef>
              <a:spcAft>
                <a:spcPct val="0"/>
              </a:spcAft>
            </a:pPr>
            <a:r>
              <a:rPr lang="en-US" sz="1600" b="1" dirty="0">
                <a:solidFill>
                  <a:srgbClr val="DE0000"/>
                </a:solidFill>
              </a:rPr>
              <a:t>Common software</a:t>
            </a:r>
          </a:p>
        </p:txBody>
      </p:sp>
      <p:grpSp>
        <p:nvGrpSpPr>
          <p:cNvPr id="8" name="Group 7">
            <a:extLst>
              <a:ext uri="{FF2B5EF4-FFF2-40B4-BE49-F238E27FC236}">
                <a16:creationId xmlns="" xmlns:a16="http://schemas.microsoft.com/office/drawing/2014/main" id="{E1747609-85D4-4239-8E3E-3D940C7F2A6D}"/>
              </a:ext>
            </a:extLst>
          </p:cNvPr>
          <p:cNvGrpSpPr/>
          <p:nvPr/>
        </p:nvGrpSpPr>
        <p:grpSpPr>
          <a:xfrm>
            <a:off x="8212686" y="3984445"/>
            <a:ext cx="888043" cy="696962"/>
            <a:chOff x="9200428" y="3276786"/>
            <a:chExt cx="888043" cy="696962"/>
          </a:xfrm>
        </p:grpSpPr>
        <p:sp>
          <p:nvSpPr>
            <p:cNvPr id="7" name="Rectangle 6">
              <a:extLst>
                <a:ext uri="{FF2B5EF4-FFF2-40B4-BE49-F238E27FC236}">
                  <a16:creationId xmlns="" xmlns:a16="http://schemas.microsoft.com/office/drawing/2014/main" id="{2C6498EC-0F60-4BBB-B270-8436BF3DEA8A}"/>
                </a:ext>
              </a:extLst>
            </p:cNvPr>
            <p:cNvSpPr/>
            <p:nvPr/>
          </p:nvSpPr>
          <p:spPr>
            <a:xfrm>
              <a:off x="9328700" y="3454806"/>
              <a:ext cx="632966" cy="2302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nvGrpSpPr>
            <p:cNvPr id="15" name="Group 14">
              <a:extLst>
                <a:ext uri="{FF2B5EF4-FFF2-40B4-BE49-F238E27FC236}">
                  <a16:creationId xmlns="" xmlns:a16="http://schemas.microsoft.com/office/drawing/2014/main" id="{41471548-89F2-477B-8136-184278E0BF8A}"/>
                </a:ext>
              </a:extLst>
            </p:cNvPr>
            <p:cNvGrpSpPr/>
            <p:nvPr/>
          </p:nvGrpSpPr>
          <p:grpSpPr>
            <a:xfrm>
              <a:off x="9200428" y="3276786"/>
              <a:ext cx="888043" cy="696962"/>
              <a:chOff x="3897313" y="2439988"/>
              <a:chExt cx="1025525" cy="804862"/>
            </a:xfrm>
          </p:grpSpPr>
          <p:sp>
            <p:nvSpPr>
              <p:cNvPr id="19" name="Freeform 8">
                <a:extLst>
                  <a:ext uri="{FF2B5EF4-FFF2-40B4-BE49-F238E27FC236}">
                    <a16:creationId xmlns="" xmlns:a16="http://schemas.microsoft.com/office/drawing/2014/main" id="{43565984-ABEF-4BC5-92D0-CDA9822B5C8D}"/>
                  </a:ext>
                </a:extLst>
              </p:cNvPr>
              <p:cNvSpPr>
                <a:spLocks/>
              </p:cNvSpPr>
              <p:nvPr/>
            </p:nvSpPr>
            <p:spPr bwMode="auto">
              <a:xfrm>
                <a:off x="4037013" y="2439988"/>
                <a:ext cx="746125" cy="341312"/>
              </a:xfrm>
              <a:custGeom>
                <a:avLst/>
                <a:gdLst>
                  <a:gd name="T0" fmla="*/ 0 w 773"/>
                  <a:gd name="T1" fmla="*/ 352 h 352"/>
                  <a:gd name="T2" fmla="*/ 0 w 773"/>
                  <a:gd name="T3" fmla="*/ 89 h 352"/>
                  <a:gd name="T4" fmla="*/ 89 w 773"/>
                  <a:gd name="T5" fmla="*/ 0 h 352"/>
                  <a:gd name="T6" fmla="*/ 683 w 773"/>
                  <a:gd name="T7" fmla="*/ 0 h 352"/>
                  <a:gd name="T8" fmla="*/ 773 w 773"/>
                  <a:gd name="T9" fmla="*/ 89 h 352"/>
                  <a:gd name="T10" fmla="*/ 773 w 773"/>
                  <a:gd name="T11" fmla="*/ 352 h 352"/>
                </a:gdLst>
                <a:ahLst/>
                <a:cxnLst>
                  <a:cxn ang="0">
                    <a:pos x="T0" y="T1"/>
                  </a:cxn>
                  <a:cxn ang="0">
                    <a:pos x="T2" y="T3"/>
                  </a:cxn>
                  <a:cxn ang="0">
                    <a:pos x="T4" y="T5"/>
                  </a:cxn>
                  <a:cxn ang="0">
                    <a:pos x="T6" y="T7"/>
                  </a:cxn>
                  <a:cxn ang="0">
                    <a:pos x="T8" y="T9"/>
                  </a:cxn>
                  <a:cxn ang="0">
                    <a:pos x="T10" y="T11"/>
                  </a:cxn>
                </a:cxnLst>
                <a:rect l="0" t="0" r="r" b="b"/>
                <a:pathLst>
                  <a:path w="773" h="352">
                    <a:moveTo>
                      <a:pt x="0" y="352"/>
                    </a:moveTo>
                    <a:cubicBezTo>
                      <a:pt x="0" y="89"/>
                      <a:pt x="0" y="89"/>
                      <a:pt x="0" y="89"/>
                    </a:cubicBezTo>
                    <a:cubicBezTo>
                      <a:pt x="0" y="40"/>
                      <a:pt x="40" y="0"/>
                      <a:pt x="89" y="0"/>
                    </a:cubicBezTo>
                    <a:cubicBezTo>
                      <a:pt x="683" y="0"/>
                      <a:pt x="683" y="0"/>
                      <a:pt x="683" y="0"/>
                    </a:cubicBezTo>
                    <a:cubicBezTo>
                      <a:pt x="732" y="0"/>
                      <a:pt x="773" y="40"/>
                      <a:pt x="773" y="89"/>
                    </a:cubicBezTo>
                    <a:cubicBezTo>
                      <a:pt x="773" y="352"/>
                      <a:pt x="773" y="352"/>
                      <a:pt x="773" y="352"/>
                    </a:cubicBezTo>
                  </a:path>
                </a:pathLst>
              </a:custGeom>
              <a:solidFill>
                <a:srgbClr val="FFFFFF"/>
              </a:solid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6" name="Freeform 5">
                <a:extLst>
                  <a:ext uri="{FF2B5EF4-FFF2-40B4-BE49-F238E27FC236}">
                    <a16:creationId xmlns="" xmlns:a16="http://schemas.microsoft.com/office/drawing/2014/main" id="{07C2F2D9-5A54-4A43-AAC7-33C7F1402CA1}"/>
                  </a:ext>
                </a:extLst>
              </p:cNvPr>
              <p:cNvSpPr>
                <a:spLocks/>
              </p:cNvSpPr>
              <p:nvPr/>
            </p:nvSpPr>
            <p:spPr bwMode="auto">
              <a:xfrm>
                <a:off x="4198938" y="2570163"/>
                <a:ext cx="120650" cy="150812"/>
              </a:xfrm>
              <a:custGeom>
                <a:avLst/>
                <a:gdLst>
                  <a:gd name="T0" fmla="*/ 34 w 126"/>
                  <a:gd name="T1" fmla="*/ 116 h 156"/>
                  <a:gd name="T2" fmla="*/ 42 w 126"/>
                  <a:gd name="T3" fmla="*/ 125 h 156"/>
                  <a:gd name="T4" fmla="*/ 52 w 126"/>
                  <a:gd name="T5" fmla="*/ 129 h 156"/>
                  <a:gd name="T6" fmla="*/ 65 w 126"/>
                  <a:gd name="T7" fmla="*/ 131 h 156"/>
                  <a:gd name="T8" fmla="*/ 74 w 126"/>
                  <a:gd name="T9" fmla="*/ 130 h 156"/>
                  <a:gd name="T10" fmla="*/ 83 w 126"/>
                  <a:gd name="T11" fmla="*/ 127 h 156"/>
                  <a:gd name="T12" fmla="*/ 91 w 126"/>
                  <a:gd name="T13" fmla="*/ 122 h 156"/>
                  <a:gd name="T14" fmla="*/ 94 w 126"/>
                  <a:gd name="T15" fmla="*/ 112 h 156"/>
                  <a:gd name="T16" fmla="*/ 90 w 126"/>
                  <a:gd name="T17" fmla="*/ 103 h 156"/>
                  <a:gd name="T18" fmla="*/ 80 w 126"/>
                  <a:gd name="T19" fmla="*/ 96 h 156"/>
                  <a:gd name="T20" fmla="*/ 65 w 126"/>
                  <a:gd name="T21" fmla="*/ 92 h 156"/>
                  <a:gd name="T22" fmla="*/ 49 w 126"/>
                  <a:gd name="T23" fmla="*/ 88 h 156"/>
                  <a:gd name="T24" fmla="*/ 33 w 126"/>
                  <a:gd name="T25" fmla="*/ 83 h 156"/>
                  <a:gd name="T26" fmla="*/ 19 w 126"/>
                  <a:gd name="T27" fmla="*/ 75 h 156"/>
                  <a:gd name="T28" fmla="*/ 9 w 126"/>
                  <a:gd name="T29" fmla="*/ 63 h 156"/>
                  <a:gd name="T30" fmla="*/ 5 w 126"/>
                  <a:gd name="T31" fmla="*/ 45 h 156"/>
                  <a:gd name="T32" fmla="*/ 10 w 126"/>
                  <a:gd name="T33" fmla="*/ 25 h 156"/>
                  <a:gd name="T34" fmla="*/ 23 w 126"/>
                  <a:gd name="T35" fmla="*/ 11 h 156"/>
                  <a:gd name="T36" fmla="*/ 41 w 126"/>
                  <a:gd name="T37" fmla="*/ 3 h 156"/>
                  <a:gd name="T38" fmla="*/ 61 w 126"/>
                  <a:gd name="T39" fmla="*/ 0 h 156"/>
                  <a:gd name="T40" fmla="*/ 83 w 126"/>
                  <a:gd name="T41" fmla="*/ 3 h 156"/>
                  <a:gd name="T42" fmla="*/ 102 w 126"/>
                  <a:gd name="T43" fmla="*/ 11 h 156"/>
                  <a:gd name="T44" fmla="*/ 116 w 126"/>
                  <a:gd name="T45" fmla="*/ 26 h 156"/>
                  <a:gd name="T46" fmla="*/ 121 w 126"/>
                  <a:gd name="T47" fmla="*/ 48 h 156"/>
                  <a:gd name="T48" fmla="*/ 89 w 126"/>
                  <a:gd name="T49" fmla="*/ 48 h 156"/>
                  <a:gd name="T50" fmla="*/ 86 w 126"/>
                  <a:gd name="T51" fmla="*/ 37 h 156"/>
                  <a:gd name="T52" fmla="*/ 80 w 126"/>
                  <a:gd name="T53" fmla="*/ 30 h 156"/>
                  <a:gd name="T54" fmla="*/ 70 w 126"/>
                  <a:gd name="T55" fmla="*/ 27 h 156"/>
                  <a:gd name="T56" fmla="*/ 59 w 126"/>
                  <a:gd name="T57" fmla="*/ 25 h 156"/>
                  <a:gd name="T58" fmla="*/ 51 w 126"/>
                  <a:gd name="T59" fmla="*/ 26 h 156"/>
                  <a:gd name="T60" fmla="*/ 44 w 126"/>
                  <a:gd name="T61" fmla="*/ 29 h 156"/>
                  <a:gd name="T62" fmla="*/ 39 w 126"/>
                  <a:gd name="T63" fmla="*/ 34 h 156"/>
                  <a:gd name="T64" fmla="*/ 37 w 126"/>
                  <a:gd name="T65" fmla="*/ 42 h 156"/>
                  <a:gd name="T66" fmla="*/ 38 w 126"/>
                  <a:gd name="T67" fmla="*/ 50 h 156"/>
                  <a:gd name="T68" fmla="*/ 45 w 126"/>
                  <a:gd name="T69" fmla="*/ 55 h 156"/>
                  <a:gd name="T70" fmla="*/ 58 w 126"/>
                  <a:gd name="T71" fmla="*/ 59 h 156"/>
                  <a:gd name="T72" fmla="*/ 81 w 126"/>
                  <a:gd name="T73" fmla="*/ 65 h 156"/>
                  <a:gd name="T74" fmla="*/ 93 w 126"/>
                  <a:gd name="T75" fmla="*/ 68 h 156"/>
                  <a:gd name="T76" fmla="*/ 108 w 126"/>
                  <a:gd name="T77" fmla="*/ 75 h 156"/>
                  <a:gd name="T78" fmla="*/ 120 w 126"/>
                  <a:gd name="T79" fmla="*/ 88 h 156"/>
                  <a:gd name="T80" fmla="*/ 126 w 126"/>
                  <a:gd name="T81" fmla="*/ 109 h 156"/>
                  <a:gd name="T82" fmla="*/ 122 w 126"/>
                  <a:gd name="T83" fmla="*/ 128 h 156"/>
                  <a:gd name="T84" fmla="*/ 110 w 126"/>
                  <a:gd name="T85" fmla="*/ 143 h 156"/>
                  <a:gd name="T86" fmla="*/ 90 w 126"/>
                  <a:gd name="T87" fmla="*/ 153 h 156"/>
                  <a:gd name="T88" fmla="*/ 63 w 126"/>
                  <a:gd name="T89" fmla="*/ 156 h 156"/>
                  <a:gd name="T90" fmla="*/ 39 w 126"/>
                  <a:gd name="T91" fmla="*/ 153 h 156"/>
                  <a:gd name="T92" fmla="*/ 19 w 126"/>
                  <a:gd name="T93" fmla="*/ 144 h 156"/>
                  <a:gd name="T94" fmla="*/ 5 w 126"/>
                  <a:gd name="T95" fmla="*/ 127 h 156"/>
                  <a:gd name="T96" fmla="*/ 0 w 126"/>
                  <a:gd name="T97" fmla="*/ 103 h 156"/>
                  <a:gd name="T98" fmla="*/ 32 w 126"/>
                  <a:gd name="T99" fmla="*/ 103 h 156"/>
                  <a:gd name="T100" fmla="*/ 34 w 126"/>
                  <a:gd name="T101" fmla="*/ 11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6" h="156">
                    <a:moveTo>
                      <a:pt x="34" y="116"/>
                    </a:moveTo>
                    <a:cubicBezTo>
                      <a:pt x="36" y="120"/>
                      <a:pt x="39" y="122"/>
                      <a:pt x="42" y="125"/>
                    </a:cubicBezTo>
                    <a:cubicBezTo>
                      <a:pt x="45" y="127"/>
                      <a:pt x="48" y="128"/>
                      <a:pt x="52" y="129"/>
                    </a:cubicBezTo>
                    <a:cubicBezTo>
                      <a:pt x="56" y="131"/>
                      <a:pt x="60" y="131"/>
                      <a:pt x="65" y="131"/>
                    </a:cubicBezTo>
                    <a:cubicBezTo>
                      <a:pt x="68" y="131"/>
                      <a:pt x="71" y="131"/>
                      <a:pt x="74" y="130"/>
                    </a:cubicBezTo>
                    <a:cubicBezTo>
                      <a:pt x="77" y="130"/>
                      <a:pt x="81" y="129"/>
                      <a:pt x="83" y="127"/>
                    </a:cubicBezTo>
                    <a:cubicBezTo>
                      <a:pt x="86" y="126"/>
                      <a:pt x="89" y="124"/>
                      <a:pt x="91" y="122"/>
                    </a:cubicBezTo>
                    <a:cubicBezTo>
                      <a:pt x="93" y="119"/>
                      <a:pt x="94" y="116"/>
                      <a:pt x="94" y="112"/>
                    </a:cubicBezTo>
                    <a:cubicBezTo>
                      <a:pt x="94" y="108"/>
                      <a:pt x="92" y="105"/>
                      <a:pt x="90" y="103"/>
                    </a:cubicBezTo>
                    <a:cubicBezTo>
                      <a:pt x="87" y="100"/>
                      <a:pt x="84" y="98"/>
                      <a:pt x="80" y="96"/>
                    </a:cubicBezTo>
                    <a:cubicBezTo>
                      <a:pt x="76" y="95"/>
                      <a:pt x="71" y="93"/>
                      <a:pt x="65" y="92"/>
                    </a:cubicBezTo>
                    <a:cubicBezTo>
                      <a:pt x="60" y="91"/>
                      <a:pt x="55" y="89"/>
                      <a:pt x="49" y="88"/>
                    </a:cubicBezTo>
                    <a:cubicBezTo>
                      <a:pt x="44" y="86"/>
                      <a:pt x="38" y="85"/>
                      <a:pt x="33" y="83"/>
                    </a:cubicBezTo>
                    <a:cubicBezTo>
                      <a:pt x="28" y="81"/>
                      <a:pt x="23" y="78"/>
                      <a:pt x="19" y="75"/>
                    </a:cubicBezTo>
                    <a:cubicBezTo>
                      <a:pt x="15" y="71"/>
                      <a:pt x="11" y="67"/>
                      <a:pt x="9" y="63"/>
                    </a:cubicBezTo>
                    <a:cubicBezTo>
                      <a:pt x="6" y="58"/>
                      <a:pt x="5" y="52"/>
                      <a:pt x="5" y="45"/>
                    </a:cubicBezTo>
                    <a:cubicBezTo>
                      <a:pt x="5" y="37"/>
                      <a:pt x="6" y="31"/>
                      <a:pt x="10" y="25"/>
                    </a:cubicBezTo>
                    <a:cubicBezTo>
                      <a:pt x="13" y="20"/>
                      <a:pt x="17" y="15"/>
                      <a:pt x="23" y="11"/>
                    </a:cubicBezTo>
                    <a:cubicBezTo>
                      <a:pt x="28" y="7"/>
                      <a:pt x="34" y="4"/>
                      <a:pt x="41" y="3"/>
                    </a:cubicBezTo>
                    <a:cubicBezTo>
                      <a:pt x="47" y="1"/>
                      <a:pt x="54" y="0"/>
                      <a:pt x="61" y="0"/>
                    </a:cubicBezTo>
                    <a:cubicBezTo>
                      <a:pt x="68" y="0"/>
                      <a:pt x="76" y="1"/>
                      <a:pt x="83" y="3"/>
                    </a:cubicBezTo>
                    <a:cubicBezTo>
                      <a:pt x="90" y="4"/>
                      <a:pt x="97" y="7"/>
                      <a:pt x="102" y="11"/>
                    </a:cubicBezTo>
                    <a:cubicBezTo>
                      <a:pt x="108" y="15"/>
                      <a:pt x="112" y="20"/>
                      <a:pt x="116" y="26"/>
                    </a:cubicBezTo>
                    <a:cubicBezTo>
                      <a:pt x="119" y="32"/>
                      <a:pt x="121" y="39"/>
                      <a:pt x="121" y="48"/>
                    </a:cubicBezTo>
                    <a:cubicBezTo>
                      <a:pt x="89" y="48"/>
                      <a:pt x="89" y="48"/>
                      <a:pt x="89" y="48"/>
                    </a:cubicBezTo>
                    <a:cubicBezTo>
                      <a:pt x="88" y="44"/>
                      <a:pt x="88" y="40"/>
                      <a:pt x="86" y="37"/>
                    </a:cubicBezTo>
                    <a:cubicBezTo>
                      <a:pt x="84" y="34"/>
                      <a:pt x="82" y="32"/>
                      <a:pt x="80" y="30"/>
                    </a:cubicBezTo>
                    <a:cubicBezTo>
                      <a:pt x="77" y="28"/>
                      <a:pt x="74" y="27"/>
                      <a:pt x="70" y="27"/>
                    </a:cubicBezTo>
                    <a:cubicBezTo>
                      <a:pt x="67" y="26"/>
                      <a:pt x="63" y="25"/>
                      <a:pt x="59" y="25"/>
                    </a:cubicBezTo>
                    <a:cubicBezTo>
                      <a:pt x="57" y="25"/>
                      <a:pt x="54" y="26"/>
                      <a:pt x="51" y="26"/>
                    </a:cubicBezTo>
                    <a:cubicBezTo>
                      <a:pt x="49" y="27"/>
                      <a:pt x="46" y="28"/>
                      <a:pt x="44" y="29"/>
                    </a:cubicBezTo>
                    <a:cubicBezTo>
                      <a:pt x="42" y="31"/>
                      <a:pt x="40" y="32"/>
                      <a:pt x="39" y="34"/>
                    </a:cubicBezTo>
                    <a:cubicBezTo>
                      <a:pt x="37" y="37"/>
                      <a:pt x="37" y="39"/>
                      <a:pt x="37" y="42"/>
                    </a:cubicBezTo>
                    <a:cubicBezTo>
                      <a:pt x="37" y="45"/>
                      <a:pt x="37" y="48"/>
                      <a:pt x="38" y="50"/>
                    </a:cubicBezTo>
                    <a:cubicBezTo>
                      <a:pt x="39" y="51"/>
                      <a:pt x="42" y="53"/>
                      <a:pt x="45" y="55"/>
                    </a:cubicBezTo>
                    <a:cubicBezTo>
                      <a:pt x="48" y="56"/>
                      <a:pt x="53" y="58"/>
                      <a:pt x="58" y="59"/>
                    </a:cubicBezTo>
                    <a:cubicBezTo>
                      <a:pt x="64" y="61"/>
                      <a:pt x="72" y="63"/>
                      <a:pt x="81" y="65"/>
                    </a:cubicBezTo>
                    <a:cubicBezTo>
                      <a:pt x="84" y="66"/>
                      <a:pt x="88" y="67"/>
                      <a:pt x="93" y="68"/>
                    </a:cubicBezTo>
                    <a:cubicBezTo>
                      <a:pt x="98" y="70"/>
                      <a:pt x="103" y="72"/>
                      <a:pt x="108" y="75"/>
                    </a:cubicBezTo>
                    <a:cubicBezTo>
                      <a:pt x="112" y="78"/>
                      <a:pt x="117" y="83"/>
                      <a:pt x="120" y="88"/>
                    </a:cubicBezTo>
                    <a:cubicBezTo>
                      <a:pt x="124" y="93"/>
                      <a:pt x="126" y="100"/>
                      <a:pt x="126" y="109"/>
                    </a:cubicBezTo>
                    <a:cubicBezTo>
                      <a:pt x="126" y="115"/>
                      <a:pt x="124" y="122"/>
                      <a:pt x="122" y="128"/>
                    </a:cubicBezTo>
                    <a:cubicBezTo>
                      <a:pt x="119" y="134"/>
                      <a:pt x="115" y="139"/>
                      <a:pt x="110" y="143"/>
                    </a:cubicBezTo>
                    <a:cubicBezTo>
                      <a:pt x="105" y="147"/>
                      <a:pt x="98" y="150"/>
                      <a:pt x="90" y="153"/>
                    </a:cubicBezTo>
                    <a:cubicBezTo>
                      <a:pt x="83" y="155"/>
                      <a:pt x="74" y="156"/>
                      <a:pt x="63" y="156"/>
                    </a:cubicBezTo>
                    <a:cubicBezTo>
                      <a:pt x="55" y="156"/>
                      <a:pt x="47" y="155"/>
                      <a:pt x="39" y="153"/>
                    </a:cubicBezTo>
                    <a:cubicBezTo>
                      <a:pt x="32" y="151"/>
                      <a:pt x="25" y="148"/>
                      <a:pt x="19" y="144"/>
                    </a:cubicBezTo>
                    <a:cubicBezTo>
                      <a:pt x="13" y="139"/>
                      <a:pt x="8" y="134"/>
                      <a:pt x="5" y="127"/>
                    </a:cubicBezTo>
                    <a:cubicBezTo>
                      <a:pt x="1" y="121"/>
                      <a:pt x="0" y="113"/>
                      <a:pt x="0" y="103"/>
                    </a:cubicBezTo>
                    <a:cubicBezTo>
                      <a:pt x="32" y="103"/>
                      <a:pt x="32" y="103"/>
                      <a:pt x="32" y="103"/>
                    </a:cubicBezTo>
                    <a:cubicBezTo>
                      <a:pt x="32" y="108"/>
                      <a:pt x="32" y="113"/>
                      <a:pt x="34" y="116"/>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7" name="Freeform 6">
                <a:extLst>
                  <a:ext uri="{FF2B5EF4-FFF2-40B4-BE49-F238E27FC236}">
                    <a16:creationId xmlns="" xmlns:a16="http://schemas.microsoft.com/office/drawing/2014/main" id="{D06F75AF-6351-49B0-BF74-9B95263120C7}"/>
                  </a:ext>
                </a:extLst>
              </p:cNvPr>
              <p:cNvSpPr>
                <a:spLocks noEditPoints="1"/>
              </p:cNvSpPr>
              <p:nvPr/>
            </p:nvSpPr>
            <p:spPr bwMode="auto">
              <a:xfrm>
                <a:off x="4340225" y="2573338"/>
                <a:ext cx="128588" cy="144462"/>
              </a:xfrm>
              <a:custGeom>
                <a:avLst/>
                <a:gdLst>
                  <a:gd name="T0" fmla="*/ 65 w 133"/>
                  <a:gd name="T1" fmla="*/ 0 h 150"/>
                  <a:gd name="T2" fmla="*/ 92 w 133"/>
                  <a:gd name="T3" fmla="*/ 5 h 150"/>
                  <a:gd name="T4" fmla="*/ 113 w 133"/>
                  <a:gd name="T5" fmla="*/ 19 h 150"/>
                  <a:gd name="T6" fmla="*/ 127 w 133"/>
                  <a:gd name="T7" fmla="*/ 42 h 150"/>
                  <a:gd name="T8" fmla="*/ 133 w 133"/>
                  <a:gd name="T9" fmla="*/ 74 h 150"/>
                  <a:gd name="T10" fmla="*/ 128 w 133"/>
                  <a:gd name="T11" fmla="*/ 105 h 150"/>
                  <a:gd name="T12" fmla="*/ 116 w 133"/>
                  <a:gd name="T13" fmla="*/ 128 h 150"/>
                  <a:gd name="T14" fmla="*/ 95 w 133"/>
                  <a:gd name="T15" fmla="*/ 144 h 150"/>
                  <a:gd name="T16" fmla="*/ 65 w 133"/>
                  <a:gd name="T17" fmla="*/ 150 h 150"/>
                  <a:gd name="T18" fmla="*/ 0 w 133"/>
                  <a:gd name="T19" fmla="*/ 150 h 150"/>
                  <a:gd name="T20" fmla="*/ 0 w 133"/>
                  <a:gd name="T21" fmla="*/ 0 h 150"/>
                  <a:gd name="T22" fmla="*/ 65 w 133"/>
                  <a:gd name="T23" fmla="*/ 0 h 150"/>
                  <a:gd name="T24" fmla="*/ 62 w 133"/>
                  <a:gd name="T25" fmla="*/ 122 h 150"/>
                  <a:gd name="T26" fmla="*/ 76 w 133"/>
                  <a:gd name="T27" fmla="*/ 120 h 150"/>
                  <a:gd name="T28" fmla="*/ 88 w 133"/>
                  <a:gd name="T29" fmla="*/ 112 h 150"/>
                  <a:gd name="T30" fmla="*/ 97 w 133"/>
                  <a:gd name="T31" fmla="*/ 99 h 150"/>
                  <a:gd name="T32" fmla="*/ 100 w 133"/>
                  <a:gd name="T33" fmla="*/ 78 h 150"/>
                  <a:gd name="T34" fmla="*/ 97 w 133"/>
                  <a:gd name="T35" fmla="*/ 57 h 150"/>
                  <a:gd name="T36" fmla="*/ 90 w 133"/>
                  <a:gd name="T37" fmla="*/ 42 h 150"/>
                  <a:gd name="T38" fmla="*/ 77 w 133"/>
                  <a:gd name="T39" fmla="*/ 32 h 150"/>
                  <a:gd name="T40" fmla="*/ 57 w 133"/>
                  <a:gd name="T41" fmla="*/ 28 h 150"/>
                  <a:gd name="T42" fmla="*/ 33 w 133"/>
                  <a:gd name="T43" fmla="*/ 28 h 150"/>
                  <a:gd name="T44" fmla="*/ 33 w 133"/>
                  <a:gd name="T45" fmla="*/ 122 h 150"/>
                  <a:gd name="T46" fmla="*/ 62 w 133"/>
                  <a:gd name="T47" fmla="*/ 12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3" h="150">
                    <a:moveTo>
                      <a:pt x="65" y="0"/>
                    </a:moveTo>
                    <a:cubicBezTo>
                      <a:pt x="74" y="0"/>
                      <a:pt x="83" y="2"/>
                      <a:pt x="92" y="5"/>
                    </a:cubicBezTo>
                    <a:cubicBezTo>
                      <a:pt x="100" y="8"/>
                      <a:pt x="107" y="13"/>
                      <a:pt x="113" y="19"/>
                    </a:cubicBezTo>
                    <a:cubicBezTo>
                      <a:pt x="119" y="25"/>
                      <a:pt x="124" y="33"/>
                      <a:pt x="127" y="42"/>
                    </a:cubicBezTo>
                    <a:cubicBezTo>
                      <a:pt x="131" y="51"/>
                      <a:pt x="133" y="62"/>
                      <a:pt x="133" y="74"/>
                    </a:cubicBezTo>
                    <a:cubicBezTo>
                      <a:pt x="133" y="85"/>
                      <a:pt x="131" y="95"/>
                      <a:pt x="128" y="105"/>
                    </a:cubicBezTo>
                    <a:cubicBezTo>
                      <a:pt x="126" y="114"/>
                      <a:pt x="121" y="122"/>
                      <a:pt x="116" y="128"/>
                    </a:cubicBezTo>
                    <a:cubicBezTo>
                      <a:pt x="110" y="135"/>
                      <a:pt x="103" y="140"/>
                      <a:pt x="95" y="144"/>
                    </a:cubicBezTo>
                    <a:cubicBezTo>
                      <a:pt x="86" y="148"/>
                      <a:pt x="76" y="150"/>
                      <a:pt x="65" y="150"/>
                    </a:cubicBezTo>
                    <a:cubicBezTo>
                      <a:pt x="0" y="150"/>
                      <a:pt x="0" y="150"/>
                      <a:pt x="0" y="150"/>
                    </a:cubicBezTo>
                    <a:cubicBezTo>
                      <a:pt x="0" y="0"/>
                      <a:pt x="0" y="0"/>
                      <a:pt x="0" y="0"/>
                    </a:cubicBezTo>
                    <a:lnTo>
                      <a:pt x="65" y="0"/>
                    </a:lnTo>
                    <a:close/>
                    <a:moveTo>
                      <a:pt x="62" y="122"/>
                    </a:moveTo>
                    <a:cubicBezTo>
                      <a:pt x="67" y="122"/>
                      <a:pt x="72" y="122"/>
                      <a:pt x="76" y="120"/>
                    </a:cubicBezTo>
                    <a:cubicBezTo>
                      <a:pt x="81" y="119"/>
                      <a:pt x="85" y="116"/>
                      <a:pt x="88" y="112"/>
                    </a:cubicBezTo>
                    <a:cubicBezTo>
                      <a:pt x="92" y="109"/>
                      <a:pt x="94" y="104"/>
                      <a:pt x="97" y="99"/>
                    </a:cubicBezTo>
                    <a:cubicBezTo>
                      <a:pt x="99" y="93"/>
                      <a:pt x="100" y="86"/>
                      <a:pt x="100" y="78"/>
                    </a:cubicBezTo>
                    <a:cubicBezTo>
                      <a:pt x="100" y="70"/>
                      <a:pt x="99" y="63"/>
                      <a:pt x="97" y="57"/>
                    </a:cubicBezTo>
                    <a:cubicBezTo>
                      <a:pt x="96" y="51"/>
                      <a:pt x="94" y="46"/>
                      <a:pt x="90" y="42"/>
                    </a:cubicBezTo>
                    <a:cubicBezTo>
                      <a:pt x="87" y="37"/>
                      <a:pt x="82" y="34"/>
                      <a:pt x="77" y="32"/>
                    </a:cubicBezTo>
                    <a:cubicBezTo>
                      <a:pt x="71" y="29"/>
                      <a:pt x="65" y="28"/>
                      <a:pt x="57" y="28"/>
                    </a:cubicBezTo>
                    <a:cubicBezTo>
                      <a:pt x="33" y="28"/>
                      <a:pt x="33" y="28"/>
                      <a:pt x="33" y="28"/>
                    </a:cubicBezTo>
                    <a:cubicBezTo>
                      <a:pt x="33" y="122"/>
                      <a:pt x="33" y="122"/>
                      <a:pt x="33" y="122"/>
                    </a:cubicBezTo>
                    <a:lnTo>
                      <a:pt x="62" y="122"/>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18" name="Freeform 7">
                <a:extLst>
                  <a:ext uri="{FF2B5EF4-FFF2-40B4-BE49-F238E27FC236}">
                    <a16:creationId xmlns="" xmlns:a16="http://schemas.microsoft.com/office/drawing/2014/main" id="{94B6E054-8121-4699-BF6B-043F3E3AE605}"/>
                  </a:ext>
                </a:extLst>
              </p:cNvPr>
              <p:cNvSpPr>
                <a:spLocks/>
              </p:cNvSpPr>
              <p:nvPr/>
            </p:nvSpPr>
            <p:spPr bwMode="auto">
              <a:xfrm>
                <a:off x="4492625" y="2573338"/>
                <a:ext cx="133350" cy="144462"/>
              </a:xfrm>
              <a:custGeom>
                <a:avLst/>
                <a:gdLst>
                  <a:gd name="T0" fmla="*/ 20 w 84"/>
                  <a:gd name="T1" fmla="*/ 0 h 91"/>
                  <a:gd name="T2" fmla="*/ 20 w 84"/>
                  <a:gd name="T3" fmla="*/ 37 h 91"/>
                  <a:gd name="T4" fmla="*/ 56 w 84"/>
                  <a:gd name="T5" fmla="*/ 0 h 91"/>
                  <a:gd name="T6" fmla="*/ 80 w 84"/>
                  <a:gd name="T7" fmla="*/ 0 h 91"/>
                  <a:gd name="T8" fmla="*/ 45 w 84"/>
                  <a:gd name="T9" fmla="*/ 36 h 91"/>
                  <a:gd name="T10" fmla="*/ 84 w 84"/>
                  <a:gd name="T11" fmla="*/ 91 h 91"/>
                  <a:gd name="T12" fmla="*/ 59 w 84"/>
                  <a:gd name="T13" fmla="*/ 91 h 91"/>
                  <a:gd name="T14" fmla="*/ 31 w 84"/>
                  <a:gd name="T15" fmla="*/ 50 h 91"/>
                  <a:gd name="T16" fmla="*/ 20 w 84"/>
                  <a:gd name="T17" fmla="*/ 62 h 91"/>
                  <a:gd name="T18" fmla="*/ 20 w 84"/>
                  <a:gd name="T19" fmla="*/ 91 h 91"/>
                  <a:gd name="T20" fmla="*/ 0 w 84"/>
                  <a:gd name="T21" fmla="*/ 91 h 91"/>
                  <a:gd name="T22" fmla="*/ 0 w 84"/>
                  <a:gd name="T23" fmla="*/ 0 h 91"/>
                  <a:gd name="T24" fmla="*/ 20 w 84"/>
                  <a:gd name="T2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91">
                    <a:moveTo>
                      <a:pt x="20" y="0"/>
                    </a:moveTo>
                    <a:lnTo>
                      <a:pt x="20" y="37"/>
                    </a:lnTo>
                    <a:lnTo>
                      <a:pt x="56" y="0"/>
                    </a:lnTo>
                    <a:lnTo>
                      <a:pt x="80" y="0"/>
                    </a:lnTo>
                    <a:lnTo>
                      <a:pt x="45" y="36"/>
                    </a:lnTo>
                    <a:lnTo>
                      <a:pt x="84" y="91"/>
                    </a:lnTo>
                    <a:lnTo>
                      <a:pt x="59" y="91"/>
                    </a:lnTo>
                    <a:lnTo>
                      <a:pt x="31" y="50"/>
                    </a:lnTo>
                    <a:lnTo>
                      <a:pt x="20" y="62"/>
                    </a:lnTo>
                    <a:lnTo>
                      <a:pt x="20" y="91"/>
                    </a:lnTo>
                    <a:lnTo>
                      <a:pt x="0" y="91"/>
                    </a:lnTo>
                    <a:lnTo>
                      <a:pt x="0" y="0"/>
                    </a:lnTo>
                    <a:lnTo>
                      <a:pt x="2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20" name="Freeform 9">
                <a:extLst>
                  <a:ext uri="{FF2B5EF4-FFF2-40B4-BE49-F238E27FC236}">
                    <a16:creationId xmlns="" xmlns:a16="http://schemas.microsoft.com/office/drawing/2014/main" id="{F5A417F7-ECEE-4961-9F3F-0AF16C167A5C}"/>
                  </a:ext>
                </a:extLst>
              </p:cNvPr>
              <p:cNvSpPr>
                <a:spLocks/>
              </p:cNvSpPr>
              <p:nvPr/>
            </p:nvSpPr>
            <p:spPr bwMode="auto">
              <a:xfrm>
                <a:off x="4411663" y="2881313"/>
                <a:ext cx="371475" cy="363537"/>
              </a:xfrm>
              <a:custGeom>
                <a:avLst/>
                <a:gdLst>
                  <a:gd name="T0" fmla="*/ 234 w 234"/>
                  <a:gd name="T1" fmla="*/ 0 h 229"/>
                  <a:gd name="T2" fmla="*/ 234 w 234"/>
                  <a:gd name="T3" fmla="*/ 144 h 229"/>
                  <a:gd name="T4" fmla="*/ 0 w 234"/>
                  <a:gd name="T5" fmla="*/ 229 h 229"/>
                  <a:gd name="T6" fmla="*/ 0 w 234"/>
                  <a:gd name="T7" fmla="*/ 22 h 229"/>
                </a:gdLst>
                <a:ahLst/>
                <a:cxnLst>
                  <a:cxn ang="0">
                    <a:pos x="T0" y="T1"/>
                  </a:cxn>
                  <a:cxn ang="0">
                    <a:pos x="T2" y="T3"/>
                  </a:cxn>
                  <a:cxn ang="0">
                    <a:pos x="T4" y="T5"/>
                  </a:cxn>
                  <a:cxn ang="0">
                    <a:pos x="T6" y="T7"/>
                  </a:cxn>
                </a:cxnLst>
                <a:rect l="0" t="0" r="r" b="b"/>
                <a:pathLst>
                  <a:path w="234" h="229">
                    <a:moveTo>
                      <a:pt x="234" y="0"/>
                    </a:moveTo>
                    <a:lnTo>
                      <a:pt x="234" y="144"/>
                    </a:lnTo>
                    <a:lnTo>
                      <a:pt x="0" y="229"/>
                    </a:lnTo>
                    <a:lnTo>
                      <a:pt x="0" y="22"/>
                    </a:lnTo>
                  </a:path>
                </a:pathLst>
              </a:custGeom>
              <a:solidFill>
                <a:srgbClr val="FFFFFF"/>
              </a:solid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21" name="Freeform 10">
                <a:extLst>
                  <a:ext uri="{FF2B5EF4-FFF2-40B4-BE49-F238E27FC236}">
                    <a16:creationId xmlns="" xmlns:a16="http://schemas.microsoft.com/office/drawing/2014/main" id="{B591243D-2F39-48E2-9358-F8785D3228DE}"/>
                  </a:ext>
                </a:extLst>
              </p:cNvPr>
              <p:cNvSpPr>
                <a:spLocks/>
              </p:cNvSpPr>
              <p:nvPr/>
            </p:nvSpPr>
            <p:spPr bwMode="auto">
              <a:xfrm>
                <a:off x="4037013" y="2881313"/>
                <a:ext cx="371475" cy="363537"/>
              </a:xfrm>
              <a:custGeom>
                <a:avLst/>
                <a:gdLst>
                  <a:gd name="T0" fmla="*/ 0 w 234"/>
                  <a:gd name="T1" fmla="*/ 0 h 229"/>
                  <a:gd name="T2" fmla="*/ 0 w 234"/>
                  <a:gd name="T3" fmla="*/ 144 h 229"/>
                  <a:gd name="T4" fmla="*/ 234 w 234"/>
                  <a:gd name="T5" fmla="*/ 229 h 229"/>
                  <a:gd name="T6" fmla="*/ 234 w 234"/>
                  <a:gd name="T7" fmla="*/ 22 h 229"/>
                </a:gdLst>
                <a:ahLst/>
                <a:cxnLst>
                  <a:cxn ang="0">
                    <a:pos x="T0" y="T1"/>
                  </a:cxn>
                  <a:cxn ang="0">
                    <a:pos x="T2" y="T3"/>
                  </a:cxn>
                  <a:cxn ang="0">
                    <a:pos x="T4" y="T5"/>
                  </a:cxn>
                  <a:cxn ang="0">
                    <a:pos x="T6" y="T7"/>
                  </a:cxn>
                </a:cxnLst>
                <a:rect l="0" t="0" r="r" b="b"/>
                <a:pathLst>
                  <a:path w="234" h="229">
                    <a:moveTo>
                      <a:pt x="0" y="0"/>
                    </a:moveTo>
                    <a:lnTo>
                      <a:pt x="0" y="144"/>
                    </a:lnTo>
                    <a:lnTo>
                      <a:pt x="234" y="229"/>
                    </a:lnTo>
                    <a:lnTo>
                      <a:pt x="234" y="22"/>
                    </a:lnTo>
                  </a:path>
                </a:pathLst>
              </a:custGeom>
              <a:solidFill>
                <a:srgbClr val="FFFFFF"/>
              </a:solid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22" name="Freeform 11">
                <a:extLst>
                  <a:ext uri="{FF2B5EF4-FFF2-40B4-BE49-F238E27FC236}">
                    <a16:creationId xmlns="" xmlns:a16="http://schemas.microsoft.com/office/drawing/2014/main" id="{0DFA7157-A664-402E-8D71-F8C8F2DC04E2}"/>
                  </a:ext>
                </a:extLst>
              </p:cNvPr>
              <p:cNvSpPr>
                <a:spLocks/>
              </p:cNvSpPr>
              <p:nvPr/>
            </p:nvSpPr>
            <p:spPr bwMode="auto">
              <a:xfrm>
                <a:off x="3897313" y="2781300"/>
                <a:ext cx="514350" cy="188912"/>
              </a:xfrm>
              <a:custGeom>
                <a:avLst/>
                <a:gdLst>
                  <a:gd name="T0" fmla="*/ 88 w 324"/>
                  <a:gd name="T1" fmla="*/ 0 h 119"/>
                  <a:gd name="T2" fmla="*/ 0 w 324"/>
                  <a:gd name="T3" fmla="*/ 30 h 119"/>
                  <a:gd name="T4" fmla="*/ 235 w 324"/>
                  <a:gd name="T5" fmla="*/ 119 h 119"/>
                  <a:gd name="T6" fmla="*/ 324 w 324"/>
                  <a:gd name="T7" fmla="*/ 85 h 119"/>
                  <a:gd name="T8" fmla="*/ 88 w 324"/>
                  <a:gd name="T9" fmla="*/ 0 h 119"/>
                </a:gdLst>
                <a:ahLst/>
                <a:cxnLst>
                  <a:cxn ang="0">
                    <a:pos x="T0" y="T1"/>
                  </a:cxn>
                  <a:cxn ang="0">
                    <a:pos x="T2" y="T3"/>
                  </a:cxn>
                  <a:cxn ang="0">
                    <a:pos x="T4" y="T5"/>
                  </a:cxn>
                  <a:cxn ang="0">
                    <a:pos x="T6" y="T7"/>
                  </a:cxn>
                  <a:cxn ang="0">
                    <a:pos x="T8" y="T9"/>
                  </a:cxn>
                </a:cxnLst>
                <a:rect l="0" t="0" r="r" b="b"/>
                <a:pathLst>
                  <a:path w="324" h="119">
                    <a:moveTo>
                      <a:pt x="88" y="0"/>
                    </a:moveTo>
                    <a:lnTo>
                      <a:pt x="0" y="30"/>
                    </a:lnTo>
                    <a:lnTo>
                      <a:pt x="235" y="119"/>
                    </a:lnTo>
                    <a:lnTo>
                      <a:pt x="324" y="85"/>
                    </a:lnTo>
                    <a:lnTo>
                      <a:pt x="88" y="0"/>
                    </a:lnTo>
                    <a:close/>
                  </a:path>
                </a:pathLst>
              </a:custGeom>
              <a:solidFill>
                <a:srgbClr val="FFFFFF"/>
              </a:solid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23" name="Freeform 12">
                <a:extLst>
                  <a:ext uri="{FF2B5EF4-FFF2-40B4-BE49-F238E27FC236}">
                    <a16:creationId xmlns="" xmlns:a16="http://schemas.microsoft.com/office/drawing/2014/main" id="{361341F8-8E80-4F37-BA46-4EA8E6A228EE}"/>
                  </a:ext>
                </a:extLst>
              </p:cNvPr>
              <p:cNvSpPr>
                <a:spLocks/>
              </p:cNvSpPr>
              <p:nvPr/>
            </p:nvSpPr>
            <p:spPr bwMode="auto">
              <a:xfrm>
                <a:off x="4408488" y="2781300"/>
                <a:ext cx="514350" cy="188912"/>
              </a:xfrm>
              <a:custGeom>
                <a:avLst/>
                <a:gdLst>
                  <a:gd name="T0" fmla="*/ 236 w 324"/>
                  <a:gd name="T1" fmla="*/ 0 h 119"/>
                  <a:gd name="T2" fmla="*/ 324 w 324"/>
                  <a:gd name="T3" fmla="*/ 30 h 119"/>
                  <a:gd name="T4" fmla="*/ 89 w 324"/>
                  <a:gd name="T5" fmla="*/ 119 h 119"/>
                  <a:gd name="T6" fmla="*/ 0 w 324"/>
                  <a:gd name="T7" fmla="*/ 85 h 119"/>
                  <a:gd name="T8" fmla="*/ 236 w 324"/>
                  <a:gd name="T9" fmla="*/ 0 h 119"/>
                </a:gdLst>
                <a:ahLst/>
                <a:cxnLst>
                  <a:cxn ang="0">
                    <a:pos x="T0" y="T1"/>
                  </a:cxn>
                  <a:cxn ang="0">
                    <a:pos x="T2" y="T3"/>
                  </a:cxn>
                  <a:cxn ang="0">
                    <a:pos x="T4" y="T5"/>
                  </a:cxn>
                  <a:cxn ang="0">
                    <a:pos x="T6" y="T7"/>
                  </a:cxn>
                  <a:cxn ang="0">
                    <a:pos x="T8" y="T9"/>
                  </a:cxn>
                </a:cxnLst>
                <a:rect l="0" t="0" r="r" b="b"/>
                <a:pathLst>
                  <a:path w="324" h="119">
                    <a:moveTo>
                      <a:pt x="236" y="0"/>
                    </a:moveTo>
                    <a:lnTo>
                      <a:pt x="324" y="30"/>
                    </a:lnTo>
                    <a:lnTo>
                      <a:pt x="89" y="119"/>
                    </a:lnTo>
                    <a:lnTo>
                      <a:pt x="0" y="85"/>
                    </a:lnTo>
                    <a:lnTo>
                      <a:pt x="236" y="0"/>
                    </a:lnTo>
                    <a:close/>
                  </a:path>
                </a:pathLst>
              </a:custGeom>
              <a:solidFill>
                <a:srgbClr val="FFFFFF"/>
              </a:solidFill>
              <a:ln w="19050" cap="rnd">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spTree>
    <p:extLst>
      <p:ext uri="{BB962C8B-B14F-4D97-AF65-F5344CB8AC3E}">
        <p14:creationId xmlns:p14="http://schemas.microsoft.com/office/powerpoint/2010/main" val="2122717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10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83">
            <a:extLst>
              <a:ext uri="{FF2B5EF4-FFF2-40B4-BE49-F238E27FC236}">
                <a16:creationId xmlns="" xmlns:a16="http://schemas.microsoft.com/office/drawing/2014/main" id="{0C2081E2-4D6A-4C88-A69C-DA8559ED4560}"/>
              </a:ext>
            </a:extLst>
          </p:cNvPr>
          <p:cNvSpPr/>
          <p:nvPr/>
        </p:nvSpPr>
        <p:spPr>
          <a:xfrm>
            <a:off x="7439581" y="1986349"/>
            <a:ext cx="1598092" cy="198912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17" name="Rectangle 16">
            <a:extLst>
              <a:ext uri="{FF2B5EF4-FFF2-40B4-BE49-F238E27FC236}">
                <a16:creationId xmlns="" xmlns:a16="http://schemas.microsoft.com/office/drawing/2014/main" id="{85BD1493-1759-4CE4-81E1-C39A44CD446C}"/>
              </a:ext>
            </a:extLst>
          </p:cNvPr>
          <p:cNvSpPr/>
          <p:nvPr/>
        </p:nvSpPr>
        <p:spPr>
          <a:xfrm>
            <a:off x="5597920" y="1988528"/>
            <a:ext cx="1598092" cy="19891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pic>
        <p:nvPicPr>
          <p:cNvPr id="82" name="Picture 81">
            <a:extLst>
              <a:ext uri="{FF2B5EF4-FFF2-40B4-BE49-F238E27FC236}">
                <a16:creationId xmlns="" xmlns:a16="http://schemas.microsoft.com/office/drawing/2014/main" id="{2CF45381-6B66-4359-915E-BCFBF04D0EB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767" t="3983" r="4064" b="4926"/>
          <a:stretch/>
        </p:blipFill>
        <p:spPr>
          <a:xfrm>
            <a:off x="1906951" y="2005781"/>
            <a:ext cx="1676374" cy="1950258"/>
          </a:xfrm>
          <a:prstGeom prst="rect">
            <a:avLst/>
          </a:prstGeom>
          <a:effectLst/>
        </p:spPr>
      </p:pic>
      <p:pic>
        <p:nvPicPr>
          <p:cNvPr id="81" name="Picture 80">
            <a:extLst>
              <a:ext uri="{FF2B5EF4-FFF2-40B4-BE49-F238E27FC236}">
                <a16:creationId xmlns="" xmlns:a16="http://schemas.microsoft.com/office/drawing/2014/main" id="{6C7C0781-E843-4D35-A04D-4E82F3976B2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5717" r="42491"/>
          <a:stretch/>
        </p:blipFill>
        <p:spPr>
          <a:xfrm>
            <a:off x="126428" y="2005787"/>
            <a:ext cx="1562189" cy="1950252"/>
          </a:xfrm>
          <a:prstGeom prst="rect">
            <a:avLst/>
          </a:prstGeom>
        </p:spPr>
      </p:pic>
      <p:sp>
        <p:nvSpPr>
          <p:cNvPr id="61" name="Rectangle 60"/>
          <p:cNvSpPr/>
          <p:nvPr/>
        </p:nvSpPr>
        <p:spPr>
          <a:xfrm>
            <a:off x="5489123" y="1251095"/>
            <a:ext cx="1810344" cy="78987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200" dirty="0">
                <a:solidFill>
                  <a:srgbClr val="117788"/>
                </a:solidFill>
                <a:cs typeface="Arial"/>
              </a:rPr>
              <a:t>Home </a:t>
            </a:r>
            <a:br>
              <a:rPr lang="en-US" sz="1200" dirty="0">
                <a:solidFill>
                  <a:srgbClr val="117788"/>
                </a:solidFill>
                <a:cs typeface="Arial"/>
              </a:rPr>
            </a:br>
            <a:r>
              <a:rPr lang="en-US" sz="1200" dirty="0">
                <a:solidFill>
                  <a:srgbClr val="117788"/>
                </a:solidFill>
                <a:cs typeface="Arial"/>
              </a:rPr>
              <a:t>healthcare</a:t>
            </a:r>
          </a:p>
        </p:txBody>
      </p:sp>
      <p:sp>
        <p:nvSpPr>
          <p:cNvPr id="64" name="Rectangle 63"/>
          <p:cNvSpPr/>
          <p:nvPr/>
        </p:nvSpPr>
        <p:spPr>
          <a:xfrm>
            <a:off x="3689354" y="1251095"/>
            <a:ext cx="1784486" cy="78987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200" dirty="0">
                <a:solidFill>
                  <a:srgbClr val="117788"/>
                </a:solidFill>
                <a:cs typeface="Arial"/>
              </a:rPr>
              <a:t>Medical </a:t>
            </a:r>
            <a:br>
              <a:rPr lang="en-US" sz="1200" dirty="0">
                <a:solidFill>
                  <a:srgbClr val="117788"/>
                </a:solidFill>
                <a:cs typeface="Arial"/>
              </a:rPr>
            </a:br>
            <a:r>
              <a:rPr lang="en-US" sz="1200" dirty="0">
                <a:solidFill>
                  <a:srgbClr val="117788"/>
                </a:solidFill>
                <a:cs typeface="Arial"/>
              </a:rPr>
              <a:t>equipment</a:t>
            </a:r>
          </a:p>
        </p:txBody>
      </p:sp>
      <p:sp>
        <p:nvSpPr>
          <p:cNvPr id="58" name="Rectangle 57"/>
          <p:cNvSpPr/>
          <p:nvPr/>
        </p:nvSpPr>
        <p:spPr>
          <a:xfrm>
            <a:off x="1945312" y="1301199"/>
            <a:ext cx="1604700" cy="78987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200" dirty="0">
                <a:solidFill>
                  <a:srgbClr val="117788"/>
                </a:solidFill>
                <a:cs typeface="Arial"/>
              </a:rPr>
              <a:t>Patient monitoring </a:t>
            </a:r>
            <a:br>
              <a:rPr lang="en-US" sz="1200" dirty="0">
                <a:solidFill>
                  <a:srgbClr val="117788"/>
                </a:solidFill>
                <a:cs typeface="Arial"/>
              </a:rPr>
            </a:br>
            <a:r>
              <a:rPr lang="en-US" sz="1200" dirty="0">
                <a:solidFill>
                  <a:srgbClr val="117788"/>
                </a:solidFill>
                <a:cs typeface="Arial"/>
              </a:rPr>
              <a:t>&amp; diagnostics</a:t>
            </a:r>
          </a:p>
        </p:txBody>
      </p:sp>
      <p:sp>
        <p:nvSpPr>
          <p:cNvPr id="2" name="Rectangle 1"/>
          <p:cNvSpPr/>
          <p:nvPr/>
        </p:nvSpPr>
        <p:spPr>
          <a:xfrm>
            <a:off x="-26593" y="1301198"/>
            <a:ext cx="1832006" cy="78987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200" dirty="0">
                <a:solidFill>
                  <a:srgbClr val="117788"/>
                </a:solidFill>
                <a:cs typeface="Arial"/>
              </a:rPr>
              <a:t>Medical </a:t>
            </a:r>
            <a:br>
              <a:rPr lang="en-US" sz="1200" dirty="0">
                <a:solidFill>
                  <a:srgbClr val="117788"/>
                </a:solidFill>
                <a:cs typeface="Arial"/>
              </a:rPr>
            </a:br>
            <a:r>
              <a:rPr lang="en-US" sz="1200" dirty="0">
                <a:solidFill>
                  <a:srgbClr val="117788"/>
                </a:solidFill>
                <a:cs typeface="Arial"/>
              </a:rPr>
              <a:t>imaging</a:t>
            </a:r>
          </a:p>
        </p:txBody>
      </p:sp>
      <p:sp>
        <p:nvSpPr>
          <p:cNvPr id="129" name="Title 1"/>
          <p:cNvSpPr txBox="1">
            <a:spLocks/>
          </p:cNvSpPr>
          <p:nvPr/>
        </p:nvSpPr>
        <p:spPr bwMode="auto">
          <a:xfrm>
            <a:off x="193176" y="116562"/>
            <a:ext cx="9670348" cy="610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2" tIns="45703" rIns="91402" bIns="45703" numCol="1" anchor="ctr" anchorCtr="0" compatLnSpc="1">
            <a:prstTxWarp prst="textNoShape">
              <a:avLst/>
            </a:prstTxWarp>
          </a:bodyPr>
          <a:lstStyle>
            <a:lvl1pPr algn="l" rtl="0" eaLnBrk="0" fontAlgn="base" hangingPunct="0">
              <a:lnSpc>
                <a:spcPct val="85000"/>
              </a:lnSpc>
              <a:spcBef>
                <a:spcPct val="0"/>
              </a:spcBef>
              <a:spcAft>
                <a:spcPct val="0"/>
              </a:spcAft>
              <a:defRPr sz="2000" b="0" spc="200" baseline="0">
                <a:solidFill>
                  <a:schemeClr val="tx2"/>
                </a:solidFill>
                <a:latin typeface="+mj-lt"/>
                <a:ea typeface="+mj-ea"/>
                <a:cs typeface="+mj-cs"/>
              </a:defRPr>
            </a:lvl1pPr>
            <a:lvl2pPr algn="l" rtl="0" eaLnBrk="0" fontAlgn="base" hangingPunct="0">
              <a:lnSpc>
                <a:spcPct val="85000"/>
              </a:lnSpc>
              <a:spcBef>
                <a:spcPct val="0"/>
              </a:spcBef>
              <a:spcAft>
                <a:spcPct val="0"/>
              </a:spcAft>
              <a:defRPr sz="3200" b="1">
                <a:solidFill>
                  <a:schemeClr val="tx2"/>
                </a:solidFill>
                <a:latin typeface="Arial" charset="0"/>
              </a:defRPr>
            </a:lvl2pPr>
            <a:lvl3pPr algn="l" rtl="0" eaLnBrk="0" fontAlgn="base" hangingPunct="0">
              <a:lnSpc>
                <a:spcPct val="85000"/>
              </a:lnSpc>
              <a:spcBef>
                <a:spcPct val="0"/>
              </a:spcBef>
              <a:spcAft>
                <a:spcPct val="0"/>
              </a:spcAft>
              <a:defRPr sz="3200" b="1">
                <a:solidFill>
                  <a:schemeClr val="tx2"/>
                </a:solidFill>
                <a:latin typeface="Arial" charset="0"/>
              </a:defRPr>
            </a:lvl3pPr>
            <a:lvl4pPr algn="l" rtl="0" eaLnBrk="0" fontAlgn="base" hangingPunct="0">
              <a:lnSpc>
                <a:spcPct val="85000"/>
              </a:lnSpc>
              <a:spcBef>
                <a:spcPct val="0"/>
              </a:spcBef>
              <a:spcAft>
                <a:spcPct val="0"/>
              </a:spcAft>
              <a:defRPr sz="3200" b="1">
                <a:solidFill>
                  <a:schemeClr val="tx2"/>
                </a:solidFill>
                <a:latin typeface="Arial" charset="0"/>
              </a:defRPr>
            </a:lvl4pPr>
            <a:lvl5pPr algn="l" rtl="0" eaLnBrk="0" fontAlgn="base" hangingPunct="0">
              <a:lnSpc>
                <a:spcPct val="85000"/>
              </a:lnSpc>
              <a:spcBef>
                <a:spcPct val="0"/>
              </a:spcBef>
              <a:spcAft>
                <a:spcPct val="0"/>
              </a:spcAft>
              <a:defRPr sz="3200" b="1">
                <a:solidFill>
                  <a:schemeClr val="tx2"/>
                </a:solidFill>
                <a:latin typeface="Arial" charset="0"/>
              </a:defRPr>
            </a:lvl5pPr>
            <a:lvl6pPr marL="457200" algn="l" rtl="0" eaLnBrk="1" fontAlgn="base" hangingPunct="1">
              <a:lnSpc>
                <a:spcPct val="85000"/>
              </a:lnSpc>
              <a:spcBef>
                <a:spcPct val="0"/>
              </a:spcBef>
              <a:spcAft>
                <a:spcPct val="0"/>
              </a:spcAft>
              <a:defRPr sz="3200" b="1">
                <a:solidFill>
                  <a:srgbClr val="FF0000"/>
                </a:solidFill>
                <a:latin typeface="Arial" charset="0"/>
              </a:defRPr>
            </a:lvl6pPr>
            <a:lvl7pPr marL="914400" algn="l" rtl="0" eaLnBrk="1" fontAlgn="base" hangingPunct="1">
              <a:lnSpc>
                <a:spcPct val="85000"/>
              </a:lnSpc>
              <a:spcBef>
                <a:spcPct val="0"/>
              </a:spcBef>
              <a:spcAft>
                <a:spcPct val="0"/>
              </a:spcAft>
              <a:defRPr sz="3200" b="1">
                <a:solidFill>
                  <a:srgbClr val="FF0000"/>
                </a:solidFill>
                <a:latin typeface="Arial" charset="0"/>
              </a:defRPr>
            </a:lvl7pPr>
            <a:lvl8pPr marL="1371600" algn="l" rtl="0" eaLnBrk="1" fontAlgn="base" hangingPunct="1">
              <a:lnSpc>
                <a:spcPct val="85000"/>
              </a:lnSpc>
              <a:spcBef>
                <a:spcPct val="0"/>
              </a:spcBef>
              <a:spcAft>
                <a:spcPct val="0"/>
              </a:spcAft>
              <a:defRPr sz="3200" b="1">
                <a:solidFill>
                  <a:srgbClr val="FF0000"/>
                </a:solidFill>
                <a:latin typeface="Arial" charset="0"/>
              </a:defRPr>
            </a:lvl8pPr>
            <a:lvl9pPr marL="1828800" algn="l" rtl="0" eaLnBrk="1" fontAlgn="base" hangingPunct="1">
              <a:lnSpc>
                <a:spcPct val="85000"/>
              </a:lnSpc>
              <a:spcBef>
                <a:spcPct val="0"/>
              </a:spcBef>
              <a:spcAft>
                <a:spcPct val="0"/>
              </a:spcAft>
              <a:defRPr sz="3200" b="1">
                <a:solidFill>
                  <a:srgbClr val="FF0000"/>
                </a:solidFill>
                <a:latin typeface="Arial" charset="0"/>
              </a:defRPr>
            </a:lvl9pPr>
          </a:lstStyle>
          <a:p>
            <a:pPr defTabSz="456962"/>
            <a:r>
              <a:rPr lang="en-US" sz="2800" b="1" spc="0" dirty="0">
                <a:solidFill>
                  <a:srgbClr val="DE0000"/>
                </a:solidFill>
              </a:rPr>
              <a:t>TI semiconductors in every </a:t>
            </a:r>
            <a:r>
              <a:rPr lang="en-US" sz="2800" b="1" spc="0" dirty="0">
                <a:solidFill>
                  <a:srgbClr val="000000"/>
                </a:solidFill>
              </a:rPr>
              <a:t>medical category</a:t>
            </a:r>
          </a:p>
        </p:txBody>
      </p:sp>
      <p:cxnSp>
        <p:nvCxnSpPr>
          <p:cNvPr id="65" name="Straight Connector 64">
            <a:extLst>
              <a:ext uri="{FF2B5EF4-FFF2-40B4-BE49-F238E27FC236}">
                <a16:creationId xmlns="" xmlns:a16="http://schemas.microsoft.com/office/drawing/2014/main" id="{9CCC790D-ABCF-4961-869A-2F678CF6DD22}"/>
              </a:ext>
            </a:extLst>
          </p:cNvPr>
          <p:cNvCxnSpPr>
            <a:cxnSpLocks/>
          </p:cNvCxnSpPr>
          <p:nvPr/>
        </p:nvCxnSpPr>
        <p:spPr>
          <a:xfrm>
            <a:off x="96242" y="1256676"/>
            <a:ext cx="1598112"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 xmlns:a16="http://schemas.microsoft.com/office/drawing/2014/main" id="{6FA251B9-52F7-42E2-AA98-E0F874D71582}"/>
              </a:ext>
            </a:extLst>
          </p:cNvPr>
          <p:cNvSpPr/>
          <p:nvPr/>
        </p:nvSpPr>
        <p:spPr>
          <a:xfrm>
            <a:off x="647817" y="1019500"/>
            <a:ext cx="491345" cy="491345"/>
          </a:xfrm>
          <a:prstGeom prst="ellipse">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013">
              <a:solidFill>
                <a:srgbClr val="FFFFFF"/>
              </a:solidFill>
            </a:endParaRPr>
          </a:p>
        </p:txBody>
      </p:sp>
      <p:grpSp>
        <p:nvGrpSpPr>
          <p:cNvPr id="24" name="Group 23">
            <a:extLst>
              <a:ext uri="{FF2B5EF4-FFF2-40B4-BE49-F238E27FC236}">
                <a16:creationId xmlns="" xmlns:a16="http://schemas.microsoft.com/office/drawing/2014/main" id="{9DD6A9F6-7778-4489-94D0-A369036E129D}"/>
              </a:ext>
            </a:extLst>
          </p:cNvPr>
          <p:cNvGrpSpPr/>
          <p:nvPr/>
        </p:nvGrpSpPr>
        <p:grpSpPr>
          <a:xfrm>
            <a:off x="1819481" y="1043905"/>
            <a:ext cx="5494698" cy="3023864"/>
            <a:chOff x="1832007" y="956222"/>
            <a:chExt cx="5494698" cy="3339483"/>
          </a:xfrm>
        </p:grpSpPr>
        <p:cxnSp>
          <p:nvCxnSpPr>
            <p:cNvPr id="86" name="Straight Connector 85">
              <a:extLst>
                <a:ext uri="{FF2B5EF4-FFF2-40B4-BE49-F238E27FC236}">
                  <a16:creationId xmlns="" xmlns:a16="http://schemas.microsoft.com/office/drawing/2014/main" id="{D48133C3-6C2D-4E88-8CCC-1DBB7BE51267}"/>
                </a:ext>
              </a:extLst>
            </p:cNvPr>
            <p:cNvCxnSpPr/>
            <p:nvPr/>
          </p:nvCxnSpPr>
          <p:spPr>
            <a:xfrm flipV="1">
              <a:off x="1832007" y="982731"/>
              <a:ext cx="0" cy="33129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 xmlns:a16="http://schemas.microsoft.com/office/drawing/2014/main" id="{36A1E6FA-AD01-496F-A1D6-DDFA9F78D8ED}"/>
                </a:ext>
              </a:extLst>
            </p:cNvPr>
            <p:cNvCxnSpPr/>
            <p:nvPr/>
          </p:nvCxnSpPr>
          <p:spPr>
            <a:xfrm flipV="1">
              <a:off x="3680009" y="982731"/>
              <a:ext cx="0" cy="33129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 xmlns:a16="http://schemas.microsoft.com/office/drawing/2014/main" id="{F00A10A1-EC51-40DA-AFBB-40C0CDF818D8}"/>
                </a:ext>
              </a:extLst>
            </p:cNvPr>
            <p:cNvCxnSpPr/>
            <p:nvPr/>
          </p:nvCxnSpPr>
          <p:spPr>
            <a:xfrm flipV="1">
              <a:off x="5486366" y="982731"/>
              <a:ext cx="0" cy="33129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 xmlns:a16="http://schemas.microsoft.com/office/drawing/2014/main" id="{6BE2D5F1-2F17-42F3-A972-73B3F52EFAF6}"/>
                </a:ext>
              </a:extLst>
            </p:cNvPr>
            <p:cNvCxnSpPr/>
            <p:nvPr/>
          </p:nvCxnSpPr>
          <p:spPr>
            <a:xfrm flipV="1">
              <a:off x="7326705" y="956222"/>
              <a:ext cx="0" cy="331297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cxnSp>
        <p:nvCxnSpPr>
          <p:cNvPr id="44" name="Straight Connector 43">
            <a:extLst>
              <a:ext uri="{FF2B5EF4-FFF2-40B4-BE49-F238E27FC236}">
                <a16:creationId xmlns="" xmlns:a16="http://schemas.microsoft.com/office/drawing/2014/main" id="{7B3D7B6D-476D-4655-91D3-C83C9686A13D}"/>
              </a:ext>
            </a:extLst>
          </p:cNvPr>
          <p:cNvCxnSpPr>
            <a:cxnSpLocks/>
          </p:cNvCxnSpPr>
          <p:nvPr/>
        </p:nvCxnSpPr>
        <p:spPr>
          <a:xfrm>
            <a:off x="1936458" y="1256810"/>
            <a:ext cx="1598112"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 xmlns:a16="http://schemas.microsoft.com/office/drawing/2014/main" id="{547D119E-1906-445C-AD52-23D59B91F48C}"/>
              </a:ext>
            </a:extLst>
          </p:cNvPr>
          <p:cNvSpPr/>
          <p:nvPr/>
        </p:nvSpPr>
        <p:spPr>
          <a:xfrm>
            <a:off x="2500219" y="1015533"/>
            <a:ext cx="491345" cy="491345"/>
          </a:xfrm>
          <a:prstGeom prst="ellipse">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013">
              <a:solidFill>
                <a:srgbClr val="FFFFFF"/>
              </a:solidFill>
            </a:endParaRPr>
          </a:p>
        </p:txBody>
      </p:sp>
      <p:cxnSp>
        <p:nvCxnSpPr>
          <p:cNvPr id="46" name="Straight Connector 45">
            <a:extLst>
              <a:ext uri="{FF2B5EF4-FFF2-40B4-BE49-F238E27FC236}">
                <a16:creationId xmlns="" xmlns:a16="http://schemas.microsoft.com/office/drawing/2014/main" id="{3C5EB903-A77E-4BEE-BDA5-EFDD7A2176FA}"/>
              </a:ext>
            </a:extLst>
          </p:cNvPr>
          <p:cNvCxnSpPr>
            <a:cxnSpLocks/>
          </p:cNvCxnSpPr>
          <p:nvPr/>
        </p:nvCxnSpPr>
        <p:spPr>
          <a:xfrm>
            <a:off x="3798348" y="1256426"/>
            <a:ext cx="1598112"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 xmlns:a16="http://schemas.microsoft.com/office/drawing/2014/main" id="{0C91CBFF-414C-47CB-8B20-A1C9CA6E6AA6}"/>
              </a:ext>
            </a:extLst>
          </p:cNvPr>
          <p:cNvCxnSpPr>
            <a:cxnSpLocks/>
          </p:cNvCxnSpPr>
          <p:nvPr/>
        </p:nvCxnSpPr>
        <p:spPr>
          <a:xfrm>
            <a:off x="5597920" y="1256810"/>
            <a:ext cx="1598112"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30" name="Oval 29">
            <a:extLst>
              <a:ext uri="{FF2B5EF4-FFF2-40B4-BE49-F238E27FC236}">
                <a16:creationId xmlns="" xmlns:a16="http://schemas.microsoft.com/office/drawing/2014/main" id="{B729E0D8-F7DE-4F04-A6CC-E67675E18C00}"/>
              </a:ext>
            </a:extLst>
          </p:cNvPr>
          <p:cNvSpPr/>
          <p:nvPr/>
        </p:nvSpPr>
        <p:spPr>
          <a:xfrm>
            <a:off x="4340737" y="1009817"/>
            <a:ext cx="491345" cy="491345"/>
          </a:xfrm>
          <a:prstGeom prst="ellipse">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013">
              <a:solidFill>
                <a:srgbClr val="FFFFFF"/>
              </a:solidFill>
            </a:endParaRPr>
          </a:p>
        </p:txBody>
      </p:sp>
      <p:sp>
        <p:nvSpPr>
          <p:cNvPr id="53" name="Rectangle 52">
            <a:extLst>
              <a:ext uri="{FF2B5EF4-FFF2-40B4-BE49-F238E27FC236}">
                <a16:creationId xmlns="" xmlns:a16="http://schemas.microsoft.com/office/drawing/2014/main" id="{4892500C-8F15-4FEF-B9D8-94E72EF9BF4B}"/>
              </a:ext>
            </a:extLst>
          </p:cNvPr>
          <p:cNvSpPr/>
          <p:nvPr/>
        </p:nvSpPr>
        <p:spPr>
          <a:xfrm>
            <a:off x="7330577" y="1301198"/>
            <a:ext cx="1784486" cy="78987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91402" tIns="320040" rIns="91402" bIns="102870" rtlCol="0" anchor="t"/>
          <a:lstStyle/>
          <a:p>
            <a:pPr algn="ctr" defTabSz="456962" fontAlgn="base">
              <a:lnSpc>
                <a:spcPct val="90000"/>
              </a:lnSpc>
              <a:spcBef>
                <a:spcPct val="0"/>
              </a:spcBef>
              <a:spcAft>
                <a:spcPct val="0"/>
              </a:spcAft>
            </a:pPr>
            <a:r>
              <a:rPr lang="en-US" sz="1200" dirty="0">
                <a:solidFill>
                  <a:srgbClr val="117788"/>
                </a:solidFill>
                <a:cs typeface="Arial"/>
              </a:rPr>
              <a:t>Personal care </a:t>
            </a:r>
            <a:br>
              <a:rPr lang="en-US" sz="1200" dirty="0">
                <a:solidFill>
                  <a:srgbClr val="117788"/>
                </a:solidFill>
                <a:cs typeface="Arial"/>
              </a:rPr>
            </a:br>
            <a:r>
              <a:rPr lang="en-US" sz="1200" dirty="0">
                <a:solidFill>
                  <a:srgbClr val="117788"/>
                </a:solidFill>
                <a:cs typeface="Arial"/>
              </a:rPr>
              <a:t>&amp; fitness</a:t>
            </a:r>
          </a:p>
        </p:txBody>
      </p:sp>
      <p:cxnSp>
        <p:nvCxnSpPr>
          <p:cNvPr id="54" name="Straight Connector 53">
            <a:extLst>
              <a:ext uri="{FF2B5EF4-FFF2-40B4-BE49-F238E27FC236}">
                <a16:creationId xmlns="" xmlns:a16="http://schemas.microsoft.com/office/drawing/2014/main" id="{EAAF7F60-5095-4546-8D3E-3E2DC74BB938}"/>
              </a:ext>
            </a:extLst>
          </p:cNvPr>
          <p:cNvCxnSpPr>
            <a:cxnSpLocks/>
          </p:cNvCxnSpPr>
          <p:nvPr/>
        </p:nvCxnSpPr>
        <p:spPr>
          <a:xfrm>
            <a:off x="7439571" y="1256425"/>
            <a:ext cx="1598112"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 xmlns:a16="http://schemas.microsoft.com/office/drawing/2014/main" id="{313494B3-6379-40D1-B4F1-24342E1B2B1C}"/>
              </a:ext>
            </a:extLst>
          </p:cNvPr>
          <p:cNvSpPr/>
          <p:nvPr/>
        </p:nvSpPr>
        <p:spPr>
          <a:xfrm>
            <a:off x="7994975" y="997792"/>
            <a:ext cx="491345" cy="491345"/>
          </a:xfrm>
          <a:prstGeom prst="ellipse">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013">
              <a:solidFill>
                <a:srgbClr val="FFFFFF"/>
              </a:solidFill>
            </a:endParaRPr>
          </a:p>
        </p:txBody>
      </p:sp>
      <p:pic>
        <p:nvPicPr>
          <p:cNvPr id="1029"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3273" r="24479"/>
          <a:stretch/>
        </p:blipFill>
        <p:spPr bwMode="auto">
          <a:xfrm>
            <a:off x="3798348" y="1997085"/>
            <a:ext cx="1529026" cy="19502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6" name="Oval 55">
            <a:extLst>
              <a:ext uri="{FF2B5EF4-FFF2-40B4-BE49-F238E27FC236}">
                <a16:creationId xmlns="" xmlns:a16="http://schemas.microsoft.com/office/drawing/2014/main" id="{FBBFB5CD-31BC-4502-AF2D-E209F11E8DF1}"/>
              </a:ext>
            </a:extLst>
          </p:cNvPr>
          <p:cNvSpPr/>
          <p:nvPr/>
        </p:nvSpPr>
        <p:spPr>
          <a:xfrm>
            <a:off x="6153970" y="972032"/>
            <a:ext cx="491345" cy="491345"/>
          </a:xfrm>
          <a:prstGeom prst="ellipse">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1013">
              <a:solidFill>
                <a:srgbClr val="FFFFFF"/>
              </a:solidFill>
            </a:endParaRPr>
          </a:p>
        </p:txBody>
      </p:sp>
      <p:sp>
        <p:nvSpPr>
          <p:cNvPr id="14" name="Slide Number Placeholder 13">
            <a:extLst>
              <a:ext uri="{FF2B5EF4-FFF2-40B4-BE49-F238E27FC236}">
                <a16:creationId xmlns="" xmlns:a16="http://schemas.microsoft.com/office/drawing/2014/main" id="{C47658E2-F654-4D93-936C-7F99B3D5A757}"/>
              </a:ext>
            </a:extLst>
          </p:cNvPr>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3</a:t>
            </a:fld>
            <a:endParaRPr lang="en-US">
              <a:solidFill>
                <a:srgbClr val="000000"/>
              </a:solidFill>
            </a:endParaRPr>
          </a:p>
        </p:txBody>
      </p:sp>
      <p:grpSp>
        <p:nvGrpSpPr>
          <p:cNvPr id="38" name="Group 37">
            <a:extLst>
              <a:ext uri="{FF2B5EF4-FFF2-40B4-BE49-F238E27FC236}">
                <a16:creationId xmlns="" xmlns:a16="http://schemas.microsoft.com/office/drawing/2014/main" id="{5C6C588C-B4E7-415C-AD91-54E947C177DA}"/>
              </a:ext>
            </a:extLst>
          </p:cNvPr>
          <p:cNvGrpSpPr/>
          <p:nvPr/>
        </p:nvGrpSpPr>
        <p:grpSpPr>
          <a:xfrm>
            <a:off x="2602615" y="1135986"/>
            <a:ext cx="286361" cy="271399"/>
            <a:chOff x="2371725" y="3670300"/>
            <a:chExt cx="881062" cy="835025"/>
          </a:xfrm>
        </p:grpSpPr>
        <p:sp>
          <p:nvSpPr>
            <p:cNvPr id="39" name="Freeform 5">
              <a:extLst>
                <a:ext uri="{FF2B5EF4-FFF2-40B4-BE49-F238E27FC236}">
                  <a16:creationId xmlns="" xmlns:a16="http://schemas.microsoft.com/office/drawing/2014/main" id="{66B6AD3B-83E6-4151-B30F-539551FA739B}"/>
                </a:ext>
              </a:extLst>
            </p:cNvPr>
            <p:cNvSpPr>
              <a:spLocks/>
            </p:cNvSpPr>
            <p:nvPr/>
          </p:nvSpPr>
          <p:spPr bwMode="auto">
            <a:xfrm>
              <a:off x="2546350" y="3894138"/>
              <a:ext cx="531812" cy="349250"/>
            </a:xfrm>
            <a:custGeom>
              <a:avLst/>
              <a:gdLst>
                <a:gd name="T0" fmla="*/ 335 w 335"/>
                <a:gd name="T1" fmla="*/ 99 h 220"/>
                <a:gd name="T2" fmla="*/ 243 w 335"/>
                <a:gd name="T3" fmla="*/ 99 h 220"/>
                <a:gd name="T4" fmla="*/ 215 w 335"/>
                <a:gd name="T5" fmla="*/ 220 h 220"/>
                <a:gd name="T6" fmla="*/ 167 w 335"/>
                <a:gd name="T7" fmla="*/ 0 h 220"/>
                <a:gd name="T8" fmla="*/ 120 w 335"/>
                <a:gd name="T9" fmla="*/ 179 h 220"/>
                <a:gd name="T10" fmla="*/ 91 w 335"/>
                <a:gd name="T11" fmla="*/ 99 h 220"/>
                <a:gd name="T12" fmla="*/ 0 w 335"/>
                <a:gd name="T13" fmla="*/ 99 h 220"/>
              </a:gdLst>
              <a:ahLst/>
              <a:cxnLst>
                <a:cxn ang="0">
                  <a:pos x="T0" y="T1"/>
                </a:cxn>
                <a:cxn ang="0">
                  <a:pos x="T2" y="T3"/>
                </a:cxn>
                <a:cxn ang="0">
                  <a:pos x="T4" y="T5"/>
                </a:cxn>
                <a:cxn ang="0">
                  <a:pos x="T6" y="T7"/>
                </a:cxn>
                <a:cxn ang="0">
                  <a:pos x="T8" y="T9"/>
                </a:cxn>
                <a:cxn ang="0">
                  <a:pos x="T10" y="T11"/>
                </a:cxn>
                <a:cxn ang="0">
                  <a:pos x="T12" y="T13"/>
                </a:cxn>
              </a:cxnLst>
              <a:rect l="0" t="0" r="r" b="b"/>
              <a:pathLst>
                <a:path w="335" h="220">
                  <a:moveTo>
                    <a:pt x="335" y="99"/>
                  </a:moveTo>
                  <a:lnTo>
                    <a:pt x="243" y="99"/>
                  </a:lnTo>
                  <a:lnTo>
                    <a:pt x="215" y="220"/>
                  </a:lnTo>
                  <a:lnTo>
                    <a:pt x="167" y="0"/>
                  </a:lnTo>
                  <a:lnTo>
                    <a:pt x="120" y="179"/>
                  </a:lnTo>
                  <a:lnTo>
                    <a:pt x="91" y="99"/>
                  </a:lnTo>
                  <a:lnTo>
                    <a:pt x="0" y="99"/>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40" name="Freeform 6">
              <a:extLst>
                <a:ext uri="{FF2B5EF4-FFF2-40B4-BE49-F238E27FC236}">
                  <a16:creationId xmlns="" xmlns:a16="http://schemas.microsoft.com/office/drawing/2014/main" id="{2B5F9FDC-1DF4-4EDF-AD7D-D31ED6CF83ED}"/>
                </a:ext>
              </a:extLst>
            </p:cNvPr>
            <p:cNvSpPr>
              <a:spLocks/>
            </p:cNvSpPr>
            <p:nvPr/>
          </p:nvSpPr>
          <p:spPr bwMode="auto">
            <a:xfrm>
              <a:off x="2371725" y="3670300"/>
              <a:ext cx="881062" cy="835025"/>
            </a:xfrm>
            <a:custGeom>
              <a:avLst/>
              <a:gdLst>
                <a:gd name="T0" fmla="*/ 504 w 1008"/>
                <a:gd name="T1" fmla="*/ 954 h 954"/>
                <a:gd name="T2" fmla="*/ 45 w 1008"/>
                <a:gd name="T3" fmla="*/ 418 h 954"/>
                <a:gd name="T4" fmla="*/ 0 w 1008"/>
                <a:gd name="T5" fmla="*/ 272 h 954"/>
                <a:gd name="T6" fmla="*/ 273 w 1008"/>
                <a:gd name="T7" fmla="*/ 0 h 954"/>
                <a:gd name="T8" fmla="*/ 504 w 1008"/>
                <a:gd name="T9" fmla="*/ 128 h 954"/>
                <a:gd name="T10" fmla="*/ 504 w 1008"/>
                <a:gd name="T11" fmla="*/ 128 h 954"/>
                <a:gd name="T12" fmla="*/ 504 w 1008"/>
                <a:gd name="T13" fmla="*/ 128 h 954"/>
                <a:gd name="T14" fmla="*/ 504 w 1008"/>
                <a:gd name="T15" fmla="*/ 128 h 954"/>
                <a:gd name="T16" fmla="*/ 735 w 1008"/>
                <a:gd name="T17" fmla="*/ 0 h 954"/>
                <a:gd name="T18" fmla="*/ 1008 w 1008"/>
                <a:gd name="T19" fmla="*/ 272 h 954"/>
                <a:gd name="T20" fmla="*/ 963 w 1008"/>
                <a:gd name="T21" fmla="*/ 418 h 954"/>
                <a:gd name="T22" fmla="*/ 504 w 1008"/>
                <a:gd name="T23"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8" h="954">
                  <a:moveTo>
                    <a:pt x="504" y="954"/>
                  </a:moveTo>
                  <a:cubicBezTo>
                    <a:pt x="504" y="954"/>
                    <a:pt x="72" y="458"/>
                    <a:pt x="45" y="418"/>
                  </a:cubicBezTo>
                  <a:cubicBezTo>
                    <a:pt x="19" y="379"/>
                    <a:pt x="0" y="329"/>
                    <a:pt x="0" y="272"/>
                  </a:cubicBezTo>
                  <a:cubicBezTo>
                    <a:pt x="0" y="122"/>
                    <a:pt x="122" y="0"/>
                    <a:pt x="273" y="0"/>
                  </a:cubicBezTo>
                  <a:cubicBezTo>
                    <a:pt x="370" y="0"/>
                    <a:pt x="456" y="51"/>
                    <a:pt x="504" y="128"/>
                  </a:cubicBezTo>
                  <a:cubicBezTo>
                    <a:pt x="504" y="128"/>
                    <a:pt x="504" y="128"/>
                    <a:pt x="504" y="128"/>
                  </a:cubicBezTo>
                  <a:cubicBezTo>
                    <a:pt x="504" y="128"/>
                    <a:pt x="504" y="128"/>
                    <a:pt x="504" y="128"/>
                  </a:cubicBezTo>
                  <a:cubicBezTo>
                    <a:pt x="504" y="128"/>
                    <a:pt x="504" y="128"/>
                    <a:pt x="504" y="128"/>
                  </a:cubicBezTo>
                  <a:cubicBezTo>
                    <a:pt x="552" y="51"/>
                    <a:pt x="638" y="0"/>
                    <a:pt x="735" y="0"/>
                  </a:cubicBezTo>
                  <a:cubicBezTo>
                    <a:pt x="886" y="0"/>
                    <a:pt x="1008" y="122"/>
                    <a:pt x="1008" y="272"/>
                  </a:cubicBezTo>
                  <a:cubicBezTo>
                    <a:pt x="1008" y="329"/>
                    <a:pt x="987" y="381"/>
                    <a:pt x="963" y="418"/>
                  </a:cubicBezTo>
                  <a:cubicBezTo>
                    <a:pt x="938" y="455"/>
                    <a:pt x="504" y="954"/>
                    <a:pt x="504" y="954"/>
                  </a:cubicBez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nvGrpSpPr>
          <p:cNvPr id="41" name="Group 40">
            <a:extLst>
              <a:ext uri="{FF2B5EF4-FFF2-40B4-BE49-F238E27FC236}">
                <a16:creationId xmlns="" xmlns:a16="http://schemas.microsoft.com/office/drawing/2014/main" id="{B9A5FAD6-6CEC-417E-8010-E9DC03BD478B}"/>
              </a:ext>
            </a:extLst>
          </p:cNvPr>
          <p:cNvGrpSpPr/>
          <p:nvPr/>
        </p:nvGrpSpPr>
        <p:grpSpPr>
          <a:xfrm>
            <a:off x="4415888" y="1136186"/>
            <a:ext cx="349485" cy="237650"/>
            <a:chOff x="3937000" y="2392363"/>
            <a:chExt cx="992187" cy="674688"/>
          </a:xfrm>
        </p:grpSpPr>
        <p:sp>
          <p:nvSpPr>
            <p:cNvPr id="43" name="Line 5">
              <a:extLst>
                <a:ext uri="{FF2B5EF4-FFF2-40B4-BE49-F238E27FC236}">
                  <a16:creationId xmlns="" xmlns:a16="http://schemas.microsoft.com/office/drawing/2014/main" id="{DE773695-B5FF-4F7C-80EE-AB1F0F186EF7}"/>
                </a:ext>
              </a:extLst>
            </p:cNvPr>
            <p:cNvSpPr>
              <a:spLocks noChangeShapeType="1"/>
            </p:cNvSpPr>
            <p:nvPr/>
          </p:nvSpPr>
          <p:spPr bwMode="auto">
            <a:xfrm>
              <a:off x="4737100" y="2730500"/>
              <a:ext cx="47625"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45" name="Freeform 6">
              <a:extLst>
                <a:ext uri="{FF2B5EF4-FFF2-40B4-BE49-F238E27FC236}">
                  <a16:creationId xmlns="" xmlns:a16="http://schemas.microsoft.com/office/drawing/2014/main" id="{85A21392-F9B8-4D58-9E05-4D5370877F5F}"/>
                </a:ext>
              </a:extLst>
            </p:cNvPr>
            <p:cNvSpPr>
              <a:spLocks/>
            </p:cNvSpPr>
            <p:nvPr/>
          </p:nvSpPr>
          <p:spPr bwMode="auto">
            <a:xfrm>
              <a:off x="4176713" y="2538413"/>
              <a:ext cx="512762" cy="384175"/>
            </a:xfrm>
            <a:custGeom>
              <a:avLst/>
              <a:gdLst>
                <a:gd name="T0" fmla="*/ 0 w 323"/>
                <a:gd name="T1" fmla="*/ 121 h 242"/>
                <a:gd name="T2" fmla="*/ 51 w 323"/>
                <a:gd name="T3" fmla="*/ 121 h 242"/>
                <a:gd name="T4" fmla="*/ 91 w 323"/>
                <a:gd name="T5" fmla="*/ 171 h 242"/>
                <a:gd name="T6" fmla="*/ 131 w 323"/>
                <a:gd name="T7" fmla="*/ 0 h 242"/>
                <a:gd name="T8" fmla="*/ 192 w 323"/>
                <a:gd name="T9" fmla="*/ 242 h 242"/>
                <a:gd name="T10" fmla="*/ 232 w 323"/>
                <a:gd name="T11" fmla="*/ 70 h 242"/>
                <a:gd name="T12" fmla="*/ 272 w 323"/>
                <a:gd name="T13" fmla="*/ 121 h 242"/>
                <a:gd name="T14" fmla="*/ 323 w 323"/>
                <a:gd name="T15" fmla="*/ 121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3" h="242">
                  <a:moveTo>
                    <a:pt x="0" y="121"/>
                  </a:moveTo>
                  <a:lnTo>
                    <a:pt x="51" y="121"/>
                  </a:lnTo>
                  <a:lnTo>
                    <a:pt x="91" y="171"/>
                  </a:lnTo>
                  <a:lnTo>
                    <a:pt x="131" y="0"/>
                  </a:lnTo>
                  <a:lnTo>
                    <a:pt x="192" y="242"/>
                  </a:lnTo>
                  <a:lnTo>
                    <a:pt x="232" y="70"/>
                  </a:lnTo>
                  <a:lnTo>
                    <a:pt x="272" y="121"/>
                  </a:lnTo>
                  <a:lnTo>
                    <a:pt x="323" y="121"/>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48" name="Line 7">
              <a:extLst>
                <a:ext uri="{FF2B5EF4-FFF2-40B4-BE49-F238E27FC236}">
                  <a16:creationId xmlns="" xmlns:a16="http://schemas.microsoft.com/office/drawing/2014/main" id="{8527B2F8-182A-4448-B506-5F343C5A724D}"/>
                </a:ext>
              </a:extLst>
            </p:cNvPr>
            <p:cNvSpPr>
              <a:spLocks noChangeShapeType="1"/>
            </p:cNvSpPr>
            <p:nvPr/>
          </p:nvSpPr>
          <p:spPr bwMode="auto">
            <a:xfrm>
              <a:off x="4081463" y="2730500"/>
              <a:ext cx="47625"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49" name="Freeform 8">
              <a:extLst>
                <a:ext uri="{FF2B5EF4-FFF2-40B4-BE49-F238E27FC236}">
                  <a16:creationId xmlns="" xmlns:a16="http://schemas.microsoft.com/office/drawing/2014/main" id="{889F5635-3D29-4D85-A031-000D1F20C796}"/>
                </a:ext>
              </a:extLst>
            </p:cNvPr>
            <p:cNvSpPr>
              <a:spLocks/>
            </p:cNvSpPr>
            <p:nvPr/>
          </p:nvSpPr>
          <p:spPr bwMode="auto">
            <a:xfrm>
              <a:off x="3937000" y="2392363"/>
              <a:ext cx="992187" cy="674688"/>
            </a:xfrm>
            <a:custGeom>
              <a:avLst/>
              <a:gdLst>
                <a:gd name="T0" fmla="*/ 976 w 992"/>
                <a:gd name="T1" fmla="*/ 673 h 673"/>
                <a:gd name="T2" fmla="*/ 16 w 992"/>
                <a:gd name="T3" fmla="*/ 673 h 673"/>
                <a:gd name="T4" fmla="*/ 0 w 992"/>
                <a:gd name="T5" fmla="*/ 657 h 673"/>
                <a:gd name="T6" fmla="*/ 0 w 992"/>
                <a:gd name="T7" fmla="*/ 17 h 673"/>
                <a:gd name="T8" fmla="*/ 16 w 992"/>
                <a:gd name="T9" fmla="*/ 1 h 673"/>
                <a:gd name="T10" fmla="*/ 976 w 992"/>
                <a:gd name="T11" fmla="*/ 1 h 673"/>
                <a:gd name="T12" fmla="*/ 992 w 992"/>
                <a:gd name="T13" fmla="*/ 17 h 673"/>
                <a:gd name="T14" fmla="*/ 992 w 992"/>
                <a:gd name="T15" fmla="*/ 657 h 673"/>
                <a:gd name="T16" fmla="*/ 976 w 992"/>
                <a:gd name="T17" fmla="*/ 67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2" h="673">
                  <a:moveTo>
                    <a:pt x="976" y="673"/>
                  </a:moveTo>
                  <a:cubicBezTo>
                    <a:pt x="16" y="673"/>
                    <a:pt x="16" y="673"/>
                    <a:pt x="16" y="673"/>
                  </a:cubicBezTo>
                  <a:cubicBezTo>
                    <a:pt x="8" y="673"/>
                    <a:pt x="0" y="665"/>
                    <a:pt x="0" y="657"/>
                  </a:cubicBezTo>
                  <a:cubicBezTo>
                    <a:pt x="0" y="17"/>
                    <a:pt x="0" y="17"/>
                    <a:pt x="0" y="17"/>
                  </a:cubicBezTo>
                  <a:cubicBezTo>
                    <a:pt x="0" y="9"/>
                    <a:pt x="8" y="0"/>
                    <a:pt x="16" y="1"/>
                  </a:cubicBezTo>
                  <a:cubicBezTo>
                    <a:pt x="976" y="1"/>
                    <a:pt x="976" y="1"/>
                    <a:pt x="976" y="1"/>
                  </a:cubicBezTo>
                  <a:cubicBezTo>
                    <a:pt x="984" y="0"/>
                    <a:pt x="992" y="9"/>
                    <a:pt x="992" y="17"/>
                  </a:cubicBezTo>
                  <a:cubicBezTo>
                    <a:pt x="992" y="657"/>
                    <a:pt x="992" y="657"/>
                    <a:pt x="992" y="657"/>
                  </a:cubicBezTo>
                  <a:cubicBezTo>
                    <a:pt x="992" y="665"/>
                    <a:pt x="984" y="673"/>
                    <a:pt x="976" y="673"/>
                  </a:cubicBezTo>
                  <a:close/>
                </a:path>
              </a:pathLst>
            </a:custGeom>
            <a:noFill/>
            <a:ln w="12700"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52" name="Line 11">
              <a:extLst>
                <a:ext uri="{FF2B5EF4-FFF2-40B4-BE49-F238E27FC236}">
                  <a16:creationId xmlns="" xmlns:a16="http://schemas.microsoft.com/office/drawing/2014/main" id="{89440BDA-036C-4509-B0B4-F9FB1C96E3B6}"/>
                </a:ext>
              </a:extLst>
            </p:cNvPr>
            <p:cNvSpPr>
              <a:spLocks noChangeShapeType="1"/>
            </p:cNvSpPr>
            <p:nvPr/>
          </p:nvSpPr>
          <p:spPr bwMode="auto">
            <a:xfrm>
              <a:off x="4016375" y="2473325"/>
              <a:ext cx="833437"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55" name="Line 12">
              <a:extLst>
                <a:ext uri="{FF2B5EF4-FFF2-40B4-BE49-F238E27FC236}">
                  <a16:creationId xmlns="" xmlns:a16="http://schemas.microsoft.com/office/drawing/2014/main" id="{7C1209E2-B522-47AB-A950-44EF63B3ADAC}"/>
                </a:ext>
              </a:extLst>
            </p:cNvPr>
            <p:cNvSpPr>
              <a:spLocks noChangeShapeType="1"/>
            </p:cNvSpPr>
            <p:nvPr/>
          </p:nvSpPr>
          <p:spPr bwMode="auto">
            <a:xfrm>
              <a:off x="4016375" y="2986088"/>
              <a:ext cx="544512"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57" name="Line 13">
              <a:extLst>
                <a:ext uri="{FF2B5EF4-FFF2-40B4-BE49-F238E27FC236}">
                  <a16:creationId xmlns="" xmlns:a16="http://schemas.microsoft.com/office/drawing/2014/main" id="{FA586AB3-8494-499D-A87E-251CE0FF3846}"/>
                </a:ext>
              </a:extLst>
            </p:cNvPr>
            <p:cNvSpPr>
              <a:spLocks noChangeShapeType="1"/>
            </p:cNvSpPr>
            <p:nvPr/>
          </p:nvSpPr>
          <p:spPr bwMode="auto">
            <a:xfrm>
              <a:off x="4800600" y="2986088"/>
              <a:ext cx="49212"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59" name="Line 14">
              <a:extLst>
                <a:ext uri="{FF2B5EF4-FFF2-40B4-BE49-F238E27FC236}">
                  <a16:creationId xmlns="" xmlns:a16="http://schemas.microsoft.com/office/drawing/2014/main" id="{C7C1995E-C4BE-4D52-AB6C-D400DB66BF70}"/>
                </a:ext>
              </a:extLst>
            </p:cNvPr>
            <p:cNvSpPr>
              <a:spLocks noChangeShapeType="1"/>
            </p:cNvSpPr>
            <p:nvPr/>
          </p:nvSpPr>
          <p:spPr bwMode="auto">
            <a:xfrm>
              <a:off x="4705350" y="2986088"/>
              <a:ext cx="47625"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60" name="Line 15">
              <a:extLst>
                <a:ext uri="{FF2B5EF4-FFF2-40B4-BE49-F238E27FC236}">
                  <a16:creationId xmlns="" xmlns:a16="http://schemas.microsoft.com/office/drawing/2014/main" id="{E786DFBD-5991-4DF0-B0A3-73FB56741985}"/>
                </a:ext>
              </a:extLst>
            </p:cNvPr>
            <p:cNvSpPr>
              <a:spLocks noChangeShapeType="1"/>
            </p:cNvSpPr>
            <p:nvPr/>
          </p:nvSpPr>
          <p:spPr bwMode="auto">
            <a:xfrm>
              <a:off x="4608513" y="2986088"/>
              <a:ext cx="49212" cy="0"/>
            </a:xfrm>
            <a:prstGeom prst="line">
              <a:avLst/>
            </a:prstGeom>
            <a:noFill/>
            <a:ln w="12700"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grpSp>
        <p:nvGrpSpPr>
          <p:cNvPr id="74" name="Group 73">
            <a:extLst>
              <a:ext uri="{FF2B5EF4-FFF2-40B4-BE49-F238E27FC236}">
                <a16:creationId xmlns="" xmlns:a16="http://schemas.microsoft.com/office/drawing/2014/main" id="{096A3B54-9E1D-48E8-97BD-306108C1BA18}"/>
              </a:ext>
            </a:extLst>
          </p:cNvPr>
          <p:cNvGrpSpPr/>
          <p:nvPr/>
        </p:nvGrpSpPr>
        <p:grpSpPr>
          <a:xfrm>
            <a:off x="6237220" y="1059072"/>
            <a:ext cx="326661" cy="272881"/>
            <a:chOff x="7178676" y="3767138"/>
            <a:chExt cx="781050" cy="652462"/>
          </a:xfrm>
        </p:grpSpPr>
        <p:sp>
          <p:nvSpPr>
            <p:cNvPr id="75" name="Freeform 5">
              <a:extLst>
                <a:ext uri="{FF2B5EF4-FFF2-40B4-BE49-F238E27FC236}">
                  <a16:creationId xmlns="" xmlns:a16="http://schemas.microsoft.com/office/drawing/2014/main" id="{D2E98C52-631C-4EEB-B5B5-CEE029AC1517}"/>
                </a:ext>
              </a:extLst>
            </p:cNvPr>
            <p:cNvSpPr>
              <a:spLocks/>
            </p:cNvSpPr>
            <p:nvPr/>
          </p:nvSpPr>
          <p:spPr bwMode="auto">
            <a:xfrm>
              <a:off x="7267576" y="4006850"/>
              <a:ext cx="611188" cy="412750"/>
            </a:xfrm>
            <a:custGeom>
              <a:avLst/>
              <a:gdLst>
                <a:gd name="T0" fmla="*/ 0 w 385"/>
                <a:gd name="T1" fmla="*/ 2 h 260"/>
                <a:gd name="T2" fmla="*/ 0 w 385"/>
                <a:gd name="T3" fmla="*/ 260 h 260"/>
                <a:gd name="T4" fmla="*/ 139 w 385"/>
                <a:gd name="T5" fmla="*/ 260 h 260"/>
                <a:gd name="T6" fmla="*/ 248 w 385"/>
                <a:gd name="T7" fmla="*/ 260 h 260"/>
                <a:gd name="T8" fmla="*/ 385 w 385"/>
                <a:gd name="T9" fmla="*/ 260 h 260"/>
                <a:gd name="T10" fmla="*/ 385 w 385"/>
                <a:gd name="T11" fmla="*/ 0 h 260"/>
              </a:gdLst>
              <a:ahLst/>
              <a:cxnLst>
                <a:cxn ang="0">
                  <a:pos x="T0" y="T1"/>
                </a:cxn>
                <a:cxn ang="0">
                  <a:pos x="T2" y="T3"/>
                </a:cxn>
                <a:cxn ang="0">
                  <a:pos x="T4" y="T5"/>
                </a:cxn>
                <a:cxn ang="0">
                  <a:pos x="T6" y="T7"/>
                </a:cxn>
                <a:cxn ang="0">
                  <a:pos x="T8" y="T9"/>
                </a:cxn>
                <a:cxn ang="0">
                  <a:pos x="T10" y="T11"/>
                </a:cxn>
              </a:cxnLst>
              <a:rect l="0" t="0" r="r" b="b"/>
              <a:pathLst>
                <a:path w="385" h="260">
                  <a:moveTo>
                    <a:pt x="0" y="2"/>
                  </a:moveTo>
                  <a:lnTo>
                    <a:pt x="0" y="260"/>
                  </a:lnTo>
                  <a:lnTo>
                    <a:pt x="139" y="260"/>
                  </a:lnTo>
                  <a:lnTo>
                    <a:pt x="248" y="260"/>
                  </a:lnTo>
                  <a:lnTo>
                    <a:pt x="385" y="260"/>
                  </a:lnTo>
                  <a:lnTo>
                    <a:pt x="385" y="0"/>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6" name="Freeform 6">
              <a:extLst>
                <a:ext uri="{FF2B5EF4-FFF2-40B4-BE49-F238E27FC236}">
                  <a16:creationId xmlns="" xmlns:a16="http://schemas.microsoft.com/office/drawing/2014/main" id="{0ADB9D39-71F6-4DDA-AA5A-2142AB4B88CE}"/>
                </a:ext>
              </a:extLst>
            </p:cNvPr>
            <p:cNvSpPr>
              <a:spLocks/>
            </p:cNvSpPr>
            <p:nvPr/>
          </p:nvSpPr>
          <p:spPr bwMode="auto">
            <a:xfrm>
              <a:off x="7178676" y="3767138"/>
              <a:ext cx="781050" cy="314325"/>
            </a:xfrm>
            <a:custGeom>
              <a:avLst/>
              <a:gdLst>
                <a:gd name="T0" fmla="*/ 0 w 492"/>
                <a:gd name="T1" fmla="*/ 198 h 198"/>
                <a:gd name="T2" fmla="*/ 245 w 492"/>
                <a:gd name="T3" fmla="*/ 0 h 198"/>
                <a:gd name="T4" fmla="*/ 492 w 492"/>
                <a:gd name="T5" fmla="*/ 190 h 198"/>
              </a:gdLst>
              <a:ahLst/>
              <a:cxnLst>
                <a:cxn ang="0">
                  <a:pos x="T0" y="T1"/>
                </a:cxn>
                <a:cxn ang="0">
                  <a:pos x="T2" y="T3"/>
                </a:cxn>
                <a:cxn ang="0">
                  <a:pos x="T4" y="T5"/>
                </a:cxn>
              </a:cxnLst>
              <a:rect l="0" t="0" r="r" b="b"/>
              <a:pathLst>
                <a:path w="492" h="198">
                  <a:moveTo>
                    <a:pt x="0" y="198"/>
                  </a:moveTo>
                  <a:lnTo>
                    <a:pt x="245" y="0"/>
                  </a:lnTo>
                  <a:lnTo>
                    <a:pt x="492" y="190"/>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7" name="Freeform 7">
              <a:extLst>
                <a:ext uri="{FF2B5EF4-FFF2-40B4-BE49-F238E27FC236}">
                  <a16:creationId xmlns="" xmlns:a16="http://schemas.microsoft.com/office/drawing/2014/main" id="{15717883-8E95-46AF-AF86-D81420E07DC4}"/>
                </a:ext>
              </a:extLst>
            </p:cNvPr>
            <p:cNvSpPr>
              <a:spLocks/>
            </p:cNvSpPr>
            <p:nvPr/>
          </p:nvSpPr>
          <p:spPr bwMode="auto">
            <a:xfrm>
              <a:off x="7650163" y="4156075"/>
              <a:ext cx="104775" cy="106363"/>
            </a:xfrm>
            <a:custGeom>
              <a:avLst/>
              <a:gdLst>
                <a:gd name="T0" fmla="*/ 125 w 131"/>
                <a:gd name="T1" fmla="*/ 131 h 131"/>
                <a:gd name="T2" fmla="*/ 6 w 131"/>
                <a:gd name="T3" fmla="*/ 131 h 131"/>
                <a:gd name="T4" fmla="*/ 0 w 131"/>
                <a:gd name="T5" fmla="*/ 125 h 131"/>
                <a:gd name="T6" fmla="*/ 0 w 131"/>
                <a:gd name="T7" fmla="*/ 6 h 131"/>
                <a:gd name="T8" fmla="*/ 6 w 131"/>
                <a:gd name="T9" fmla="*/ 0 h 131"/>
                <a:gd name="T10" fmla="*/ 125 w 131"/>
                <a:gd name="T11" fmla="*/ 0 h 131"/>
                <a:gd name="T12" fmla="*/ 131 w 131"/>
                <a:gd name="T13" fmla="*/ 6 h 131"/>
                <a:gd name="T14" fmla="*/ 131 w 131"/>
                <a:gd name="T15" fmla="*/ 125 h 131"/>
                <a:gd name="T16" fmla="*/ 125 w 131"/>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1" h="131">
                  <a:moveTo>
                    <a:pt x="125" y="131"/>
                  </a:moveTo>
                  <a:cubicBezTo>
                    <a:pt x="6" y="131"/>
                    <a:pt x="6" y="131"/>
                    <a:pt x="6" y="131"/>
                  </a:cubicBezTo>
                  <a:cubicBezTo>
                    <a:pt x="3" y="131"/>
                    <a:pt x="0" y="128"/>
                    <a:pt x="0" y="125"/>
                  </a:cubicBezTo>
                  <a:cubicBezTo>
                    <a:pt x="0" y="6"/>
                    <a:pt x="0" y="6"/>
                    <a:pt x="0" y="6"/>
                  </a:cubicBezTo>
                  <a:cubicBezTo>
                    <a:pt x="0" y="3"/>
                    <a:pt x="3" y="0"/>
                    <a:pt x="6" y="0"/>
                  </a:cubicBezTo>
                  <a:cubicBezTo>
                    <a:pt x="125" y="0"/>
                    <a:pt x="125" y="0"/>
                    <a:pt x="125" y="0"/>
                  </a:cubicBezTo>
                  <a:cubicBezTo>
                    <a:pt x="128" y="0"/>
                    <a:pt x="131" y="3"/>
                    <a:pt x="131" y="6"/>
                  </a:cubicBezTo>
                  <a:cubicBezTo>
                    <a:pt x="131" y="125"/>
                    <a:pt x="131" y="125"/>
                    <a:pt x="131" y="125"/>
                  </a:cubicBezTo>
                  <a:cubicBezTo>
                    <a:pt x="131" y="128"/>
                    <a:pt x="128" y="131"/>
                    <a:pt x="125" y="131"/>
                  </a:cubicBez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8" name="Freeform 8">
              <a:extLst>
                <a:ext uri="{FF2B5EF4-FFF2-40B4-BE49-F238E27FC236}">
                  <a16:creationId xmlns="" xmlns:a16="http://schemas.microsoft.com/office/drawing/2014/main" id="{6BC9D44F-B72B-40AD-9A29-85B832F19F95}"/>
                </a:ext>
              </a:extLst>
            </p:cNvPr>
            <p:cNvSpPr>
              <a:spLocks/>
            </p:cNvSpPr>
            <p:nvPr/>
          </p:nvSpPr>
          <p:spPr bwMode="auto">
            <a:xfrm>
              <a:off x="7416801" y="4152900"/>
              <a:ext cx="136525" cy="266700"/>
            </a:xfrm>
            <a:custGeom>
              <a:avLst/>
              <a:gdLst>
                <a:gd name="T0" fmla="*/ 0 w 86"/>
                <a:gd name="T1" fmla="*/ 168 h 168"/>
                <a:gd name="T2" fmla="*/ 0 w 86"/>
                <a:gd name="T3" fmla="*/ 0 h 168"/>
                <a:gd name="T4" fmla="*/ 86 w 86"/>
                <a:gd name="T5" fmla="*/ 0 h 168"/>
                <a:gd name="T6" fmla="*/ 86 w 86"/>
                <a:gd name="T7" fmla="*/ 168 h 168"/>
              </a:gdLst>
              <a:ahLst/>
              <a:cxnLst>
                <a:cxn ang="0">
                  <a:pos x="T0" y="T1"/>
                </a:cxn>
                <a:cxn ang="0">
                  <a:pos x="T2" y="T3"/>
                </a:cxn>
                <a:cxn ang="0">
                  <a:pos x="T4" y="T5"/>
                </a:cxn>
                <a:cxn ang="0">
                  <a:pos x="T6" y="T7"/>
                </a:cxn>
              </a:cxnLst>
              <a:rect l="0" t="0" r="r" b="b"/>
              <a:pathLst>
                <a:path w="86" h="168">
                  <a:moveTo>
                    <a:pt x="0" y="168"/>
                  </a:moveTo>
                  <a:lnTo>
                    <a:pt x="0" y="0"/>
                  </a:lnTo>
                  <a:lnTo>
                    <a:pt x="86" y="0"/>
                  </a:lnTo>
                  <a:lnTo>
                    <a:pt x="86" y="168"/>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sp>
        <p:nvSpPr>
          <p:cNvPr id="79" name="Freeform 5">
            <a:extLst>
              <a:ext uri="{FF2B5EF4-FFF2-40B4-BE49-F238E27FC236}">
                <a16:creationId xmlns="" xmlns:a16="http://schemas.microsoft.com/office/drawing/2014/main" id="{2B4E593A-B7B2-4558-9D2F-22F4F483F95F}"/>
              </a:ext>
            </a:extLst>
          </p:cNvPr>
          <p:cNvSpPr>
            <a:spLocks noEditPoints="1"/>
          </p:cNvSpPr>
          <p:nvPr/>
        </p:nvSpPr>
        <p:spPr bwMode="auto">
          <a:xfrm>
            <a:off x="735597" y="1076000"/>
            <a:ext cx="316011" cy="315463"/>
          </a:xfrm>
          <a:custGeom>
            <a:avLst/>
            <a:gdLst>
              <a:gd name="T0" fmla="*/ 148 w 240"/>
              <a:gd name="T1" fmla="*/ 45 h 240"/>
              <a:gd name="T2" fmla="*/ 141 w 240"/>
              <a:gd name="T3" fmla="*/ 47 h 240"/>
              <a:gd name="T4" fmla="*/ 128 w 240"/>
              <a:gd name="T5" fmla="*/ 97 h 240"/>
              <a:gd name="T6" fmla="*/ 125 w 240"/>
              <a:gd name="T7" fmla="*/ 93 h 240"/>
              <a:gd name="T8" fmla="*/ 125 w 240"/>
              <a:gd name="T9" fmla="*/ 0 h 240"/>
              <a:gd name="T10" fmla="*/ 115 w 240"/>
              <a:gd name="T11" fmla="*/ 0 h 240"/>
              <a:gd name="T12" fmla="*/ 115 w 240"/>
              <a:gd name="T13" fmla="*/ 93 h 240"/>
              <a:gd name="T14" fmla="*/ 112 w 240"/>
              <a:gd name="T15" fmla="*/ 97 h 240"/>
              <a:gd name="T16" fmla="*/ 99 w 240"/>
              <a:gd name="T17" fmla="*/ 47 h 240"/>
              <a:gd name="T18" fmla="*/ 92 w 240"/>
              <a:gd name="T19" fmla="*/ 45 h 240"/>
              <a:gd name="T20" fmla="*/ 18 w 240"/>
              <a:gd name="T21" fmla="*/ 232 h 240"/>
              <a:gd name="T22" fmla="*/ 25 w 240"/>
              <a:gd name="T23" fmla="*/ 240 h 240"/>
              <a:gd name="T24" fmla="*/ 62 w 240"/>
              <a:gd name="T25" fmla="*/ 226 h 240"/>
              <a:gd name="T26" fmla="*/ 92 w 240"/>
              <a:gd name="T27" fmla="*/ 220 h 240"/>
              <a:gd name="T28" fmla="*/ 101 w 240"/>
              <a:gd name="T29" fmla="*/ 220 h 240"/>
              <a:gd name="T30" fmla="*/ 109 w 240"/>
              <a:gd name="T31" fmla="*/ 218 h 240"/>
              <a:gd name="T32" fmla="*/ 113 w 240"/>
              <a:gd name="T33" fmla="*/ 110 h 240"/>
              <a:gd name="T34" fmla="*/ 120 w 240"/>
              <a:gd name="T35" fmla="*/ 102 h 240"/>
              <a:gd name="T36" fmla="*/ 127 w 240"/>
              <a:gd name="T37" fmla="*/ 110 h 240"/>
              <a:gd name="T38" fmla="*/ 131 w 240"/>
              <a:gd name="T39" fmla="*/ 218 h 240"/>
              <a:gd name="T40" fmla="*/ 139 w 240"/>
              <a:gd name="T41" fmla="*/ 220 h 240"/>
              <a:gd name="T42" fmla="*/ 148 w 240"/>
              <a:gd name="T43" fmla="*/ 220 h 240"/>
              <a:gd name="T44" fmla="*/ 178 w 240"/>
              <a:gd name="T45" fmla="*/ 226 h 240"/>
              <a:gd name="T46" fmla="*/ 215 w 240"/>
              <a:gd name="T47" fmla="*/ 240 h 240"/>
              <a:gd name="T48" fmla="*/ 222 w 240"/>
              <a:gd name="T49" fmla="*/ 232 h 240"/>
              <a:gd name="T50" fmla="*/ 148 w 240"/>
              <a:gd name="T51" fmla="*/ 45 h 240"/>
              <a:gd name="T52" fmla="*/ 105 w 240"/>
              <a:gd name="T53" fmla="*/ 184 h 240"/>
              <a:gd name="T54" fmla="*/ 102 w 240"/>
              <a:gd name="T55" fmla="*/ 210 h 240"/>
              <a:gd name="T56" fmla="*/ 98 w 240"/>
              <a:gd name="T57" fmla="*/ 210 h 240"/>
              <a:gd name="T58" fmla="*/ 92 w 240"/>
              <a:gd name="T59" fmla="*/ 210 h 240"/>
              <a:gd name="T60" fmla="*/ 58 w 240"/>
              <a:gd name="T61" fmla="*/ 217 h 240"/>
              <a:gd name="T62" fmla="*/ 28 w 240"/>
              <a:gd name="T63" fmla="*/ 230 h 240"/>
              <a:gd name="T64" fmla="*/ 31 w 240"/>
              <a:gd name="T65" fmla="*/ 128 h 240"/>
              <a:gd name="T66" fmla="*/ 56 w 240"/>
              <a:gd name="T67" fmla="*/ 75 h 240"/>
              <a:gd name="T68" fmla="*/ 77 w 240"/>
              <a:gd name="T69" fmla="*/ 59 h 240"/>
              <a:gd name="T70" fmla="*/ 92 w 240"/>
              <a:gd name="T71" fmla="*/ 55 h 240"/>
              <a:gd name="T72" fmla="*/ 94 w 240"/>
              <a:gd name="T73" fmla="*/ 55 h 240"/>
              <a:gd name="T74" fmla="*/ 100 w 240"/>
              <a:gd name="T75" fmla="*/ 81 h 240"/>
              <a:gd name="T76" fmla="*/ 104 w 240"/>
              <a:gd name="T77" fmla="*/ 133 h 240"/>
              <a:gd name="T78" fmla="*/ 105 w 240"/>
              <a:gd name="T79" fmla="*/ 184 h 240"/>
              <a:gd name="T80" fmla="*/ 212 w 240"/>
              <a:gd name="T81" fmla="*/ 230 h 240"/>
              <a:gd name="T82" fmla="*/ 182 w 240"/>
              <a:gd name="T83" fmla="*/ 217 h 240"/>
              <a:gd name="T84" fmla="*/ 148 w 240"/>
              <a:gd name="T85" fmla="*/ 210 h 240"/>
              <a:gd name="T86" fmla="*/ 142 w 240"/>
              <a:gd name="T87" fmla="*/ 210 h 240"/>
              <a:gd name="T88" fmla="*/ 138 w 240"/>
              <a:gd name="T89" fmla="*/ 210 h 240"/>
              <a:gd name="T90" fmla="*/ 135 w 240"/>
              <a:gd name="T91" fmla="*/ 184 h 240"/>
              <a:gd name="T92" fmla="*/ 136 w 240"/>
              <a:gd name="T93" fmla="*/ 133 h 240"/>
              <a:gd name="T94" fmla="*/ 140 w 240"/>
              <a:gd name="T95" fmla="*/ 81 h 240"/>
              <a:gd name="T96" fmla="*/ 146 w 240"/>
              <a:gd name="T97" fmla="*/ 55 h 240"/>
              <a:gd name="T98" fmla="*/ 148 w 240"/>
              <a:gd name="T99" fmla="*/ 55 h 240"/>
              <a:gd name="T100" fmla="*/ 163 w 240"/>
              <a:gd name="T101" fmla="*/ 59 h 240"/>
              <a:gd name="T102" fmla="*/ 184 w 240"/>
              <a:gd name="T103" fmla="*/ 75 h 240"/>
              <a:gd name="T104" fmla="*/ 209 w 240"/>
              <a:gd name="T105" fmla="*/ 128 h 240"/>
              <a:gd name="T106" fmla="*/ 212 w 240"/>
              <a:gd name="T107" fmla="*/ 23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0" h="240">
                <a:moveTo>
                  <a:pt x="148" y="45"/>
                </a:moveTo>
                <a:cubicBezTo>
                  <a:pt x="145" y="45"/>
                  <a:pt x="142" y="46"/>
                  <a:pt x="141" y="47"/>
                </a:cubicBezTo>
                <a:cubicBezTo>
                  <a:pt x="135" y="49"/>
                  <a:pt x="131" y="70"/>
                  <a:pt x="128" y="97"/>
                </a:cubicBezTo>
                <a:cubicBezTo>
                  <a:pt x="125" y="93"/>
                  <a:pt x="125" y="93"/>
                  <a:pt x="125" y="93"/>
                </a:cubicBezTo>
                <a:cubicBezTo>
                  <a:pt x="125" y="0"/>
                  <a:pt x="125" y="0"/>
                  <a:pt x="125" y="0"/>
                </a:cubicBezTo>
                <a:cubicBezTo>
                  <a:pt x="115" y="0"/>
                  <a:pt x="115" y="0"/>
                  <a:pt x="115" y="0"/>
                </a:cubicBezTo>
                <a:cubicBezTo>
                  <a:pt x="115" y="93"/>
                  <a:pt x="115" y="93"/>
                  <a:pt x="115" y="93"/>
                </a:cubicBezTo>
                <a:cubicBezTo>
                  <a:pt x="112" y="97"/>
                  <a:pt x="112" y="97"/>
                  <a:pt x="112" y="97"/>
                </a:cubicBezTo>
                <a:cubicBezTo>
                  <a:pt x="109" y="70"/>
                  <a:pt x="105" y="49"/>
                  <a:pt x="99" y="47"/>
                </a:cubicBezTo>
                <a:cubicBezTo>
                  <a:pt x="98" y="46"/>
                  <a:pt x="95" y="45"/>
                  <a:pt x="92" y="45"/>
                </a:cubicBezTo>
                <a:cubicBezTo>
                  <a:pt x="67" y="45"/>
                  <a:pt x="0" y="78"/>
                  <a:pt x="18" y="232"/>
                </a:cubicBezTo>
                <a:cubicBezTo>
                  <a:pt x="18" y="237"/>
                  <a:pt x="21" y="240"/>
                  <a:pt x="25" y="240"/>
                </a:cubicBezTo>
                <a:cubicBezTo>
                  <a:pt x="32" y="240"/>
                  <a:pt x="43" y="235"/>
                  <a:pt x="62" y="226"/>
                </a:cubicBezTo>
                <a:cubicBezTo>
                  <a:pt x="74" y="221"/>
                  <a:pt x="84" y="220"/>
                  <a:pt x="92" y="220"/>
                </a:cubicBezTo>
                <a:cubicBezTo>
                  <a:pt x="95" y="220"/>
                  <a:pt x="99" y="220"/>
                  <a:pt x="101" y="220"/>
                </a:cubicBezTo>
                <a:cubicBezTo>
                  <a:pt x="105" y="220"/>
                  <a:pt x="107" y="220"/>
                  <a:pt x="109" y="218"/>
                </a:cubicBezTo>
                <a:cubicBezTo>
                  <a:pt x="116" y="211"/>
                  <a:pt x="116" y="155"/>
                  <a:pt x="113" y="110"/>
                </a:cubicBezTo>
                <a:cubicBezTo>
                  <a:pt x="120" y="102"/>
                  <a:pt x="120" y="102"/>
                  <a:pt x="120" y="102"/>
                </a:cubicBezTo>
                <a:cubicBezTo>
                  <a:pt x="127" y="110"/>
                  <a:pt x="127" y="110"/>
                  <a:pt x="127" y="110"/>
                </a:cubicBezTo>
                <a:cubicBezTo>
                  <a:pt x="124" y="155"/>
                  <a:pt x="124" y="211"/>
                  <a:pt x="131" y="218"/>
                </a:cubicBezTo>
                <a:cubicBezTo>
                  <a:pt x="133" y="220"/>
                  <a:pt x="135" y="220"/>
                  <a:pt x="139" y="220"/>
                </a:cubicBezTo>
                <a:cubicBezTo>
                  <a:pt x="141" y="220"/>
                  <a:pt x="145" y="220"/>
                  <a:pt x="148" y="220"/>
                </a:cubicBezTo>
                <a:cubicBezTo>
                  <a:pt x="156" y="220"/>
                  <a:pt x="166" y="221"/>
                  <a:pt x="178" y="226"/>
                </a:cubicBezTo>
                <a:cubicBezTo>
                  <a:pt x="197" y="235"/>
                  <a:pt x="208" y="240"/>
                  <a:pt x="215" y="240"/>
                </a:cubicBezTo>
                <a:cubicBezTo>
                  <a:pt x="219" y="240"/>
                  <a:pt x="222" y="237"/>
                  <a:pt x="222" y="232"/>
                </a:cubicBezTo>
                <a:cubicBezTo>
                  <a:pt x="240" y="78"/>
                  <a:pt x="173" y="45"/>
                  <a:pt x="148" y="45"/>
                </a:cubicBezTo>
                <a:close/>
                <a:moveTo>
                  <a:pt x="105" y="184"/>
                </a:moveTo>
                <a:cubicBezTo>
                  <a:pt x="104" y="200"/>
                  <a:pt x="102" y="207"/>
                  <a:pt x="102" y="210"/>
                </a:cubicBezTo>
                <a:cubicBezTo>
                  <a:pt x="101" y="210"/>
                  <a:pt x="99" y="210"/>
                  <a:pt x="98" y="210"/>
                </a:cubicBezTo>
                <a:cubicBezTo>
                  <a:pt x="96" y="210"/>
                  <a:pt x="94" y="210"/>
                  <a:pt x="92" y="210"/>
                </a:cubicBezTo>
                <a:cubicBezTo>
                  <a:pt x="84" y="210"/>
                  <a:pt x="72" y="210"/>
                  <a:pt x="58" y="217"/>
                </a:cubicBezTo>
                <a:cubicBezTo>
                  <a:pt x="51" y="221"/>
                  <a:pt x="35" y="228"/>
                  <a:pt x="28" y="230"/>
                </a:cubicBezTo>
                <a:cubicBezTo>
                  <a:pt x="23" y="190"/>
                  <a:pt x="24" y="156"/>
                  <a:pt x="31" y="128"/>
                </a:cubicBezTo>
                <a:cubicBezTo>
                  <a:pt x="36" y="106"/>
                  <a:pt x="44" y="88"/>
                  <a:pt x="56" y="75"/>
                </a:cubicBezTo>
                <a:cubicBezTo>
                  <a:pt x="62" y="68"/>
                  <a:pt x="69" y="63"/>
                  <a:pt x="77" y="59"/>
                </a:cubicBezTo>
                <a:cubicBezTo>
                  <a:pt x="84" y="56"/>
                  <a:pt x="90" y="55"/>
                  <a:pt x="92" y="55"/>
                </a:cubicBezTo>
                <a:cubicBezTo>
                  <a:pt x="93" y="55"/>
                  <a:pt x="93" y="55"/>
                  <a:pt x="94" y="55"/>
                </a:cubicBezTo>
                <a:cubicBezTo>
                  <a:pt x="95" y="58"/>
                  <a:pt x="97" y="64"/>
                  <a:pt x="100" y="81"/>
                </a:cubicBezTo>
                <a:cubicBezTo>
                  <a:pt x="102" y="95"/>
                  <a:pt x="103" y="113"/>
                  <a:pt x="104" y="133"/>
                </a:cubicBezTo>
                <a:cubicBezTo>
                  <a:pt x="105" y="151"/>
                  <a:pt x="105" y="170"/>
                  <a:pt x="105" y="184"/>
                </a:cubicBezTo>
                <a:close/>
                <a:moveTo>
                  <a:pt x="212" y="230"/>
                </a:moveTo>
                <a:cubicBezTo>
                  <a:pt x="205" y="228"/>
                  <a:pt x="189" y="221"/>
                  <a:pt x="182" y="217"/>
                </a:cubicBezTo>
                <a:cubicBezTo>
                  <a:pt x="168" y="210"/>
                  <a:pt x="156" y="210"/>
                  <a:pt x="148" y="210"/>
                </a:cubicBezTo>
                <a:cubicBezTo>
                  <a:pt x="146" y="210"/>
                  <a:pt x="144" y="210"/>
                  <a:pt x="142" y="210"/>
                </a:cubicBezTo>
                <a:cubicBezTo>
                  <a:pt x="141" y="210"/>
                  <a:pt x="139" y="210"/>
                  <a:pt x="138" y="210"/>
                </a:cubicBezTo>
                <a:cubicBezTo>
                  <a:pt x="138" y="207"/>
                  <a:pt x="136" y="200"/>
                  <a:pt x="135" y="184"/>
                </a:cubicBezTo>
                <a:cubicBezTo>
                  <a:pt x="135" y="170"/>
                  <a:pt x="135" y="151"/>
                  <a:pt x="136" y="133"/>
                </a:cubicBezTo>
                <a:cubicBezTo>
                  <a:pt x="137" y="113"/>
                  <a:pt x="138" y="95"/>
                  <a:pt x="140" y="81"/>
                </a:cubicBezTo>
                <a:cubicBezTo>
                  <a:pt x="143" y="64"/>
                  <a:pt x="145" y="58"/>
                  <a:pt x="146" y="55"/>
                </a:cubicBezTo>
                <a:cubicBezTo>
                  <a:pt x="147" y="55"/>
                  <a:pt x="147" y="55"/>
                  <a:pt x="148" y="55"/>
                </a:cubicBezTo>
                <a:cubicBezTo>
                  <a:pt x="150" y="55"/>
                  <a:pt x="156" y="56"/>
                  <a:pt x="163" y="59"/>
                </a:cubicBezTo>
                <a:cubicBezTo>
                  <a:pt x="171" y="63"/>
                  <a:pt x="178" y="68"/>
                  <a:pt x="184" y="75"/>
                </a:cubicBezTo>
                <a:cubicBezTo>
                  <a:pt x="196" y="88"/>
                  <a:pt x="204" y="106"/>
                  <a:pt x="209" y="128"/>
                </a:cubicBezTo>
                <a:cubicBezTo>
                  <a:pt x="216" y="156"/>
                  <a:pt x="217" y="190"/>
                  <a:pt x="212" y="2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nvGrpSpPr>
          <p:cNvPr id="11" name="Group 10">
            <a:extLst>
              <a:ext uri="{FF2B5EF4-FFF2-40B4-BE49-F238E27FC236}">
                <a16:creationId xmlns="" xmlns:a16="http://schemas.microsoft.com/office/drawing/2014/main" id="{793E353C-C501-450D-96A0-CC2CCE97D47B}"/>
              </a:ext>
            </a:extLst>
          </p:cNvPr>
          <p:cNvGrpSpPr/>
          <p:nvPr/>
        </p:nvGrpSpPr>
        <p:grpSpPr>
          <a:xfrm>
            <a:off x="8138038" y="1064501"/>
            <a:ext cx="226434" cy="359593"/>
            <a:chOff x="8138038" y="1064501"/>
            <a:chExt cx="226434" cy="359593"/>
          </a:xfrm>
        </p:grpSpPr>
        <p:grpSp>
          <p:nvGrpSpPr>
            <p:cNvPr id="3" name="Group 2">
              <a:extLst>
                <a:ext uri="{FF2B5EF4-FFF2-40B4-BE49-F238E27FC236}">
                  <a16:creationId xmlns="" xmlns:a16="http://schemas.microsoft.com/office/drawing/2014/main" id="{2E37A7CD-43AA-4E4D-A72E-A76B58F9A5A4}"/>
                </a:ext>
              </a:extLst>
            </p:cNvPr>
            <p:cNvGrpSpPr/>
            <p:nvPr/>
          </p:nvGrpSpPr>
          <p:grpSpPr>
            <a:xfrm>
              <a:off x="8138038" y="1064501"/>
              <a:ext cx="226434" cy="359593"/>
              <a:chOff x="8143924" y="1072349"/>
              <a:chExt cx="226434" cy="359593"/>
            </a:xfrm>
          </p:grpSpPr>
          <p:sp>
            <p:nvSpPr>
              <p:cNvPr id="69" name="Freeform 9">
                <a:extLst>
                  <a:ext uri="{FF2B5EF4-FFF2-40B4-BE49-F238E27FC236}">
                    <a16:creationId xmlns="" xmlns:a16="http://schemas.microsoft.com/office/drawing/2014/main" id="{C78E9DE3-0D44-46D1-B309-05F81CD1D712}"/>
                  </a:ext>
                </a:extLst>
              </p:cNvPr>
              <p:cNvSpPr>
                <a:spLocks/>
              </p:cNvSpPr>
              <p:nvPr/>
            </p:nvSpPr>
            <p:spPr bwMode="auto">
              <a:xfrm>
                <a:off x="8143924" y="1126384"/>
                <a:ext cx="211638" cy="251522"/>
              </a:xfrm>
              <a:custGeom>
                <a:avLst/>
                <a:gdLst>
                  <a:gd name="T0" fmla="*/ 591 w 591"/>
                  <a:gd name="T1" fmla="*/ 56 h 702"/>
                  <a:gd name="T2" fmla="*/ 591 w 591"/>
                  <a:gd name="T3" fmla="*/ 646 h 702"/>
                  <a:gd name="T4" fmla="*/ 535 w 591"/>
                  <a:gd name="T5" fmla="*/ 702 h 702"/>
                  <a:gd name="T6" fmla="*/ 56 w 591"/>
                  <a:gd name="T7" fmla="*/ 702 h 702"/>
                  <a:gd name="T8" fmla="*/ 0 w 591"/>
                  <a:gd name="T9" fmla="*/ 646 h 702"/>
                  <a:gd name="T10" fmla="*/ 0 w 591"/>
                  <a:gd name="T11" fmla="*/ 56 h 702"/>
                  <a:gd name="T12" fmla="*/ 56 w 591"/>
                  <a:gd name="T13" fmla="*/ 0 h 702"/>
                  <a:gd name="T14" fmla="*/ 535 w 591"/>
                  <a:gd name="T15" fmla="*/ 0 h 702"/>
                  <a:gd name="T16" fmla="*/ 591 w 591"/>
                  <a:gd name="T17" fmla="*/ 56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1" h="702">
                    <a:moveTo>
                      <a:pt x="591" y="56"/>
                    </a:moveTo>
                    <a:cubicBezTo>
                      <a:pt x="591" y="646"/>
                      <a:pt x="591" y="646"/>
                      <a:pt x="591" y="646"/>
                    </a:cubicBezTo>
                    <a:cubicBezTo>
                      <a:pt x="591" y="677"/>
                      <a:pt x="566" y="702"/>
                      <a:pt x="535" y="702"/>
                    </a:cubicBezTo>
                    <a:cubicBezTo>
                      <a:pt x="56" y="702"/>
                      <a:pt x="56" y="702"/>
                      <a:pt x="56" y="702"/>
                    </a:cubicBezTo>
                    <a:cubicBezTo>
                      <a:pt x="25" y="702"/>
                      <a:pt x="0" y="677"/>
                      <a:pt x="0" y="646"/>
                    </a:cubicBezTo>
                    <a:cubicBezTo>
                      <a:pt x="0" y="56"/>
                      <a:pt x="0" y="56"/>
                      <a:pt x="0" y="56"/>
                    </a:cubicBezTo>
                    <a:cubicBezTo>
                      <a:pt x="0" y="25"/>
                      <a:pt x="25" y="0"/>
                      <a:pt x="56" y="0"/>
                    </a:cubicBezTo>
                    <a:cubicBezTo>
                      <a:pt x="535" y="0"/>
                      <a:pt x="535" y="0"/>
                      <a:pt x="535" y="0"/>
                    </a:cubicBezTo>
                    <a:cubicBezTo>
                      <a:pt x="566" y="0"/>
                      <a:pt x="591" y="25"/>
                      <a:pt x="591" y="56"/>
                    </a:cubicBez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0" name="Freeform 10">
                <a:extLst>
                  <a:ext uri="{FF2B5EF4-FFF2-40B4-BE49-F238E27FC236}">
                    <a16:creationId xmlns="" xmlns:a16="http://schemas.microsoft.com/office/drawing/2014/main" id="{4C28DBD1-FA4D-425F-81B7-70CD26151A9D}"/>
                  </a:ext>
                </a:extLst>
              </p:cNvPr>
              <p:cNvSpPr>
                <a:spLocks/>
              </p:cNvSpPr>
              <p:nvPr/>
            </p:nvSpPr>
            <p:spPr bwMode="auto">
              <a:xfrm>
                <a:off x="8166439" y="1153402"/>
                <a:ext cx="165966" cy="197487"/>
              </a:xfrm>
              <a:custGeom>
                <a:avLst/>
                <a:gdLst>
                  <a:gd name="T0" fmla="*/ 465 w 465"/>
                  <a:gd name="T1" fmla="*/ 40 h 552"/>
                  <a:gd name="T2" fmla="*/ 465 w 465"/>
                  <a:gd name="T3" fmla="*/ 512 h 552"/>
                  <a:gd name="T4" fmla="*/ 425 w 465"/>
                  <a:gd name="T5" fmla="*/ 552 h 552"/>
                  <a:gd name="T6" fmla="*/ 40 w 465"/>
                  <a:gd name="T7" fmla="*/ 552 h 552"/>
                  <a:gd name="T8" fmla="*/ 0 w 465"/>
                  <a:gd name="T9" fmla="*/ 512 h 552"/>
                  <a:gd name="T10" fmla="*/ 0 w 465"/>
                  <a:gd name="T11" fmla="*/ 40 h 552"/>
                  <a:gd name="T12" fmla="*/ 40 w 465"/>
                  <a:gd name="T13" fmla="*/ 0 h 552"/>
                  <a:gd name="T14" fmla="*/ 425 w 465"/>
                  <a:gd name="T15" fmla="*/ 0 h 552"/>
                  <a:gd name="T16" fmla="*/ 465 w 465"/>
                  <a:gd name="T17" fmla="*/ 4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5" h="552">
                    <a:moveTo>
                      <a:pt x="465" y="40"/>
                    </a:moveTo>
                    <a:cubicBezTo>
                      <a:pt x="465" y="512"/>
                      <a:pt x="465" y="512"/>
                      <a:pt x="465" y="512"/>
                    </a:cubicBezTo>
                    <a:cubicBezTo>
                      <a:pt x="465" y="534"/>
                      <a:pt x="447" y="552"/>
                      <a:pt x="425" y="552"/>
                    </a:cubicBezTo>
                    <a:cubicBezTo>
                      <a:pt x="40" y="552"/>
                      <a:pt x="40" y="552"/>
                      <a:pt x="40" y="552"/>
                    </a:cubicBezTo>
                    <a:cubicBezTo>
                      <a:pt x="18" y="552"/>
                      <a:pt x="0" y="534"/>
                      <a:pt x="0" y="512"/>
                    </a:cubicBezTo>
                    <a:cubicBezTo>
                      <a:pt x="0" y="40"/>
                      <a:pt x="0" y="40"/>
                      <a:pt x="0" y="40"/>
                    </a:cubicBezTo>
                    <a:cubicBezTo>
                      <a:pt x="0" y="18"/>
                      <a:pt x="18" y="0"/>
                      <a:pt x="40" y="0"/>
                    </a:cubicBezTo>
                    <a:cubicBezTo>
                      <a:pt x="425" y="0"/>
                      <a:pt x="425" y="0"/>
                      <a:pt x="425" y="0"/>
                    </a:cubicBezTo>
                    <a:cubicBezTo>
                      <a:pt x="447" y="0"/>
                      <a:pt x="465" y="18"/>
                      <a:pt x="465" y="40"/>
                    </a:cubicBezTo>
                    <a:close/>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1" name="Freeform 11">
                <a:extLst>
                  <a:ext uri="{FF2B5EF4-FFF2-40B4-BE49-F238E27FC236}">
                    <a16:creationId xmlns="" xmlns:a16="http://schemas.microsoft.com/office/drawing/2014/main" id="{3FF18BE7-6156-46EB-A3A8-0F3172DCD927}"/>
                  </a:ext>
                </a:extLst>
              </p:cNvPr>
              <p:cNvSpPr>
                <a:spLocks/>
              </p:cNvSpPr>
              <p:nvPr/>
            </p:nvSpPr>
            <p:spPr bwMode="auto">
              <a:xfrm>
                <a:off x="8176088" y="1072349"/>
                <a:ext cx="146667" cy="54035"/>
              </a:xfrm>
              <a:custGeom>
                <a:avLst/>
                <a:gdLst>
                  <a:gd name="T0" fmla="*/ 0 w 409"/>
                  <a:gd name="T1" fmla="*/ 152 h 152"/>
                  <a:gd name="T2" fmla="*/ 53 w 409"/>
                  <a:gd name="T3" fmla="*/ 56 h 152"/>
                  <a:gd name="T4" fmla="*/ 109 w 409"/>
                  <a:gd name="T5" fmla="*/ 0 h 152"/>
                  <a:gd name="T6" fmla="*/ 305 w 409"/>
                  <a:gd name="T7" fmla="*/ 0 h 152"/>
                  <a:gd name="T8" fmla="*/ 361 w 409"/>
                  <a:gd name="T9" fmla="*/ 56 h 152"/>
                  <a:gd name="T10" fmla="*/ 409 w 409"/>
                  <a:gd name="T11" fmla="*/ 152 h 152"/>
                </a:gdLst>
                <a:ahLst/>
                <a:cxnLst>
                  <a:cxn ang="0">
                    <a:pos x="T0" y="T1"/>
                  </a:cxn>
                  <a:cxn ang="0">
                    <a:pos x="T2" y="T3"/>
                  </a:cxn>
                  <a:cxn ang="0">
                    <a:pos x="T4" y="T5"/>
                  </a:cxn>
                  <a:cxn ang="0">
                    <a:pos x="T6" y="T7"/>
                  </a:cxn>
                  <a:cxn ang="0">
                    <a:pos x="T8" y="T9"/>
                  </a:cxn>
                  <a:cxn ang="0">
                    <a:pos x="T10" y="T11"/>
                  </a:cxn>
                </a:cxnLst>
                <a:rect l="0" t="0" r="r" b="b"/>
                <a:pathLst>
                  <a:path w="409" h="152">
                    <a:moveTo>
                      <a:pt x="0" y="152"/>
                    </a:moveTo>
                    <a:cubicBezTo>
                      <a:pt x="53" y="56"/>
                      <a:pt x="53" y="56"/>
                      <a:pt x="53" y="56"/>
                    </a:cubicBezTo>
                    <a:cubicBezTo>
                      <a:pt x="53" y="56"/>
                      <a:pt x="78" y="0"/>
                      <a:pt x="109" y="0"/>
                    </a:cubicBezTo>
                    <a:cubicBezTo>
                      <a:pt x="305" y="0"/>
                      <a:pt x="305" y="0"/>
                      <a:pt x="305" y="0"/>
                    </a:cubicBezTo>
                    <a:cubicBezTo>
                      <a:pt x="336" y="0"/>
                      <a:pt x="361" y="56"/>
                      <a:pt x="361" y="56"/>
                    </a:cubicBezTo>
                    <a:cubicBezTo>
                      <a:pt x="409" y="152"/>
                      <a:pt x="409" y="152"/>
                      <a:pt x="409" y="152"/>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2" name="Freeform 12">
                <a:extLst>
                  <a:ext uri="{FF2B5EF4-FFF2-40B4-BE49-F238E27FC236}">
                    <a16:creationId xmlns="" xmlns:a16="http://schemas.microsoft.com/office/drawing/2014/main" id="{5ED2945C-1126-462B-A0E1-F2556F2F7478}"/>
                  </a:ext>
                </a:extLst>
              </p:cNvPr>
              <p:cNvSpPr>
                <a:spLocks/>
              </p:cNvSpPr>
              <p:nvPr/>
            </p:nvSpPr>
            <p:spPr bwMode="auto">
              <a:xfrm>
                <a:off x="8176088" y="1377907"/>
                <a:ext cx="146667" cy="54035"/>
              </a:xfrm>
              <a:custGeom>
                <a:avLst/>
                <a:gdLst>
                  <a:gd name="T0" fmla="*/ 0 w 409"/>
                  <a:gd name="T1" fmla="*/ 0 h 152"/>
                  <a:gd name="T2" fmla="*/ 53 w 409"/>
                  <a:gd name="T3" fmla="*/ 96 h 152"/>
                  <a:gd name="T4" fmla="*/ 109 w 409"/>
                  <a:gd name="T5" fmla="*/ 152 h 152"/>
                  <a:gd name="T6" fmla="*/ 305 w 409"/>
                  <a:gd name="T7" fmla="*/ 152 h 152"/>
                  <a:gd name="T8" fmla="*/ 361 w 409"/>
                  <a:gd name="T9" fmla="*/ 96 h 152"/>
                  <a:gd name="T10" fmla="*/ 409 w 409"/>
                  <a:gd name="T11" fmla="*/ 0 h 152"/>
                </a:gdLst>
                <a:ahLst/>
                <a:cxnLst>
                  <a:cxn ang="0">
                    <a:pos x="T0" y="T1"/>
                  </a:cxn>
                  <a:cxn ang="0">
                    <a:pos x="T2" y="T3"/>
                  </a:cxn>
                  <a:cxn ang="0">
                    <a:pos x="T4" y="T5"/>
                  </a:cxn>
                  <a:cxn ang="0">
                    <a:pos x="T6" y="T7"/>
                  </a:cxn>
                  <a:cxn ang="0">
                    <a:pos x="T8" y="T9"/>
                  </a:cxn>
                  <a:cxn ang="0">
                    <a:pos x="T10" y="T11"/>
                  </a:cxn>
                </a:cxnLst>
                <a:rect l="0" t="0" r="r" b="b"/>
                <a:pathLst>
                  <a:path w="409" h="152">
                    <a:moveTo>
                      <a:pt x="0" y="0"/>
                    </a:moveTo>
                    <a:cubicBezTo>
                      <a:pt x="53" y="96"/>
                      <a:pt x="53" y="96"/>
                      <a:pt x="53" y="96"/>
                    </a:cubicBezTo>
                    <a:cubicBezTo>
                      <a:pt x="53" y="96"/>
                      <a:pt x="78" y="152"/>
                      <a:pt x="109" y="152"/>
                    </a:cubicBezTo>
                    <a:cubicBezTo>
                      <a:pt x="305" y="152"/>
                      <a:pt x="305" y="152"/>
                      <a:pt x="305" y="152"/>
                    </a:cubicBezTo>
                    <a:cubicBezTo>
                      <a:pt x="336" y="152"/>
                      <a:pt x="361" y="96"/>
                      <a:pt x="361" y="96"/>
                    </a:cubicBezTo>
                    <a:cubicBezTo>
                      <a:pt x="409" y="0"/>
                      <a:pt x="409" y="0"/>
                      <a:pt x="409" y="0"/>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sp>
            <p:nvSpPr>
              <p:cNvPr id="73" name="Freeform 13">
                <a:extLst>
                  <a:ext uri="{FF2B5EF4-FFF2-40B4-BE49-F238E27FC236}">
                    <a16:creationId xmlns="" xmlns:a16="http://schemas.microsoft.com/office/drawing/2014/main" id="{EED2746A-A165-44A3-B068-8D7173D81DE5}"/>
                  </a:ext>
                </a:extLst>
              </p:cNvPr>
              <p:cNvSpPr>
                <a:spLocks/>
              </p:cNvSpPr>
              <p:nvPr/>
            </p:nvSpPr>
            <p:spPr bwMode="auto">
              <a:xfrm>
                <a:off x="8355562" y="1225449"/>
                <a:ext cx="14796" cy="53392"/>
              </a:xfrm>
              <a:custGeom>
                <a:avLst/>
                <a:gdLst>
                  <a:gd name="T0" fmla="*/ 0 w 43"/>
                  <a:gd name="T1" fmla="*/ 0 h 150"/>
                  <a:gd name="T2" fmla="*/ 15 w 43"/>
                  <a:gd name="T3" fmla="*/ 0 h 150"/>
                  <a:gd name="T4" fmla="*/ 43 w 43"/>
                  <a:gd name="T5" fmla="*/ 28 h 150"/>
                  <a:gd name="T6" fmla="*/ 43 w 43"/>
                  <a:gd name="T7" fmla="*/ 122 h 150"/>
                  <a:gd name="T8" fmla="*/ 15 w 43"/>
                  <a:gd name="T9" fmla="*/ 150 h 150"/>
                  <a:gd name="T10" fmla="*/ 0 w 43"/>
                  <a:gd name="T11" fmla="*/ 150 h 150"/>
                </a:gdLst>
                <a:ahLst/>
                <a:cxnLst>
                  <a:cxn ang="0">
                    <a:pos x="T0" y="T1"/>
                  </a:cxn>
                  <a:cxn ang="0">
                    <a:pos x="T2" y="T3"/>
                  </a:cxn>
                  <a:cxn ang="0">
                    <a:pos x="T4" y="T5"/>
                  </a:cxn>
                  <a:cxn ang="0">
                    <a:pos x="T6" y="T7"/>
                  </a:cxn>
                  <a:cxn ang="0">
                    <a:pos x="T8" y="T9"/>
                  </a:cxn>
                  <a:cxn ang="0">
                    <a:pos x="T10" y="T11"/>
                  </a:cxn>
                </a:cxnLst>
                <a:rect l="0" t="0" r="r" b="b"/>
                <a:pathLst>
                  <a:path w="43" h="150">
                    <a:moveTo>
                      <a:pt x="0" y="0"/>
                    </a:moveTo>
                    <a:cubicBezTo>
                      <a:pt x="15" y="0"/>
                      <a:pt x="15" y="0"/>
                      <a:pt x="15" y="0"/>
                    </a:cubicBezTo>
                    <a:cubicBezTo>
                      <a:pt x="30" y="0"/>
                      <a:pt x="43" y="13"/>
                      <a:pt x="43" y="28"/>
                    </a:cubicBezTo>
                    <a:cubicBezTo>
                      <a:pt x="43" y="122"/>
                      <a:pt x="43" y="122"/>
                      <a:pt x="43" y="122"/>
                    </a:cubicBezTo>
                    <a:cubicBezTo>
                      <a:pt x="43" y="137"/>
                      <a:pt x="30" y="150"/>
                      <a:pt x="15" y="150"/>
                    </a:cubicBezTo>
                    <a:cubicBezTo>
                      <a:pt x="0" y="150"/>
                      <a:pt x="0" y="150"/>
                      <a:pt x="0" y="150"/>
                    </a:cubicBez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sp>
          <p:nvSpPr>
            <p:cNvPr id="80" name="Freeform 5">
              <a:extLst>
                <a:ext uri="{FF2B5EF4-FFF2-40B4-BE49-F238E27FC236}">
                  <a16:creationId xmlns="" xmlns:a16="http://schemas.microsoft.com/office/drawing/2014/main" id="{22E6A6B5-06A3-4FB5-A7C0-D19B92E56769}"/>
                </a:ext>
              </a:extLst>
            </p:cNvPr>
            <p:cNvSpPr>
              <a:spLocks/>
            </p:cNvSpPr>
            <p:nvPr/>
          </p:nvSpPr>
          <p:spPr bwMode="auto">
            <a:xfrm>
              <a:off x="8178144" y="1199835"/>
              <a:ext cx="128619" cy="84466"/>
            </a:xfrm>
            <a:custGeom>
              <a:avLst/>
              <a:gdLst>
                <a:gd name="T0" fmla="*/ 335 w 335"/>
                <a:gd name="T1" fmla="*/ 99 h 220"/>
                <a:gd name="T2" fmla="*/ 243 w 335"/>
                <a:gd name="T3" fmla="*/ 99 h 220"/>
                <a:gd name="T4" fmla="*/ 215 w 335"/>
                <a:gd name="T5" fmla="*/ 220 h 220"/>
                <a:gd name="T6" fmla="*/ 167 w 335"/>
                <a:gd name="T7" fmla="*/ 0 h 220"/>
                <a:gd name="T8" fmla="*/ 120 w 335"/>
                <a:gd name="T9" fmla="*/ 179 h 220"/>
                <a:gd name="T10" fmla="*/ 91 w 335"/>
                <a:gd name="T11" fmla="*/ 99 h 220"/>
                <a:gd name="T12" fmla="*/ 0 w 335"/>
                <a:gd name="T13" fmla="*/ 99 h 220"/>
              </a:gdLst>
              <a:ahLst/>
              <a:cxnLst>
                <a:cxn ang="0">
                  <a:pos x="T0" y="T1"/>
                </a:cxn>
                <a:cxn ang="0">
                  <a:pos x="T2" y="T3"/>
                </a:cxn>
                <a:cxn ang="0">
                  <a:pos x="T4" y="T5"/>
                </a:cxn>
                <a:cxn ang="0">
                  <a:pos x="T6" y="T7"/>
                </a:cxn>
                <a:cxn ang="0">
                  <a:pos x="T8" y="T9"/>
                </a:cxn>
                <a:cxn ang="0">
                  <a:pos x="T10" y="T11"/>
                </a:cxn>
                <a:cxn ang="0">
                  <a:pos x="T12" y="T13"/>
                </a:cxn>
              </a:cxnLst>
              <a:rect l="0" t="0" r="r" b="b"/>
              <a:pathLst>
                <a:path w="335" h="220">
                  <a:moveTo>
                    <a:pt x="335" y="99"/>
                  </a:moveTo>
                  <a:lnTo>
                    <a:pt x="243" y="99"/>
                  </a:lnTo>
                  <a:lnTo>
                    <a:pt x="215" y="220"/>
                  </a:lnTo>
                  <a:lnTo>
                    <a:pt x="167" y="0"/>
                  </a:lnTo>
                  <a:lnTo>
                    <a:pt x="120" y="179"/>
                  </a:lnTo>
                  <a:lnTo>
                    <a:pt x="91" y="99"/>
                  </a:lnTo>
                  <a:lnTo>
                    <a:pt x="0" y="99"/>
                  </a:lnTo>
                </a:path>
              </a:pathLst>
            </a:custGeom>
            <a:noFill/>
            <a:ln w="1270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pPr>
              <a:endParaRPr lang="en-US">
                <a:solidFill>
                  <a:srgbClr val="000000"/>
                </a:solidFill>
              </a:endParaRPr>
            </a:p>
          </p:txBody>
        </p:sp>
      </p:grpSp>
      <p:pic>
        <p:nvPicPr>
          <p:cNvPr id="83" name="Picture 82" descr="A picture containing indoor, toy, boat, table&#10;&#10;Description automatically generated">
            <a:extLst>
              <a:ext uri="{FF2B5EF4-FFF2-40B4-BE49-F238E27FC236}">
                <a16:creationId xmlns="" xmlns:a16="http://schemas.microsoft.com/office/drawing/2014/main" id="{6C62FF4D-83E9-4597-BF5F-A6BF7F370827}"/>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4017" r="10771"/>
          <a:stretch/>
        </p:blipFill>
        <p:spPr>
          <a:xfrm>
            <a:off x="3792875" y="1995566"/>
            <a:ext cx="1555574" cy="1982083"/>
          </a:xfrm>
          <a:prstGeom prst="rect">
            <a:avLst/>
          </a:prstGeom>
        </p:spPr>
      </p:pic>
      <p:pic>
        <p:nvPicPr>
          <p:cNvPr id="15" name="Picture 14" descr="A picture containing sitting, cellphone, phone, table&#10;&#10;Description automatically generated">
            <a:extLst>
              <a:ext uri="{FF2B5EF4-FFF2-40B4-BE49-F238E27FC236}">
                <a16:creationId xmlns="" xmlns:a16="http://schemas.microsoft.com/office/drawing/2014/main" id="{CCC24B28-772F-4CA1-8B00-58AB44A29D31}"/>
              </a:ext>
            </a:extLst>
          </p:cNvPr>
          <p:cNvPicPr>
            <a:picLocks noChangeAspect="1"/>
          </p:cNvPicPr>
          <p:nvPr/>
        </p:nvPicPr>
        <p:blipFill rotWithShape="1">
          <a:blip r:embed="rId7">
            <a:extLst>
              <a:ext uri="{28A0092B-C50C-407E-A947-70E740481C1C}">
                <a14:useLocalDpi xmlns:a14="http://schemas.microsoft.com/office/drawing/2010/main" val="0"/>
              </a:ext>
            </a:extLst>
          </a:blip>
          <a:srcRect l="11704" r="13394"/>
          <a:stretch/>
        </p:blipFill>
        <p:spPr>
          <a:xfrm>
            <a:off x="5597920" y="2317722"/>
            <a:ext cx="1598112" cy="1557529"/>
          </a:xfrm>
          <a:prstGeom prst="rect">
            <a:avLst/>
          </a:prstGeom>
        </p:spPr>
      </p:pic>
      <p:pic>
        <p:nvPicPr>
          <p:cNvPr id="20" name="Picture 19" descr="A close up of a device&#10;&#10;Description automatically generated">
            <a:extLst>
              <a:ext uri="{FF2B5EF4-FFF2-40B4-BE49-F238E27FC236}">
                <a16:creationId xmlns="" xmlns:a16="http://schemas.microsoft.com/office/drawing/2014/main" id="{505BDE46-9516-491E-AB9E-60C60FCAA57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39571" y="2107965"/>
            <a:ext cx="1607433" cy="1876786"/>
          </a:xfrm>
          <a:prstGeom prst="rect">
            <a:avLst/>
          </a:prstGeom>
        </p:spPr>
      </p:pic>
      <p:sp>
        <p:nvSpPr>
          <p:cNvPr id="62" name="Rounded Rectangle 2">
            <a:extLst>
              <a:ext uri="{FF2B5EF4-FFF2-40B4-BE49-F238E27FC236}">
                <a16:creationId xmlns="" xmlns:a16="http://schemas.microsoft.com/office/drawing/2014/main" id="{B9F46BB5-4EDA-4BFC-B9E5-23D88C287DAE}"/>
              </a:ext>
            </a:extLst>
          </p:cNvPr>
          <p:cNvSpPr/>
          <p:nvPr/>
        </p:nvSpPr>
        <p:spPr>
          <a:xfrm>
            <a:off x="1832414" y="795538"/>
            <a:ext cx="1845226" cy="3483850"/>
          </a:xfrm>
          <a:prstGeom prst="roundRect">
            <a:avLst>
              <a:gd name="adj" fmla="val 7747"/>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Tree>
    <p:extLst>
      <p:ext uri="{BB962C8B-B14F-4D97-AF65-F5344CB8AC3E}">
        <p14:creationId xmlns:p14="http://schemas.microsoft.com/office/powerpoint/2010/main" val="3176444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par>
                                <p:cTn id="10" presetID="1" presetClass="emph" presetSubtype="2" fill="hold" nodeType="withEffect">
                                  <p:stCondLst>
                                    <p:cond delay="0"/>
                                  </p:stCondLst>
                                  <p:childTnLst>
                                    <p:animClr clrSpc="rgb" dir="cw">
                                      <p:cBhvr>
                                        <p:cTn id="11" dur="2000" fill="hold"/>
                                        <p:tgtEl>
                                          <p:spTgt spid="28"/>
                                        </p:tgtEl>
                                        <p:attrNameLst>
                                          <p:attrName>fillcolor</p:attrName>
                                        </p:attrNameLst>
                                      </p:cBhvr>
                                      <p:to>
                                        <a:schemeClr val="hlink"/>
                                      </p:to>
                                    </p:animClr>
                                    <p:set>
                                      <p:cBhvr>
                                        <p:cTn id="12" dur="2000" fill="hold"/>
                                        <p:tgtEl>
                                          <p:spTgt spid="28"/>
                                        </p:tgtEl>
                                        <p:attrNameLst>
                                          <p:attrName>fill.type</p:attrName>
                                        </p:attrNameLst>
                                      </p:cBhvr>
                                      <p:to>
                                        <p:strVal val="solid"/>
                                      </p:to>
                                    </p:set>
                                    <p:set>
                                      <p:cBhvr>
                                        <p:cTn id="13" dur="2000" fill="hold"/>
                                        <p:tgtEl>
                                          <p:spTgt spid="28"/>
                                        </p:tgtEl>
                                        <p:attrNameLst>
                                          <p:attrName>fill.on</p:attrName>
                                        </p:attrNameLst>
                                      </p:cBhvr>
                                      <p:to>
                                        <p:strVal val="true"/>
                                      </p:to>
                                    </p:set>
                                  </p:childTnLst>
                                </p:cTn>
                              </p:par>
                              <p:par>
                                <p:cTn id="14" presetID="7" presetClass="emph" presetSubtype="2" fill="hold" nodeType="withEffect">
                                  <p:stCondLst>
                                    <p:cond delay="0"/>
                                  </p:stCondLst>
                                  <p:childTnLst>
                                    <p:animClr clrSpc="rgb" dir="cw">
                                      <p:cBhvr>
                                        <p:cTn id="15" dur="2000" fill="hold"/>
                                        <p:tgtEl>
                                          <p:spTgt spid="44"/>
                                        </p:tgtEl>
                                        <p:attrNameLst>
                                          <p:attrName>stroke.color</p:attrName>
                                        </p:attrNameLst>
                                      </p:cBhvr>
                                      <p:to>
                                        <a:schemeClr val="hlink"/>
                                      </p:to>
                                    </p:animClr>
                                    <p:set>
                                      <p:cBhvr>
                                        <p:cTn id="16" dur="2000" fill="hold"/>
                                        <p:tgtEl>
                                          <p:spTgt spid="44"/>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0" y="2426589"/>
            <a:ext cx="8458200" cy="1102520"/>
          </a:xfrm>
        </p:spPr>
        <p:txBody>
          <a:bodyPr/>
          <a:lstStyle/>
          <a:p>
            <a:r>
              <a:rPr lang="en-US" sz="2800" dirty="0" smtClean="0">
                <a:solidFill>
                  <a:schemeClr val="tx1"/>
                </a:solidFill>
              </a:rPr>
              <a:t>Achieving isolation and enabling patient safety</a:t>
            </a:r>
            <a:endParaRPr lang="en-US" sz="2800" dirty="0">
              <a:solidFill>
                <a:schemeClr val="tx1"/>
              </a:solidFill>
            </a:endParaRPr>
          </a:p>
        </p:txBody>
      </p:sp>
    </p:spTree>
    <p:extLst>
      <p:ext uri="{BB962C8B-B14F-4D97-AF65-F5344CB8AC3E}">
        <p14:creationId xmlns:p14="http://schemas.microsoft.com/office/powerpoint/2010/main" val="15110697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E0000"/>
                </a:solidFill>
              </a:rPr>
              <a:t>Patient safety</a:t>
            </a:r>
            <a:endParaRPr lang="en-US" dirty="0">
              <a:solidFill>
                <a:srgbClr val="DE0000"/>
              </a:solidFill>
            </a:endParaRPr>
          </a:p>
        </p:txBody>
      </p:sp>
      <p:sp>
        <p:nvSpPr>
          <p:cNvPr id="4" name="Content Placeholder 3"/>
          <p:cNvSpPr>
            <a:spLocks noGrp="1"/>
          </p:cNvSpPr>
          <p:nvPr>
            <p:ph idx="1"/>
          </p:nvPr>
        </p:nvSpPr>
        <p:spPr>
          <a:xfrm>
            <a:off x="333378" y="682994"/>
            <a:ext cx="8467725" cy="3709449"/>
          </a:xfrm>
        </p:spPr>
        <p:txBody>
          <a:bodyPr/>
          <a:lstStyle/>
          <a:p>
            <a:r>
              <a:rPr lang="en-US" sz="1300" i="1" dirty="0"/>
              <a:t>Patient safety is a global health priority. Recalling resolution WHA55.18 (2002), which urged Member States to “pay the closest possible attention to the problem of patient safety and to establish and strengthen science-based systems, necessary for improving patients’ safety and the quality of health care”, the seventy-second World Health Assembly (WHA72), in May 2019, adopted WHA72.6, a resolution on ‘Global action on patient safety’.</a:t>
            </a:r>
            <a:r>
              <a:rPr lang="en-US" sz="1300" dirty="0"/>
              <a:t> (Source: </a:t>
            </a:r>
            <a:r>
              <a:rPr lang="en-US" sz="1300" u="sng" dirty="0">
                <a:hlinkClick r:id="rId3"/>
              </a:rPr>
              <a:t>https://www.who.int/patientsafety/en/</a:t>
            </a:r>
            <a:r>
              <a:rPr lang="en-US" sz="1300" dirty="0"/>
              <a:t>) </a:t>
            </a:r>
          </a:p>
          <a:p>
            <a:endParaRPr lang="en-US" sz="1300" dirty="0"/>
          </a:p>
        </p:txBody>
      </p:sp>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13829" y="1712384"/>
            <a:ext cx="3912041" cy="29558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a:stCxn id="5" idx="3"/>
          </p:cNvCxnSpPr>
          <p:nvPr/>
        </p:nvCxnSpPr>
        <p:spPr>
          <a:xfrm flipV="1">
            <a:off x="2926080" y="2735253"/>
            <a:ext cx="445274" cy="79512"/>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2313829" y="2544417"/>
            <a:ext cx="612251" cy="12994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725436" y="2687541"/>
            <a:ext cx="1200644" cy="254447"/>
          </a:xfrm>
          <a:prstGeom prst="rect">
            <a:avLst/>
          </a:prstGeom>
          <a:solidFill>
            <a:srgbClr val="00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ECG module</a:t>
            </a:r>
            <a:endParaRPr lang="en-US" sz="1100" dirty="0">
              <a:solidFill>
                <a:schemeClr val="bg1"/>
              </a:solidFill>
            </a:endParaRPr>
          </a:p>
        </p:txBody>
      </p:sp>
      <p:sp>
        <p:nvSpPr>
          <p:cNvPr id="10" name="Rectangle 9"/>
          <p:cNvSpPr/>
          <p:nvPr/>
        </p:nvSpPr>
        <p:spPr>
          <a:xfrm>
            <a:off x="1725436" y="2965841"/>
            <a:ext cx="1200644" cy="278292"/>
          </a:xfrm>
          <a:prstGeom prst="rect">
            <a:avLst/>
          </a:prstGeom>
          <a:solidFill>
            <a:srgbClr val="00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SpO2 module</a:t>
            </a:r>
            <a:endParaRPr lang="en-US" sz="1100" dirty="0">
              <a:solidFill>
                <a:schemeClr val="bg1"/>
              </a:solidFill>
            </a:endParaRPr>
          </a:p>
        </p:txBody>
      </p:sp>
      <p:cxnSp>
        <p:nvCxnSpPr>
          <p:cNvPr id="15" name="Straight Arrow Connector 14"/>
          <p:cNvCxnSpPr/>
          <p:nvPr/>
        </p:nvCxnSpPr>
        <p:spPr>
          <a:xfrm>
            <a:off x="2926080" y="3081134"/>
            <a:ext cx="445274" cy="113027"/>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733385" y="3271118"/>
            <a:ext cx="1200644" cy="271961"/>
          </a:xfrm>
          <a:prstGeom prst="rect">
            <a:avLst/>
          </a:prstGeom>
          <a:solidFill>
            <a:srgbClr val="00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CO2 module</a:t>
            </a:r>
            <a:endParaRPr lang="en-US" sz="1100" dirty="0">
              <a:solidFill>
                <a:schemeClr val="bg1"/>
              </a:solidFill>
            </a:endParaRPr>
          </a:p>
        </p:txBody>
      </p:sp>
      <p:cxnSp>
        <p:nvCxnSpPr>
          <p:cNvPr id="18" name="Straight Arrow Connector 17"/>
          <p:cNvCxnSpPr/>
          <p:nvPr/>
        </p:nvCxnSpPr>
        <p:spPr>
          <a:xfrm>
            <a:off x="2941982" y="3358583"/>
            <a:ext cx="628154" cy="13203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741338" y="3583093"/>
            <a:ext cx="1200644" cy="243323"/>
          </a:xfrm>
          <a:prstGeom prst="rect">
            <a:avLst/>
          </a:prstGeom>
          <a:solidFill>
            <a:srgbClr val="00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BP module</a:t>
            </a:r>
            <a:endParaRPr lang="en-US" sz="1100" dirty="0">
              <a:solidFill>
                <a:schemeClr val="bg1"/>
              </a:solidFill>
            </a:endParaRPr>
          </a:p>
        </p:txBody>
      </p:sp>
      <p:cxnSp>
        <p:nvCxnSpPr>
          <p:cNvPr id="20" name="Straight Arrow Connector 19"/>
          <p:cNvCxnSpPr/>
          <p:nvPr/>
        </p:nvCxnSpPr>
        <p:spPr>
          <a:xfrm flipV="1">
            <a:off x="2926080" y="3642728"/>
            <a:ext cx="445274" cy="19879"/>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5001370" y="3975653"/>
            <a:ext cx="168300" cy="42937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5137866" y="4313600"/>
            <a:ext cx="946205" cy="365760"/>
          </a:xfrm>
          <a:prstGeom prst="rect">
            <a:avLst/>
          </a:prstGeom>
          <a:solidFill>
            <a:srgbClr val="00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bg1"/>
                </a:solidFill>
              </a:rPr>
              <a:t>Monitor</a:t>
            </a:r>
          </a:p>
        </p:txBody>
      </p:sp>
      <p:sp>
        <p:nvSpPr>
          <p:cNvPr id="17"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31</a:t>
            </a:fld>
            <a:endParaRPr lang="en-US" dirty="0"/>
          </a:p>
        </p:txBody>
      </p:sp>
    </p:spTree>
    <p:extLst>
      <p:ext uri="{BB962C8B-B14F-4D97-AF65-F5344CB8AC3E}">
        <p14:creationId xmlns:p14="http://schemas.microsoft.com/office/powerpoint/2010/main" val="1662001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DE0000"/>
                </a:solidFill>
              </a:rPr>
              <a:t>Isolation </a:t>
            </a:r>
            <a:r>
              <a:rPr lang="en-US" dirty="0">
                <a:solidFill>
                  <a:srgbClr val="DE0000"/>
                </a:solidFill>
              </a:rPr>
              <a:t>requirements and safety </a:t>
            </a:r>
            <a:r>
              <a:rPr lang="en-US" dirty="0" smtClean="0">
                <a:solidFill>
                  <a:srgbClr val="DE0000"/>
                </a:solidFill>
              </a:rPr>
              <a:t>limits</a:t>
            </a:r>
            <a:endParaRPr lang="en-US" dirty="0">
              <a:solidFill>
                <a:srgbClr val="DE0000"/>
              </a:solidFill>
            </a:endParaRPr>
          </a:p>
        </p:txBody>
      </p:sp>
      <p:sp>
        <p:nvSpPr>
          <p:cNvPr id="4" name="Content Placeholder 3"/>
          <p:cNvSpPr>
            <a:spLocks noGrp="1"/>
          </p:cNvSpPr>
          <p:nvPr>
            <p:ph idx="1"/>
          </p:nvPr>
        </p:nvSpPr>
        <p:spPr/>
        <p:txBody>
          <a:bodyPr/>
          <a:lstStyle/>
          <a:p>
            <a:r>
              <a:rPr lang="en-US" dirty="0" smtClean="0"/>
              <a:t>IEC60601-1: International </a:t>
            </a:r>
            <a:r>
              <a:rPr lang="en-US" dirty="0"/>
              <a:t>basic safety and essential performance standard for electrical medical equipment and medical electrical systems</a:t>
            </a:r>
            <a:r>
              <a:rPr lang="en-US" dirty="0" smtClean="0"/>
              <a:t>.</a:t>
            </a:r>
          </a:p>
          <a:p>
            <a:pPr lvl="1"/>
            <a:r>
              <a:rPr lang="en-US" dirty="0"/>
              <a:t>Regional compliance </a:t>
            </a:r>
            <a:endParaRPr lang="en-US" dirty="0" smtClean="0"/>
          </a:p>
          <a:p>
            <a:pPr lvl="1"/>
            <a:r>
              <a:rPr lang="en-US" dirty="0" smtClean="0"/>
              <a:t>Editions and versions</a:t>
            </a:r>
          </a:p>
          <a:p>
            <a:r>
              <a:rPr lang="en-US" dirty="0" smtClean="0"/>
              <a:t>Levels of isolation – patient focus</a:t>
            </a:r>
          </a:p>
          <a:p>
            <a:r>
              <a:rPr lang="en-US" dirty="0" smtClean="0"/>
              <a:t>Spacing – </a:t>
            </a:r>
            <a:r>
              <a:rPr lang="en-US" dirty="0" err="1"/>
              <a:t>c</a:t>
            </a:r>
            <a:r>
              <a:rPr lang="en-US" dirty="0" err="1" smtClean="0"/>
              <a:t>reepage</a:t>
            </a:r>
            <a:r>
              <a:rPr lang="en-US" dirty="0" smtClean="0"/>
              <a:t> &amp; clearances </a:t>
            </a:r>
          </a:p>
          <a:p>
            <a:r>
              <a:rPr lang="en-US" dirty="0" smtClean="0"/>
              <a:t>Safety insulation for transformers</a:t>
            </a:r>
          </a:p>
          <a:p>
            <a:r>
              <a:rPr lang="en-US" dirty="0" smtClean="0"/>
              <a:t>Leakage current limits</a:t>
            </a:r>
          </a:p>
          <a:p>
            <a:pPr lvl="1"/>
            <a:r>
              <a:rPr lang="en-US" dirty="0" smtClean="0"/>
              <a:t>Isolation at the sensing side</a:t>
            </a:r>
          </a:p>
          <a:p>
            <a:pPr lvl="1"/>
            <a:r>
              <a:rPr lang="en-US" dirty="0" smtClean="0"/>
              <a:t>Isolation at the data/power side</a:t>
            </a:r>
          </a:p>
          <a:p>
            <a:endParaRPr lang="en-US" dirty="0"/>
          </a:p>
        </p:txBody>
      </p:sp>
      <p:sp>
        <p:nvSpPr>
          <p:cNvPr id="5"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32</a:t>
            </a:fld>
            <a:endParaRPr lang="en-US" dirty="0"/>
          </a:p>
        </p:txBody>
      </p:sp>
    </p:spTree>
    <p:extLst>
      <p:ext uri="{BB962C8B-B14F-4D97-AF65-F5344CB8AC3E}">
        <p14:creationId xmlns:p14="http://schemas.microsoft.com/office/powerpoint/2010/main" val="3856888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and power isolation </a:t>
            </a:r>
            <a:endParaRPr lang="en-US" dirty="0"/>
          </a:p>
        </p:txBody>
      </p:sp>
      <p:pic>
        <p:nvPicPr>
          <p:cNvPr id="6" name="Content Placeholder 5"/>
          <p:cNvPicPr>
            <a:picLocks noGrp="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3194933" y="880911"/>
            <a:ext cx="5773101" cy="3709987"/>
          </a:xfrm>
          <a:prstGeom prst="rect">
            <a:avLst/>
          </a:prstGeom>
          <a:noFill/>
        </p:spPr>
      </p:pic>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6304" y="802877"/>
            <a:ext cx="4384510" cy="967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33</a:t>
            </a:fld>
            <a:endParaRPr lang="en-US" dirty="0"/>
          </a:p>
        </p:txBody>
      </p:sp>
    </p:spTree>
    <p:extLst>
      <p:ext uri="{BB962C8B-B14F-4D97-AF65-F5344CB8AC3E}">
        <p14:creationId xmlns:p14="http://schemas.microsoft.com/office/powerpoint/2010/main" val="272786300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design challenges</a:t>
            </a:r>
            <a:endParaRPr lang="en-US" dirty="0"/>
          </a:p>
        </p:txBody>
      </p:sp>
      <p:sp>
        <p:nvSpPr>
          <p:cNvPr id="7" name="Content Placeholder 2"/>
          <p:cNvSpPr>
            <a:spLocks noGrp="1"/>
          </p:cNvSpPr>
          <p:nvPr>
            <p:ph idx="1"/>
          </p:nvPr>
        </p:nvSpPr>
        <p:spPr>
          <a:xfrm>
            <a:off x="445924" y="667277"/>
            <a:ext cx="3816590" cy="3989179"/>
          </a:xfrm>
          <a:ln>
            <a:solidFill>
              <a:schemeClr val="tx1"/>
            </a:solidFill>
          </a:ln>
        </p:spPr>
        <p:txBody>
          <a:bodyPr/>
          <a:lstStyle/>
          <a:p>
            <a:r>
              <a:rPr lang="en-US" sz="1400" dirty="0" smtClean="0"/>
              <a:t>Input </a:t>
            </a:r>
            <a:r>
              <a:rPr lang="en-US" sz="1400" dirty="0"/>
              <a:t>v</a:t>
            </a:r>
            <a:r>
              <a:rPr lang="en-US" sz="1400" dirty="0" smtClean="0"/>
              <a:t>oltage ranging from 3.3V to 24V </a:t>
            </a:r>
          </a:p>
          <a:p>
            <a:pPr lvl="1"/>
            <a:r>
              <a:rPr lang="en-US" sz="1400" dirty="0" smtClean="0"/>
              <a:t>Regulated input vs. non-regulated input</a:t>
            </a:r>
          </a:p>
          <a:p>
            <a:r>
              <a:rPr lang="en-US" sz="1400" dirty="0" smtClean="0"/>
              <a:t>Output voltage ranging from 3.3V to 6V</a:t>
            </a:r>
          </a:p>
          <a:p>
            <a:r>
              <a:rPr lang="en-US" sz="1400" dirty="0" smtClean="0"/>
              <a:t>Output power up to 5W</a:t>
            </a:r>
          </a:p>
          <a:p>
            <a:r>
              <a:rPr lang="en-US" sz="1400" dirty="0" smtClean="0"/>
              <a:t>Open-loop or closed-loop (voltage/current)</a:t>
            </a:r>
          </a:p>
          <a:p>
            <a:pPr lvl="1"/>
            <a:r>
              <a:rPr lang="en-US" sz="1400" dirty="0"/>
              <a:t>a</a:t>
            </a:r>
            <a:r>
              <a:rPr lang="en-US" sz="1400" dirty="0" smtClean="0"/>
              <a:t>chieving &lt; 1% load regulation</a:t>
            </a:r>
          </a:p>
          <a:p>
            <a:r>
              <a:rPr lang="en-US" sz="1400" dirty="0" smtClean="0"/>
              <a:t>Isolation ~1kV to 5kV</a:t>
            </a:r>
          </a:p>
          <a:p>
            <a:r>
              <a:rPr lang="en-US" sz="1400" dirty="0" smtClean="0"/>
              <a:t>Emission (CISPR22/25, IEC60601-1)</a:t>
            </a:r>
          </a:p>
          <a:p>
            <a:r>
              <a:rPr lang="en-US" sz="1400" dirty="0" smtClean="0"/>
              <a:t>Small form factor (New trend – electronics in cable and portable MPMs)</a:t>
            </a:r>
          </a:p>
          <a:p>
            <a:pPr lvl="1"/>
            <a:r>
              <a:rPr lang="en-US" sz="1400" dirty="0"/>
              <a:t>r</a:t>
            </a:r>
            <a:r>
              <a:rPr lang="en-US" sz="1400" dirty="0" smtClean="0"/>
              <a:t>educed BoM</a:t>
            </a:r>
          </a:p>
          <a:p>
            <a:r>
              <a:rPr lang="en-US" sz="1400" dirty="0" smtClean="0"/>
              <a:t>Low cost</a:t>
            </a:r>
            <a:endParaRPr lang="en-US" sz="1400" dirty="0"/>
          </a:p>
        </p:txBody>
      </p:sp>
      <p:sp>
        <p:nvSpPr>
          <p:cNvPr id="8" name="Rectangular Callout 7"/>
          <p:cNvSpPr/>
          <p:nvPr/>
        </p:nvSpPr>
        <p:spPr>
          <a:xfrm>
            <a:off x="2074987" y="3860453"/>
            <a:ext cx="2074985" cy="703384"/>
          </a:xfrm>
          <a:prstGeom prst="wedgeRectCallout">
            <a:avLst>
              <a:gd name="adj1" fmla="val 4591"/>
              <a:gd name="adj2" fmla="val -113500"/>
            </a:avLst>
          </a:prstGeom>
          <a:solidFill>
            <a:srgbClr val="007C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rPr>
              <a:t>One size doesn’t fit all the requirements</a:t>
            </a:r>
            <a:endParaRPr lang="en-US" sz="1600" dirty="0">
              <a:solidFill>
                <a:schemeClr val="bg1"/>
              </a:solidFill>
            </a:endParaRPr>
          </a:p>
        </p:txBody>
      </p:sp>
      <p:sp>
        <p:nvSpPr>
          <p:cNvPr id="9" name="Right Arrow 8"/>
          <p:cNvSpPr/>
          <p:nvPr/>
        </p:nvSpPr>
        <p:spPr>
          <a:xfrm>
            <a:off x="4346920" y="2165296"/>
            <a:ext cx="745587" cy="647113"/>
          </a:xfrm>
          <a:prstGeom prst="rightArrow">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p:cNvSpPr txBox="1">
            <a:spLocks/>
          </p:cNvSpPr>
          <p:nvPr/>
        </p:nvSpPr>
        <p:spPr bwMode="auto">
          <a:xfrm>
            <a:off x="5226595" y="1602587"/>
            <a:ext cx="3157752" cy="1610751"/>
          </a:xfrm>
          <a:prstGeom prst="rect">
            <a:avLst/>
          </a:prstGeom>
          <a:noFill/>
          <a:ln w="9525" algn="ctr">
            <a:solidFill>
              <a:schemeClr val="tx1"/>
            </a:solidFill>
            <a:miter lim="800000"/>
            <a:headEnd/>
            <a:tailEnd/>
          </a:ln>
        </p:spPr>
        <p:txBody>
          <a:bodyPr vert="horz" wrap="square" lIns="76177" tIns="38087" rIns="76177" bIns="38087" numCol="1" anchor="t" anchorCtr="0" compatLnSpc="1">
            <a:prstTxWarp prst="textNoShape">
              <a:avLst/>
            </a:prstTxWarp>
          </a:bodyPr>
          <a:lstStyle>
            <a:lvl1pPr marL="189119" indent="-189119" algn="l" rtl="0" eaLnBrk="0" fontAlgn="base" hangingPunct="0">
              <a:spcBef>
                <a:spcPts val="667"/>
              </a:spcBef>
              <a:spcAft>
                <a:spcPct val="0"/>
              </a:spcAft>
              <a:buChar char="•"/>
              <a:defRPr sz="1800">
                <a:solidFill>
                  <a:schemeClr val="tx1"/>
                </a:solidFill>
                <a:latin typeface="+mn-lt"/>
                <a:ea typeface="+mn-ea"/>
                <a:cs typeface="+mn-cs"/>
              </a:defRPr>
            </a:lvl1pPr>
            <a:lvl2pPr marL="478751" indent="-194411" algn="l" rtl="0" eaLnBrk="0" fontAlgn="base" hangingPunct="0">
              <a:spcBef>
                <a:spcPct val="20000"/>
              </a:spcBef>
              <a:spcAft>
                <a:spcPct val="0"/>
              </a:spcAft>
              <a:buChar char="–"/>
              <a:defRPr sz="1600">
                <a:solidFill>
                  <a:schemeClr val="tx1"/>
                </a:solidFill>
                <a:latin typeface="+mn-lt"/>
              </a:defRPr>
            </a:lvl2pPr>
            <a:lvl3pPr marL="711512" indent="-137545" algn="l" rtl="0" eaLnBrk="0" fontAlgn="base" hangingPunct="0">
              <a:spcBef>
                <a:spcPct val="15000"/>
              </a:spcBef>
              <a:spcAft>
                <a:spcPct val="0"/>
              </a:spcAft>
              <a:buChar char="•"/>
              <a:defRPr sz="1500">
                <a:solidFill>
                  <a:schemeClr val="tx1"/>
                </a:solidFill>
                <a:latin typeface="+mn-lt"/>
              </a:defRPr>
            </a:lvl3pPr>
            <a:lvl4pPr marL="1001143" indent="-194411" algn="l" rtl="0" eaLnBrk="0" fontAlgn="base" hangingPunct="0">
              <a:spcBef>
                <a:spcPct val="5000"/>
              </a:spcBef>
              <a:spcAft>
                <a:spcPct val="0"/>
              </a:spcAft>
              <a:buChar char="–"/>
              <a:defRPr sz="1500">
                <a:solidFill>
                  <a:schemeClr val="tx1"/>
                </a:solidFill>
                <a:latin typeface="+mn-lt"/>
              </a:defRPr>
            </a:lvl4pPr>
            <a:lvl5pPr marL="1240515" indent="-144160" algn="l" rtl="0" eaLnBrk="0" fontAlgn="base" hangingPunct="0">
              <a:spcBef>
                <a:spcPct val="0"/>
              </a:spcBef>
              <a:spcAft>
                <a:spcPct val="0"/>
              </a:spcAft>
              <a:buChar char="»"/>
              <a:defRPr sz="1500">
                <a:solidFill>
                  <a:schemeClr val="tx1"/>
                </a:solidFill>
                <a:latin typeface="+mn-lt"/>
              </a:defRPr>
            </a:lvl5pPr>
            <a:lvl6pPr marL="1621400" indent="-144160" algn="l" rtl="0" fontAlgn="base">
              <a:spcBef>
                <a:spcPct val="0"/>
              </a:spcBef>
              <a:spcAft>
                <a:spcPct val="0"/>
              </a:spcAft>
              <a:buChar char="»"/>
              <a:defRPr sz="1300">
                <a:solidFill>
                  <a:schemeClr val="tx1"/>
                </a:solidFill>
                <a:latin typeface="+mn-lt"/>
              </a:defRPr>
            </a:lvl6pPr>
            <a:lvl7pPr marL="2002286" indent="-144160" algn="l" rtl="0" fontAlgn="base">
              <a:spcBef>
                <a:spcPct val="0"/>
              </a:spcBef>
              <a:spcAft>
                <a:spcPct val="0"/>
              </a:spcAft>
              <a:buChar char="»"/>
              <a:defRPr sz="1300">
                <a:solidFill>
                  <a:schemeClr val="tx1"/>
                </a:solidFill>
                <a:latin typeface="+mn-lt"/>
              </a:defRPr>
            </a:lvl7pPr>
            <a:lvl8pPr marL="2383171" indent="-144160" algn="l" rtl="0" fontAlgn="base">
              <a:spcBef>
                <a:spcPct val="0"/>
              </a:spcBef>
              <a:spcAft>
                <a:spcPct val="0"/>
              </a:spcAft>
              <a:buChar char="»"/>
              <a:defRPr sz="1300">
                <a:solidFill>
                  <a:schemeClr val="tx1"/>
                </a:solidFill>
                <a:latin typeface="+mn-lt"/>
              </a:defRPr>
            </a:lvl8pPr>
            <a:lvl9pPr marL="2764055" indent="-144160" algn="l" rtl="0" fontAlgn="base">
              <a:spcBef>
                <a:spcPct val="0"/>
              </a:spcBef>
              <a:spcAft>
                <a:spcPct val="0"/>
              </a:spcAft>
              <a:buChar char="»"/>
              <a:defRPr sz="1300">
                <a:solidFill>
                  <a:schemeClr val="tx1"/>
                </a:solidFill>
                <a:latin typeface="+mn-lt"/>
              </a:defRPr>
            </a:lvl9pPr>
          </a:lstStyle>
          <a:p>
            <a:pPr marL="0" indent="0">
              <a:buNone/>
            </a:pPr>
            <a:r>
              <a:rPr lang="en-US" sz="1400" kern="0" dirty="0" smtClean="0"/>
              <a:t>Possible Architectures</a:t>
            </a:r>
          </a:p>
          <a:p>
            <a:pPr marL="171450" indent="-171450">
              <a:buFont typeface="Arial" panose="020B0604020202020204" pitchFamily="34" charset="0"/>
              <a:buChar char="•"/>
            </a:pPr>
            <a:r>
              <a:rPr lang="en-US" sz="1400" dirty="0"/>
              <a:t>Flyback</a:t>
            </a:r>
          </a:p>
          <a:p>
            <a:pPr marL="171450" indent="-171450">
              <a:buFont typeface="Arial" panose="020B0604020202020204" pitchFamily="34" charset="0"/>
              <a:buChar char="•"/>
            </a:pPr>
            <a:r>
              <a:rPr lang="en-US" sz="1400" dirty="0" smtClean="0"/>
              <a:t>Push-pull</a:t>
            </a:r>
            <a:endParaRPr lang="en-US" sz="1400" dirty="0"/>
          </a:p>
          <a:p>
            <a:pPr marL="171450" indent="-171450">
              <a:buFont typeface="Arial" panose="020B0604020202020204" pitchFamily="34" charset="0"/>
              <a:buChar char="•"/>
            </a:pPr>
            <a:r>
              <a:rPr lang="en-US" sz="1400" dirty="0"/>
              <a:t>Isolated </a:t>
            </a:r>
            <a:r>
              <a:rPr lang="en-US" sz="1400" dirty="0" smtClean="0"/>
              <a:t>power </a:t>
            </a:r>
            <a:r>
              <a:rPr lang="en-US" sz="1400" dirty="0"/>
              <a:t>m</a:t>
            </a:r>
            <a:r>
              <a:rPr lang="en-US" sz="1400" dirty="0" smtClean="0"/>
              <a:t>odule</a:t>
            </a:r>
            <a:endParaRPr lang="en-US" sz="1400" dirty="0"/>
          </a:p>
          <a:p>
            <a:pPr marL="171450" indent="-171450">
              <a:buFont typeface="Arial" panose="020B0604020202020204" pitchFamily="34" charset="0"/>
              <a:buChar char="•"/>
            </a:pPr>
            <a:r>
              <a:rPr lang="en-US" sz="1400" dirty="0"/>
              <a:t>Isolated </a:t>
            </a:r>
            <a:r>
              <a:rPr lang="en-US" sz="1400" dirty="0" smtClean="0"/>
              <a:t>power and data </a:t>
            </a:r>
            <a:r>
              <a:rPr lang="en-US" sz="1400" dirty="0"/>
              <a:t>m</a:t>
            </a:r>
            <a:r>
              <a:rPr lang="en-US" sz="1400" dirty="0" smtClean="0"/>
              <a:t>odule</a:t>
            </a:r>
            <a:endParaRPr lang="en-US" sz="1400" dirty="0"/>
          </a:p>
          <a:p>
            <a:pPr marL="0" indent="0">
              <a:buNone/>
            </a:pPr>
            <a:endParaRPr lang="en-US" sz="1400" kern="0" dirty="0"/>
          </a:p>
        </p:txBody>
      </p:sp>
      <p:sp>
        <p:nvSpPr>
          <p:cNvPr id="11"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34</a:t>
            </a:fld>
            <a:endParaRPr lang="en-US" dirty="0"/>
          </a:p>
        </p:txBody>
      </p:sp>
    </p:spTree>
    <p:extLst>
      <p:ext uri="{BB962C8B-B14F-4D97-AF65-F5344CB8AC3E}">
        <p14:creationId xmlns:p14="http://schemas.microsoft.com/office/powerpoint/2010/main" val="19389902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xmlns=""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600" kern="0" dirty="0" smtClean="0"/>
              <a:t>PSR </a:t>
            </a:r>
            <a:r>
              <a:rPr lang="en-US" sz="2600" kern="0" dirty="0" err="1" smtClean="0"/>
              <a:t>flyback</a:t>
            </a:r>
            <a:r>
              <a:rPr lang="en-US" sz="2600" kern="0" dirty="0" smtClean="0"/>
              <a:t> topology</a:t>
            </a:r>
            <a:endParaRPr lang="en-US" sz="2600" kern="0" dirty="0"/>
          </a:p>
        </p:txBody>
      </p:sp>
      <p:grpSp>
        <p:nvGrpSpPr>
          <p:cNvPr id="9" name="Group 8"/>
          <p:cNvGrpSpPr/>
          <p:nvPr/>
        </p:nvGrpSpPr>
        <p:grpSpPr>
          <a:xfrm>
            <a:off x="574451" y="3194495"/>
            <a:ext cx="1565418" cy="1380754"/>
            <a:chOff x="3763430" y="1424273"/>
            <a:chExt cx="5781915" cy="3922155"/>
          </a:xfrm>
        </p:grpSpPr>
        <p:graphicFrame>
          <p:nvGraphicFramePr>
            <p:cNvPr id="10" name="Object 9"/>
            <p:cNvGraphicFramePr>
              <a:graphicFrameLocks noChangeAspect="1"/>
            </p:cNvGraphicFramePr>
            <p:nvPr>
              <p:extLst>
                <p:ext uri="{D42A27DB-BD31-4B8C-83A1-F6EECF244321}">
                  <p14:modId xmlns:p14="http://schemas.microsoft.com/office/powerpoint/2010/main" val="2418267464"/>
                </p:ext>
              </p:extLst>
            </p:nvPr>
          </p:nvGraphicFramePr>
          <p:xfrm>
            <a:off x="3763430" y="1424273"/>
            <a:ext cx="5767387" cy="2711451"/>
          </p:xfrm>
          <a:graphic>
            <a:graphicData uri="http://schemas.openxmlformats.org/presentationml/2006/ole">
              <mc:AlternateContent xmlns:mc="http://schemas.openxmlformats.org/markup-compatibility/2006">
                <mc:Choice xmlns:v="urn:schemas-microsoft-com:vml" Requires="v">
                  <p:oleObj spid="_x0000_s2074" name="Visio" r:id="rId4" imgW="5767196" imgH="2711907" progId="Visio.Drawing.11">
                    <p:embed/>
                  </p:oleObj>
                </mc:Choice>
                <mc:Fallback>
                  <p:oleObj name="Visio" r:id="rId4" imgW="5767196" imgH="2711907" progId="Visio.Drawing.11">
                    <p:embed/>
                    <p:pic>
                      <p:nvPicPr>
                        <p:cNvPr id="0" name=""/>
                        <p:cNvPicPr/>
                        <p:nvPr/>
                      </p:nvPicPr>
                      <p:blipFill>
                        <a:blip r:embed="rId5"/>
                        <a:stretch>
                          <a:fillRect/>
                        </a:stretch>
                      </p:blipFill>
                      <p:spPr>
                        <a:xfrm>
                          <a:off x="3763430" y="1424273"/>
                          <a:ext cx="5767387" cy="2711451"/>
                        </a:xfrm>
                        <a:prstGeom prst="rect">
                          <a:avLst/>
                        </a:prstGeom>
                      </p:spPr>
                    </p:pic>
                  </p:oleObj>
                </mc:Fallback>
              </mc:AlternateContent>
            </a:graphicData>
          </a:graphic>
        </p:graphicFrame>
        <p:grpSp>
          <p:nvGrpSpPr>
            <p:cNvPr id="11" name="Group 10"/>
            <p:cNvGrpSpPr/>
            <p:nvPr/>
          </p:nvGrpSpPr>
          <p:grpSpPr>
            <a:xfrm>
              <a:off x="5177725" y="2674280"/>
              <a:ext cx="4367620" cy="2672148"/>
              <a:chOff x="487727" y="3748954"/>
              <a:chExt cx="6029286" cy="3155315"/>
            </a:xfrm>
          </p:grpSpPr>
          <p:sp>
            <p:nvSpPr>
              <p:cNvPr id="12" name="Rounded Rectangle 11"/>
              <p:cNvSpPr/>
              <p:nvPr/>
            </p:nvSpPr>
            <p:spPr>
              <a:xfrm>
                <a:off x="2230425" y="3748954"/>
                <a:ext cx="1884376" cy="1946923"/>
              </a:xfrm>
              <a:prstGeom prst="roundRect">
                <a:avLst/>
              </a:prstGeom>
              <a:solidFill>
                <a:srgbClr val="990000">
                  <a:alpha val="20000"/>
                </a:srgb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Arial"/>
                  <a:ea typeface="+mn-ea"/>
                  <a:cs typeface="+mn-cs"/>
                </a:endParaRPr>
              </a:p>
            </p:txBody>
          </p:sp>
          <p:sp>
            <p:nvSpPr>
              <p:cNvPr id="13" name="TextBox 12"/>
              <p:cNvSpPr txBox="1"/>
              <p:nvPr/>
            </p:nvSpPr>
            <p:spPr>
              <a:xfrm>
                <a:off x="487727" y="5768687"/>
                <a:ext cx="6029286" cy="1135582"/>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800" b="1" i="0" u="none" strike="noStrike" kern="0" cap="none" spc="0" normalizeH="0" baseline="0" noProof="0" dirty="0" smtClean="0">
                    <a:ln>
                      <a:noFill/>
                    </a:ln>
                    <a:solidFill>
                      <a:srgbClr val="990000"/>
                    </a:solidFill>
                    <a:effectLst/>
                    <a:uLnTx/>
                    <a:uFillTx/>
                    <a:latin typeface="Arial" charset="0"/>
                  </a:rPr>
                  <a:t>Tertiary feedback </a:t>
                </a:r>
                <a:r>
                  <a:rPr lang="en-US" sz="800" b="1" kern="0" noProof="0" dirty="0" smtClean="0">
                    <a:solidFill>
                      <a:srgbClr val="990000"/>
                    </a:solidFill>
                  </a:rPr>
                  <a:t>w</a:t>
                </a:r>
                <a:r>
                  <a:rPr kumimoji="0" lang="en-US" sz="800" b="1" i="0" u="none" strike="noStrike" kern="0" cap="none" spc="0" normalizeH="0" baseline="0" noProof="0" dirty="0" smtClean="0">
                    <a:ln>
                      <a:noFill/>
                    </a:ln>
                    <a:solidFill>
                      <a:srgbClr val="990000"/>
                    </a:solidFill>
                    <a:effectLst/>
                    <a:uLnTx/>
                    <a:uFillTx/>
                    <a:latin typeface="Arial" charset="0"/>
                  </a:rPr>
                  <a:t>inding needed</a:t>
                </a:r>
              </a:p>
            </p:txBody>
          </p:sp>
        </p:grpSp>
      </p:grpSp>
      <p:grpSp>
        <p:nvGrpSpPr>
          <p:cNvPr id="14" name="Group 13"/>
          <p:cNvGrpSpPr/>
          <p:nvPr/>
        </p:nvGrpSpPr>
        <p:grpSpPr>
          <a:xfrm>
            <a:off x="2628336" y="3297117"/>
            <a:ext cx="1638797" cy="1283156"/>
            <a:chOff x="2728802" y="1197477"/>
            <a:chExt cx="2359928" cy="2590865"/>
          </a:xfrm>
        </p:grpSpPr>
        <p:grpSp>
          <p:nvGrpSpPr>
            <p:cNvPr id="15" name="Group 14"/>
            <p:cNvGrpSpPr/>
            <p:nvPr/>
          </p:nvGrpSpPr>
          <p:grpSpPr>
            <a:xfrm>
              <a:off x="2728802" y="1197477"/>
              <a:ext cx="2359928" cy="2590865"/>
              <a:chOff x="352070" y="960713"/>
              <a:chExt cx="3199694" cy="3853625"/>
            </a:xfrm>
          </p:grpSpPr>
          <p:grpSp>
            <p:nvGrpSpPr>
              <p:cNvPr id="20" name="Group 19"/>
              <p:cNvGrpSpPr/>
              <p:nvPr/>
            </p:nvGrpSpPr>
            <p:grpSpPr>
              <a:xfrm>
                <a:off x="352070" y="2319348"/>
                <a:ext cx="2978877" cy="2494990"/>
                <a:chOff x="2584" y="3505199"/>
                <a:chExt cx="4112216" cy="2946131"/>
              </a:xfrm>
            </p:grpSpPr>
            <p:sp>
              <p:nvSpPr>
                <p:cNvPr id="22" name="Rounded Rectangle 21"/>
                <p:cNvSpPr/>
                <p:nvPr/>
              </p:nvSpPr>
              <p:spPr>
                <a:xfrm>
                  <a:off x="2362200" y="3505199"/>
                  <a:ext cx="1752600" cy="2674438"/>
                </a:xfrm>
                <a:prstGeom prst="roundRect">
                  <a:avLst/>
                </a:prstGeom>
                <a:solidFill>
                  <a:srgbClr val="990000">
                    <a:alpha val="20000"/>
                  </a:srgbClr>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Arial"/>
                    <a:ea typeface="+mn-ea"/>
                    <a:cs typeface="+mn-cs"/>
                  </a:endParaRPr>
                </a:p>
              </p:txBody>
            </p:sp>
            <p:sp>
              <p:nvSpPr>
                <p:cNvPr id="23" name="TextBox 22"/>
                <p:cNvSpPr txBox="1"/>
                <p:nvPr/>
              </p:nvSpPr>
              <p:spPr>
                <a:xfrm>
                  <a:off x="2584" y="5250722"/>
                  <a:ext cx="2314204" cy="1200608"/>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800" b="1" i="0" u="none" strike="noStrike" kern="0" cap="none" spc="0" normalizeH="0" baseline="0" noProof="0" dirty="0" err="1" smtClean="0">
                      <a:ln>
                        <a:noFill/>
                      </a:ln>
                      <a:solidFill>
                        <a:srgbClr val="990000"/>
                      </a:solidFill>
                      <a:effectLst/>
                      <a:uLnTx/>
                      <a:uFillTx/>
                      <a:latin typeface="Arial" charset="0"/>
                    </a:rPr>
                    <a:t>Optocoupler</a:t>
                  </a:r>
                  <a:r>
                    <a:rPr kumimoji="0" lang="en-US" sz="800" b="1" i="0" u="none" strike="noStrike" kern="0" cap="none" spc="0" normalizeH="0" baseline="0" noProof="0" dirty="0" smtClean="0">
                      <a:ln>
                        <a:noFill/>
                      </a:ln>
                      <a:solidFill>
                        <a:srgbClr val="990000"/>
                      </a:solidFill>
                      <a:effectLst/>
                      <a:uLnTx/>
                      <a:uFillTx/>
                      <a:latin typeface="Arial" charset="0"/>
                    </a:rPr>
                    <a:t> needed</a:t>
                  </a:r>
                </a:p>
              </p:txBody>
            </p:sp>
          </p:grpSp>
          <p:pic>
            <p:nvPicPr>
              <p:cNvPr id="21" name="Picture 20"/>
              <p:cNvPicPr>
                <a:picLocks noChangeAspect="1"/>
              </p:cNvPicPr>
              <p:nvPr/>
            </p:nvPicPr>
            <p:blipFill>
              <a:blip r:embed="rId6"/>
              <a:stretch>
                <a:fillRect/>
              </a:stretch>
            </p:blipFill>
            <p:spPr>
              <a:xfrm>
                <a:off x="736597" y="960713"/>
                <a:ext cx="2815167" cy="3291110"/>
              </a:xfrm>
              <a:prstGeom prst="rect">
                <a:avLst/>
              </a:prstGeom>
            </p:spPr>
          </p:pic>
        </p:grpSp>
        <p:sp>
          <p:nvSpPr>
            <p:cNvPr id="16" name="TextBox 15"/>
            <p:cNvSpPr txBox="1"/>
            <p:nvPr/>
          </p:nvSpPr>
          <p:spPr>
            <a:xfrm>
              <a:off x="4109768" y="3166697"/>
              <a:ext cx="739841" cy="184666"/>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600" b="1" i="0" u="none" strike="noStrike" kern="0" cap="none" spc="0" normalizeH="0" baseline="0" noProof="0" dirty="0" smtClean="0">
                  <a:ln>
                    <a:noFill/>
                  </a:ln>
                  <a:solidFill>
                    <a:srgbClr val="000000"/>
                  </a:solidFill>
                  <a:effectLst/>
                  <a:uLnTx/>
                  <a:uFillTx/>
                  <a:latin typeface="Arial" charset="0"/>
                </a:rPr>
                <a:t>TL431</a:t>
              </a:r>
            </a:p>
          </p:txBody>
        </p:sp>
        <p:cxnSp>
          <p:nvCxnSpPr>
            <p:cNvPr id="17" name="Straight Connector 16"/>
            <p:cNvCxnSpPr/>
            <p:nvPr/>
          </p:nvCxnSpPr>
          <p:spPr>
            <a:xfrm>
              <a:off x="4457679" y="3025760"/>
              <a:ext cx="261641" cy="0"/>
            </a:xfrm>
            <a:prstGeom prst="line">
              <a:avLst/>
            </a:prstGeom>
            <a:noFill/>
            <a:ln w="9525" cap="flat" cmpd="sng" algn="ctr">
              <a:solidFill>
                <a:srgbClr val="000000"/>
              </a:solidFill>
              <a:prstDash val="solid"/>
            </a:ln>
            <a:effectLst/>
          </p:spPr>
        </p:cxnSp>
        <p:cxnSp>
          <p:nvCxnSpPr>
            <p:cNvPr id="18" name="Straight Connector 17"/>
            <p:cNvCxnSpPr/>
            <p:nvPr/>
          </p:nvCxnSpPr>
          <p:spPr>
            <a:xfrm>
              <a:off x="4719320" y="2834640"/>
              <a:ext cx="0" cy="191120"/>
            </a:xfrm>
            <a:prstGeom prst="line">
              <a:avLst/>
            </a:prstGeom>
            <a:noFill/>
            <a:ln w="9525" cap="flat" cmpd="sng" algn="ctr">
              <a:solidFill>
                <a:srgbClr val="000000"/>
              </a:solidFill>
              <a:prstDash val="solid"/>
            </a:ln>
            <a:effectLst/>
          </p:spPr>
        </p:cxnSp>
        <p:sp>
          <p:nvSpPr>
            <p:cNvPr id="19" name="Oval 18"/>
            <p:cNvSpPr/>
            <p:nvPr/>
          </p:nvSpPr>
          <p:spPr>
            <a:xfrm flipV="1">
              <a:off x="4706366" y="2843561"/>
              <a:ext cx="18288" cy="18288"/>
            </a:xfrm>
            <a:prstGeom prst="ellipse">
              <a:avLst/>
            </a:prstGeom>
            <a:solidFill>
              <a:srgbClr val="000000"/>
            </a:solidFill>
            <a:ln w="2540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Arial"/>
                <a:ea typeface="+mn-ea"/>
                <a:cs typeface="+mn-cs"/>
              </a:endParaRPr>
            </a:p>
          </p:txBody>
        </p:sp>
      </p:grpSp>
      <p:graphicFrame>
        <p:nvGraphicFramePr>
          <p:cNvPr id="3" name="Table 2"/>
          <p:cNvGraphicFramePr>
            <a:graphicFrameLocks noGrp="1"/>
          </p:cNvGraphicFramePr>
          <p:nvPr>
            <p:extLst>
              <p:ext uri="{D42A27DB-BD31-4B8C-83A1-F6EECF244321}">
                <p14:modId xmlns:p14="http://schemas.microsoft.com/office/powerpoint/2010/main" val="1326355406"/>
              </p:ext>
            </p:extLst>
          </p:nvPr>
        </p:nvGraphicFramePr>
        <p:xfrm>
          <a:off x="5161278" y="536332"/>
          <a:ext cx="3652520" cy="2201624"/>
        </p:xfrm>
        <a:graphic>
          <a:graphicData uri="http://schemas.openxmlformats.org/drawingml/2006/table">
            <a:tbl>
              <a:tblPr firstRow="1" firstCol="1" lastCol="1" bandRow="1">
                <a:tableStyleId>{F2DE63D5-997A-4646-A377-4702673A728D}</a:tableStyleId>
              </a:tblPr>
              <a:tblGrid>
                <a:gridCol w="1640650"/>
                <a:gridCol w="2011870"/>
              </a:tblGrid>
              <a:tr h="253226">
                <a:tc>
                  <a:txBody>
                    <a:bodyPr/>
                    <a:lstStyle/>
                    <a:p>
                      <a:pPr algn="ctr"/>
                      <a:r>
                        <a:rPr lang="en-US" sz="1000" dirty="0" smtClean="0"/>
                        <a:t>Parameter</a:t>
                      </a:r>
                      <a:endParaRPr lang="en-US" sz="1000" dirty="0"/>
                    </a:p>
                  </a:txBody>
                  <a:tcPr/>
                </a:tc>
                <a:tc>
                  <a:txBody>
                    <a:bodyPr/>
                    <a:lstStyle/>
                    <a:p>
                      <a:pPr algn="ctr"/>
                      <a:r>
                        <a:rPr lang="en-US" sz="1000" dirty="0" smtClean="0"/>
                        <a:t>Value</a:t>
                      </a:r>
                      <a:endParaRPr lang="en-US" sz="1000" dirty="0"/>
                    </a:p>
                  </a:txBody>
                  <a:tcPr/>
                </a:tc>
              </a:tr>
              <a:tr h="187318">
                <a:tc>
                  <a:txBody>
                    <a:bodyPr/>
                    <a:lstStyle/>
                    <a:p>
                      <a:pPr algn="ctr"/>
                      <a:r>
                        <a:rPr lang="en-US" sz="1000" dirty="0" smtClean="0"/>
                        <a:t>Input voltage (Vin)</a:t>
                      </a:r>
                      <a:endParaRPr lang="en-US" sz="1000" dirty="0"/>
                    </a:p>
                  </a:txBody>
                  <a:tcPr/>
                </a:tc>
                <a:tc>
                  <a:txBody>
                    <a:bodyPr/>
                    <a:lstStyle/>
                    <a:p>
                      <a:pPr algn="ctr"/>
                      <a:r>
                        <a:rPr lang="en-US" sz="1000" dirty="0" smtClean="0"/>
                        <a:t>4.5V to 65V (70V max)</a:t>
                      </a:r>
                      <a:endParaRPr lang="en-US" sz="1000" dirty="0"/>
                    </a:p>
                  </a:txBody>
                  <a:tcPr/>
                </a:tc>
              </a:tr>
              <a:tr h="253226">
                <a:tc>
                  <a:txBody>
                    <a:bodyPr/>
                    <a:lstStyle/>
                    <a:p>
                      <a:pPr algn="ctr"/>
                      <a:r>
                        <a:rPr lang="en-US" sz="1000" dirty="0" smtClean="0"/>
                        <a:t>Output voltage (Vout)</a:t>
                      </a:r>
                      <a:endParaRPr lang="en-US" sz="1000" dirty="0"/>
                    </a:p>
                  </a:txBody>
                  <a:tcPr/>
                </a:tc>
                <a:tc>
                  <a:txBody>
                    <a:bodyPr/>
                    <a:lstStyle/>
                    <a:p>
                      <a:pPr algn="ctr"/>
                      <a:r>
                        <a:rPr lang="en-US" sz="1000" dirty="0" smtClean="0"/>
                        <a:t>Adjustable</a:t>
                      </a:r>
                      <a:endParaRPr lang="en-US" sz="1000" dirty="0"/>
                    </a:p>
                  </a:txBody>
                  <a:tcPr/>
                </a:tc>
              </a:tr>
              <a:tr h="253226">
                <a:tc>
                  <a:txBody>
                    <a:bodyPr/>
                    <a:lstStyle/>
                    <a:p>
                      <a:pPr algn="ctr"/>
                      <a:r>
                        <a:rPr lang="en-US" sz="1000" dirty="0" smtClean="0"/>
                        <a:t>Output power (Pout)</a:t>
                      </a:r>
                      <a:endParaRPr lang="en-US" sz="1000" dirty="0"/>
                    </a:p>
                  </a:txBody>
                  <a:tcPr/>
                </a:tc>
                <a:tc>
                  <a:txBody>
                    <a:bodyPr/>
                    <a:lstStyle/>
                    <a:p>
                      <a:pPr algn="ctr"/>
                      <a:r>
                        <a:rPr lang="en-US" sz="1000" dirty="0" smtClean="0"/>
                        <a:t>7W max</a:t>
                      </a:r>
                      <a:endParaRPr lang="en-US" sz="1000" dirty="0"/>
                    </a:p>
                  </a:txBody>
                  <a:tcPr/>
                </a:tc>
              </a:tr>
              <a:tr h="312196">
                <a:tc>
                  <a:txBody>
                    <a:bodyPr/>
                    <a:lstStyle/>
                    <a:p>
                      <a:pPr algn="ctr"/>
                      <a:r>
                        <a:rPr lang="en-US" sz="1000" dirty="0" smtClean="0"/>
                        <a:t>Isolation level </a:t>
                      </a:r>
                      <a:endParaRPr lang="en-US" sz="1000" dirty="0"/>
                    </a:p>
                  </a:txBody>
                  <a:tcPr/>
                </a:tc>
                <a:tc>
                  <a:txBody>
                    <a:bodyPr/>
                    <a:lstStyle/>
                    <a:p>
                      <a:pPr algn="ctr"/>
                      <a:r>
                        <a:rPr lang="en-US" sz="1000" dirty="0" smtClean="0"/>
                        <a:t>5kV (can</a:t>
                      </a:r>
                      <a:r>
                        <a:rPr lang="en-US" sz="1000" baseline="0" dirty="0" smtClean="0"/>
                        <a:t> be tuned as per t</a:t>
                      </a:r>
                      <a:r>
                        <a:rPr lang="en-US" sz="1000" dirty="0" smtClean="0"/>
                        <a:t>ransformer design)</a:t>
                      </a:r>
                      <a:endParaRPr lang="en-US" sz="1000" dirty="0"/>
                    </a:p>
                  </a:txBody>
                  <a:tcPr/>
                </a:tc>
              </a:tr>
              <a:tr h="312196">
                <a:tc>
                  <a:txBody>
                    <a:bodyPr/>
                    <a:lstStyle/>
                    <a:p>
                      <a:pPr algn="ctr"/>
                      <a:r>
                        <a:rPr lang="en-US" sz="1000" dirty="0" smtClean="0"/>
                        <a:t>Size</a:t>
                      </a:r>
                      <a:endParaRPr lang="en-US" sz="1000" dirty="0"/>
                    </a:p>
                  </a:txBody>
                  <a:tcPr/>
                </a:tc>
                <a:tc>
                  <a:txBody>
                    <a:bodyPr/>
                    <a:lstStyle/>
                    <a:p>
                      <a:pPr algn="ctr"/>
                      <a:r>
                        <a:rPr lang="en-US" sz="1000" dirty="0" smtClean="0"/>
                        <a:t>45mm x 25mm</a:t>
                      </a:r>
                      <a:r>
                        <a:rPr lang="en-US" sz="1000" baseline="0" dirty="0" smtClean="0"/>
                        <a:t> x </a:t>
                      </a:r>
                      <a:r>
                        <a:rPr lang="en-US" sz="1000" dirty="0" smtClean="0"/>
                        <a:t>11mm (Depends on transformer design)</a:t>
                      </a:r>
                      <a:endParaRPr lang="en-US" sz="1000" dirty="0"/>
                    </a:p>
                  </a:txBody>
                  <a:tcPr/>
                </a:tc>
              </a:tr>
              <a:tr h="253226">
                <a:tc>
                  <a:txBody>
                    <a:bodyPr/>
                    <a:lstStyle/>
                    <a:p>
                      <a:pPr algn="ctr"/>
                      <a:r>
                        <a:rPr lang="en-US" sz="1000" dirty="0" smtClean="0"/>
                        <a:t>Output regulation</a:t>
                      </a:r>
                      <a:endParaRPr lang="en-US" sz="1000" dirty="0"/>
                    </a:p>
                  </a:txBody>
                  <a:tcPr/>
                </a:tc>
                <a:tc>
                  <a:txBody>
                    <a:bodyPr/>
                    <a:lstStyle/>
                    <a:p>
                      <a:pPr algn="ctr"/>
                      <a:r>
                        <a:rPr lang="en-US" sz="1000" dirty="0" smtClean="0"/>
                        <a:t>1% achievable</a:t>
                      </a:r>
                      <a:endParaRPr lang="en-US" sz="1000" dirty="0"/>
                    </a:p>
                  </a:txBody>
                  <a:tcPr/>
                </a:tc>
              </a:tr>
            </a:tbl>
          </a:graphicData>
        </a:graphic>
      </p:graphicFrame>
      <p:sp>
        <p:nvSpPr>
          <p:cNvPr id="7" name="TextBox 6"/>
          <p:cNvSpPr txBox="1"/>
          <p:nvPr/>
        </p:nvSpPr>
        <p:spPr>
          <a:xfrm>
            <a:off x="5379309" y="3441730"/>
            <a:ext cx="1919416" cy="615553"/>
          </a:xfrm>
          <a:prstGeom prst="rect">
            <a:avLst/>
          </a:prstGeom>
          <a:solidFill>
            <a:srgbClr val="AAAAAA"/>
          </a:solidFill>
        </p:spPr>
        <p:txBody>
          <a:bodyPr wrap="square" rtlCol="0">
            <a:spAutoFit/>
          </a:bodyPr>
          <a:lstStyle>
            <a:defPPr>
              <a:defRPr lang="en-US"/>
            </a:defPPr>
            <a:lvl1pPr>
              <a:defRPr sz="1200" u="sng"/>
            </a:lvl1pPr>
          </a:lstStyle>
          <a:p>
            <a:pPr algn="ctr"/>
            <a:r>
              <a:rPr lang="en-US" sz="1100" dirty="0"/>
              <a:t>Suggested TI devices:</a:t>
            </a:r>
          </a:p>
          <a:p>
            <a:pPr algn="ctr"/>
            <a:r>
              <a:rPr lang="en-US" sz="1100" u="none" dirty="0" smtClean="0"/>
              <a:t>LM5180</a:t>
            </a:r>
            <a:endParaRPr lang="en-US" sz="1100" u="none" dirty="0"/>
          </a:p>
          <a:p>
            <a:pPr algn="ctr"/>
            <a:r>
              <a:rPr lang="en-US" sz="1100" u="none" dirty="0" smtClean="0"/>
              <a:t>LM25180</a:t>
            </a:r>
            <a:endParaRPr lang="en-US" sz="1100" u="none" dirty="0"/>
          </a:p>
        </p:txBody>
      </p:sp>
      <p:graphicFrame>
        <p:nvGraphicFramePr>
          <p:cNvPr id="24" name="Object 23"/>
          <p:cNvGraphicFramePr>
            <a:graphicFrameLocks noChangeAspect="1"/>
          </p:cNvGraphicFramePr>
          <p:nvPr>
            <p:extLst>
              <p:ext uri="{D42A27DB-BD31-4B8C-83A1-F6EECF244321}">
                <p14:modId xmlns:p14="http://schemas.microsoft.com/office/powerpoint/2010/main" val="3947181298"/>
              </p:ext>
            </p:extLst>
          </p:nvPr>
        </p:nvGraphicFramePr>
        <p:xfrm>
          <a:off x="7780186" y="3799730"/>
          <a:ext cx="914400" cy="806450"/>
        </p:xfrm>
        <a:graphic>
          <a:graphicData uri="http://schemas.openxmlformats.org/presentationml/2006/ole">
            <mc:AlternateContent xmlns:mc="http://schemas.openxmlformats.org/markup-compatibility/2006">
              <mc:Choice xmlns:v="urn:schemas-microsoft-com:vml" Requires="v">
                <p:oleObj spid="_x0000_s2075" name="Worksheet" showAsIcon="1" r:id="rId7" imgW="914400" imgH="806400" progId="Excel.Sheet.12">
                  <p:embed/>
                </p:oleObj>
              </mc:Choice>
              <mc:Fallback>
                <p:oleObj name="Worksheet" showAsIcon="1" r:id="rId7" imgW="914400" imgH="806400" progId="Excel.Sheet.12">
                  <p:embed/>
                  <p:pic>
                    <p:nvPicPr>
                      <p:cNvPr id="0" name=""/>
                      <p:cNvPicPr/>
                      <p:nvPr/>
                    </p:nvPicPr>
                    <p:blipFill>
                      <a:blip r:embed="rId8"/>
                      <a:stretch>
                        <a:fillRect/>
                      </a:stretch>
                    </p:blipFill>
                    <p:spPr>
                      <a:xfrm>
                        <a:off x="7780186" y="3799730"/>
                        <a:ext cx="914400" cy="806450"/>
                      </a:xfrm>
                      <a:prstGeom prst="rect">
                        <a:avLst/>
                      </a:prstGeom>
                    </p:spPr>
                  </p:pic>
                </p:oleObj>
              </mc:Fallback>
            </mc:AlternateContent>
          </a:graphicData>
        </a:graphic>
      </p:graphicFrame>
      <p:sp>
        <p:nvSpPr>
          <p:cNvPr id="6" name="TextBox 5"/>
          <p:cNvSpPr txBox="1"/>
          <p:nvPr/>
        </p:nvSpPr>
        <p:spPr>
          <a:xfrm>
            <a:off x="1761951" y="2973798"/>
            <a:ext cx="1491175" cy="215444"/>
          </a:xfrm>
          <a:prstGeom prst="rect">
            <a:avLst/>
          </a:prstGeom>
          <a:noFill/>
        </p:spPr>
        <p:txBody>
          <a:bodyPr wrap="square" rtlCol="0">
            <a:spAutoFit/>
          </a:bodyPr>
          <a:lstStyle/>
          <a:p>
            <a:r>
              <a:rPr lang="en-US" sz="800" b="1" u="sng" dirty="0" smtClean="0"/>
              <a:t>Conventional Flyback</a:t>
            </a:r>
            <a:endParaRPr lang="en-US" sz="800" b="1" u="sng" dirty="0"/>
          </a:p>
        </p:txBody>
      </p:sp>
      <p:grpSp>
        <p:nvGrpSpPr>
          <p:cNvPr id="31" name="Group 30"/>
          <p:cNvGrpSpPr/>
          <p:nvPr/>
        </p:nvGrpSpPr>
        <p:grpSpPr>
          <a:xfrm>
            <a:off x="91440" y="667268"/>
            <a:ext cx="4867423" cy="2414252"/>
            <a:chOff x="-625596" y="792569"/>
            <a:chExt cx="6865507" cy="2711450"/>
          </a:xfrm>
        </p:grpSpPr>
        <p:graphicFrame>
          <p:nvGraphicFramePr>
            <p:cNvPr id="33" name="Object 32"/>
            <p:cNvGraphicFramePr>
              <a:graphicFrameLocks noChangeAspect="1"/>
            </p:cNvGraphicFramePr>
            <p:nvPr>
              <p:extLst>
                <p:ext uri="{D42A27DB-BD31-4B8C-83A1-F6EECF244321}">
                  <p14:modId xmlns:p14="http://schemas.microsoft.com/office/powerpoint/2010/main" val="180549284"/>
                </p:ext>
              </p:extLst>
            </p:nvPr>
          </p:nvGraphicFramePr>
          <p:xfrm>
            <a:off x="-625596" y="792569"/>
            <a:ext cx="5767387" cy="2711450"/>
          </p:xfrm>
          <a:graphic>
            <a:graphicData uri="http://schemas.openxmlformats.org/presentationml/2006/ole">
              <mc:AlternateContent xmlns:mc="http://schemas.openxmlformats.org/markup-compatibility/2006">
                <mc:Choice xmlns:v="urn:schemas-microsoft-com:vml" Requires="v">
                  <p:oleObj spid="_x0000_s2076" name="Visio" r:id="rId9" imgW="5767196" imgH="2711907" progId="Visio.Drawing.11">
                    <p:embed/>
                  </p:oleObj>
                </mc:Choice>
                <mc:Fallback>
                  <p:oleObj name="Visio" r:id="rId9" imgW="5767196" imgH="2711907" progId="Visio.Drawing.11">
                    <p:embed/>
                    <p:pic>
                      <p:nvPicPr>
                        <p:cNvPr id="0" name=""/>
                        <p:cNvPicPr/>
                        <p:nvPr/>
                      </p:nvPicPr>
                      <p:blipFill>
                        <a:blip r:embed="rId10"/>
                        <a:stretch>
                          <a:fillRect/>
                        </a:stretch>
                      </p:blipFill>
                      <p:spPr>
                        <a:xfrm>
                          <a:off x="-625596" y="792569"/>
                          <a:ext cx="5767387" cy="2711450"/>
                        </a:xfrm>
                        <a:prstGeom prst="rect">
                          <a:avLst/>
                        </a:prstGeom>
                      </p:spPr>
                    </p:pic>
                  </p:oleObj>
                </mc:Fallback>
              </mc:AlternateContent>
            </a:graphicData>
          </a:graphic>
        </p:graphicFrame>
        <p:sp>
          <p:nvSpPr>
            <p:cNvPr id="34" name="Rounded Rectangle 33"/>
            <p:cNvSpPr/>
            <p:nvPr/>
          </p:nvSpPr>
          <p:spPr>
            <a:xfrm>
              <a:off x="1906817" y="1577340"/>
              <a:ext cx="844003" cy="1691640"/>
            </a:xfrm>
            <a:prstGeom prst="roundRect">
              <a:avLst/>
            </a:prstGeom>
            <a:solidFill>
              <a:srgbClr val="007C8C">
                <a:alpha val="2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35" name="TextBox 34"/>
            <p:cNvSpPr txBox="1"/>
            <p:nvPr/>
          </p:nvSpPr>
          <p:spPr>
            <a:xfrm>
              <a:off x="3104787" y="2177437"/>
              <a:ext cx="3135124" cy="1036994"/>
            </a:xfrm>
            <a:prstGeom prst="rect">
              <a:avLst/>
            </a:prstGeom>
            <a:noFill/>
          </p:spPr>
          <p:txBody>
            <a:bodyPr wrap="square" rtlCol="0">
              <a:spAutoFit/>
            </a:bodyPr>
            <a:lstStyle/>
            <a:p>
              <a:pPr marL="171450" indent="-171450">
                <a:buFont typeface="Arial" panose="020B0604020202020204" pitchFamily="34" charset="0"/>
                <a:buChar char="•"/>
              </a:pPr>
              <a:r>
                <a:rPr lang="en-US" sz="900" dirty="0" smtClean="0">
                  <a:solidFill>
                    <a:srgbClr val="115566"/>
                  </a:solidFill>
                </a:rPr>
                <a:t>Simplified transformer design</a:t>
              </a:r>
            </a:p>
            <a:p>
              <a:pPr marL="171450" indent="-171450">
                <a:buFont typeface="Arial" panose="020B0604020202020204" pitchFamily="34" charset="0"/>
                <a:buChar char="•"/>
              </a:pPr>
              <a:r>
                <a:rPr lang="en-US" sz="900" dirty="0" smtClean="0">
                  <a:solidFill>
                    <a:srgbClr val="115566"/>
                  </a:solidFill>
                </a:rPr>
                <a:t>No </a:t>
              </a:r>
              <a:r>
                <a:rPr lang="en-US" sz="900" dirty="0" err="1" smtClean="0">
                  <a:solidFill>
                    <a:srgbClr val="115566"/>
                  </a:solidFill>
                </a:rPr>
                <a:t>optocouplers</a:t>
              </a:r>
              <a:r>
                <a:rPr lang="en-US" sz="900" dirty="0" smtClean="0">
                  <a:solidFill>
                    <a:srgbClr val="115566"/>
                  </a:solidFill>
                </a:rPr>
                <a:t> required</a:t>
              </a:r>
            </a:p>
            <a:p>
              <a:pPr marL="171450" indent="-171450">
                <a:buFont typeface="Arial" panose="020B0604020202020204" pitchFamily="34" charset="0"/>
                <a:buChar char="•"/>
              </a:pPr>
              <a:r>
                <a:rPr lang="en-US" sz="900" dirty="0" smtClean="0">
                  <a:solidFill>
                    <a:srgbClr val="115566"/>
                  </a:solidFill>
                </a:rPr>
                <a:t>Smaller size</a:t>
              </a:r>
            </a:p>
            <a:p>
              <a:pPr marL="171450" indent="-171450">
                <a:buFont typeface="Arial" panose="020B0604020202020204" pitchFamily="34" charset="0"/>
                <a:buChar char="•"/>
              </a:pPr>
              <a:r>
                <a:rPr lang="en-US" sz="900" dirty="0" smtClean="0">
                  <a:solidFill>
                    <a:srgbClr val="115566"/>
                  </a:solidFill>
                </a:rPr>
                <a:t>Total BoM = 21 components (including passives)</a:t>
              </a:r>
            </a:p>
            <a:p>
              <a:pPr marL="171450" indent="-171450">
                <a:buFont typeface="Arial" panose="020B0604020202020204" pitchFamily="34" charset="0"/>
                <a:buChar char="•"/>
              </a:pPr>
              <a:r>
                <a:rPr lang="en-US" sz="900" dirty="0" smtClean="0">
                  <a:solidFill>
                    <a:srgbClr val="115566"/>
                  </a:solidFill>
                </a:rPr>
                <a:t>Tight </a:t>
              </a:r>
              <a:r>
                <a:rPr lang="en-US" sz="900" dirty="0">
                  <a:solidFill>
                    <a:srgbClr val="115566"/>
                  </a:solidFill>
                </a:rPr>
                <a:t>load regulation </a:t>
              </a:r>
              <a:r>
                <a:rPr lang="en-US" sz="900" dirty="0" smtClean="0">
                  <a:solidFill>
                    <a:srgbClr val="115566"/>
                  </a:solidFill>
                </a:rPr>
                <a:t>achieved</a:t>
              </a:r>
              <a:endParaRPr lang="en-US" sz="900" dirty="0">
                <a:solidFill>
                  <a:srgbClr val="115566"/>
                </a:solidFill>
              </a:endParaRPr>
            </a:p>
          </p:txBody>
        </p:sp>
      </p:grpSp>
      <p:sp>
        <p:nvSpPr>
          <p:cNvPr id="36" name="TextBox 35"/>
          <p:cNvSpPr txBox="1"/>
          <p:nvPr/>
        </p:nvSpPr>
        <p:spPr>
          <a:xfrm>
            <a:off x="1132450" y="491387"/>
            <a:ext cx="2432410" cy="261610"/>
          </a:xfrm>
          <a:prstGeom prst="rect">
            <a:avLst/>
          </a:prstGeom>
          <a:noFill/>
        </p:spPr>
        <p:txBody>
          <a:bodyPr wrap="square" rtlCol="0">
            <a:spAutoFit/>
          </a:bodyPr>
          <a:lstStyle/>
          <a:p>
            <a:r>
              <a:rPr lang="en-US" sz="1100" b="1" u="sng" dirty="0" smtClean="0"/>
              <a:t>Primary-side regulated </a:t>
            </a:r>
            <a:r>
              <a:rPr lang="en-US" sz="1100" b="1" u="sng" dirty="0" err="1"/>
              <a:t>f</a:t>
            </a:r>
            <a:r>
              <a:rPr lang="en-US" sz="1100" b="1" u="sng" dirty="0" err="1" smtClean="0"/>
              <a:t>lyback</a:t>
            </a:r>
            <a:endParaRPr lang="en-US" sz="1100" b="1" u="sng" dirty="0"/>
          </a:p>
        </p:txBody>
      </p:sp>
      <p:sp>
        <p:nvSpPr>
          <p:cNvPr id="8" name="TextBox 7"/>
          <p:cNvSpPr txBox="1"/>
          <p:nvPr/>
        </p:nvSpPr>
        <p:spPr>
          <a:xfrm>
            <a:off x="7484010" y="3002280"/>
            <a:ext cx="1561514" cy="646331"/>
          </a:xfrm>
          <a:prstGeom prst="rect">
            <a:avLst/>
          </a:prstGeom>
          <a:noFill/>
        </p:spPr>
        <p:txBody>
          <a:bodyPr wrap="square" rtlCol="0">
            <a:spAutoFit/>
          </a:bodyPr>
          <a:lstStyle/>
          <a:p>
            <a:pPr algn="ctr"/>
            <a:r>
              <a:rPr lang="en-US" sz="900" b="1" dirty="0" smtClean="0"/>
              <a:t>Refer to “Design Calculator” for complete schematics, BoM and simulation results</a:t>
            </a:r>
            <a:endParaRPr lang="en-US" sz="900" b="1" dirty="0"/>
          </a:p>
        </p:txBody>
      </p:sp>
      <p:sp>
        <p:nvSpPr>
          <p:cNvPr id="29"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35</a:t>
            </a:fld>
            <a:endParaRPr lang="en-US" dirty="0"/>
          </a:p>
        </p:txBody>
      </p:sp>
    </p:spTree>
    <p:extLst>
      <p:ext uri="{BB962C8B-B14F-4D97-AF65-F5344CB8AC3E}">
        <p14:creationId xmlns:p14="http://schemas.microsoft.com/office/powerpoint/2010/main" val="39239501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calculator for LM25180</a:t>
            </a:r>
            <a:endParaRPr lang="en-US" dirty="0"/>
          </a:p>
        </p:txBody>
      </p:sp>
      <p:pic>
        <p:nvPicPr>
          <p:cNvPr id="717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17128" y="785813"/>
            <a:ext cx="8100218" cy="3709987"/>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5"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36</a:t>
            </a:fld>
            <a:endParaRPr lang="en-US" dirty="0"/>
          </a:p>
        </p:txBody>
      </p:sp>
    </p:spTree>
    <p:extLst>
      <p:ext uri="{BB962C8B-B14F-4D97-AF65-F5344CB8AC3E}">
        <p14:creationId xmlns:p14="http://schemas.microsoft.com/office/powerpoint/2010/main" val="33345091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xmlns=""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600" kern="0" dirty="0" smtClean="0"/>
              <a:t>Push-pull </a:t>
            </a:r>
            <a:r>
              <a:rPr lang="en-US" sz="2600" kern="0" dirty="0"/>
              <a:t>t</a:t>
            </a:r>
            <a:r>
              <a:rPr lang="en-US" sz="2600" kern="0" dirty="0" smtClean="0"/>
              <a:t>opology</a:t>
            </a:r>
            <a:endParaRPr lang="en-US" sz="2600" kern="0" dirty="0"/>
          </a:p>
        </p:txBody>
      </p:sp>
      <p:pic>
        <p:nvPicPr>
          <p:cNvPr id="133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2720" y="606355"/>
            <a:ext cx="3432139" cy="1193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29"/>
          <p:cNvPicPr/>
          <p:nvPr/>
        </p:nvPicPr>
        <p:blipFill>
          <a:blip r:embed="rId4"/>
          <a:stretch>
            <a:fillRect/>
          </a:stretch>
        </p:blipFill>
        <p:spPr>
          <a:xfrm>
            <a:off x="3697361" y="785842"/>
            <a:ext cx="1702780" cy="1461714"/>
          </a:xfrm>
          <a:prstGeom prst="rect">
            <a:avLst/>
          </a:prstGeom>
        </p:spPr>
      </p:pic>
      <p:sp>
        <p:nvSpPr>
          <p:cNvPr id="2" name="TextBox 1"/>
          <p:cNvSpPr txBox="1"/>
          <p:nvPr/>
        </p:nvSpPr>
        <p:spPr>
          <a:xfrm>
            <a:off x="185219" y="3164438"/>
            <a:ext cx="2338007" cy="646331"/>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rgbClr val="115566"/>
                </a:solidFill>
              </a:rPr>
              <a:t>Tight output regulation due to feedback</a:t>
            </a:r>
          </a:p>
          <a:p>
            <a:pPr marL="171450" indent="-171450">
              <a:buFont typeface="Arial" panose="020B0604020202020204" pitchFamily="34" charset="0"/>
              <a:buChar char="•"/>
            </a:pPr>
            <a:r>
              <a:rPr lang="en-US" sz="900" dirty="0">
                <a:solidFill>
                  <a:srgbClr val="990000"/>
                </a:solidFill>
              </a:rPr>
              <a:t>Total BoM = 46 components (including passives)</a:t>
            </a:r>
          </a:p>
          <a:p>
            <a:pPr marL="171450" indent="-171450">
              <a:buFont typeface="Arial" panose="020B0604020202020204" pitchFamily="34" charset="0"/>
              <a:buChar char="•"/>
            </a:pPr>
            <a:r>
              <a:rPr lang="en-US" sz="900" dirty="0" err="1">
                <a:solidFill>
                  <a:srgbClr val="990000"/>
                </a:solidFill>
              </a:rPr>
              <a:t>Optocoupler</a:t>
            </a:r>
            <a:r>
              <a:rPr lang="en-US" sz="900" dirty="0">
                <a:solidFill>
                  <a:srgbClr val="990000"/>
                </a:solidFill>
              </a:rPr>
              <a:t> based design – reliability </a:t>
            </a:r>
          </a:p>
        </p:txBody>
      </p:sp>
      <p:pic>
        <p:nvPicPr>
          <p:cNvPr id="10" name="Picture 9"/>
          <p:cNvPicPr/>
          <p:nvPr/>
        </p:nvPicPr>
        <p:blipFill>
          <a:blip r:embed="rId5"/>
          <a:stretch>
            <a:fillRect/>
          </a:stretch>
        </p:blipFill>
        <p:spPr>
          <a:xfrm>
            <a:off x="2542718" y="2722766"/>
            <a:ext cx="2941607" cy="1769998"/>
          </a:xfrm>
          <a:prstGeom prst="rect">
            <a:avLst/>
          </a:prstGeom>
        </p:spPr>
      </p:pic>
      <p:sp>
        <p:nvSpPr>
          <p:cNvPr id="11" name="TextBox 10"/>
          <p:cNvSpPr txBox="1"/>
          <p:nvPr/>
        </p:nvSpPr>
        <p:spPr>
          <a:xfrm>
            <a:off x="1806126" y="2436507"/>
            <a:ext cx="2345744" cy="253916"/>
          </a:xfrm>
          <a:prstGeom prst="rect">
            <a:avLst/>
          </a:prstGeom>
          <a:noFill/>
        </p:spPr>
        <p:txBody>
          <a:bodyPr wrap="square" rtlCol="0">
            <a:spAutoFit/>
          </a:bodyPr>
          <a:lstStyle/>
          <a:p>
            <a:r>
              <a:rPr lang="en-US" sz="1050" b="1" u="sng" dirty="0" smtClean="0"/>
              <a:t>Push-pull topology (Closed-loop)</a:t>
            </a:r>
            <a:endParaRPr lang="en-US" sz="1050" b="1" u="sng" dirty="0"/>
          </a:p>
        </p:txBody>
      </p:sp>
      <p:sp>
        <p:nvSpPr>
          <p:cNvPr id="12" name="TextBox 11"/>
          <p:cNvSpPr txBox="1"/>
          <p:nvPr/>
        </p:nvSpPr>
        <p:spPr>
          <a:xfrm>
            <a:off x="1761950" y="448257"/>
            <a:ext cx="2340493" cy="261610"/>
          </a:xfrm>
          <a:prstGeom prst="rect">
            <a:avLst/>
          </a:prstGeom>
          <a:noFill/>
        </p:spPr>
        <p:txBody>
          <a:bodyPr wrap="square" rtlCol="0">
            <a:spAutoFit/>
          </a:bodyPr>
          <a:lstStyle/>
          <a:p>
            <a:r>
              <a:rPr lang="en-US" sz="1100" b="1" u="sng" dirty="0" smtClean="0"/>
              <a:t>Push-pull topology (Open-loop)</a:t>
            </a:r>
            <a:endParaRPr lang="en-US" sz="1100" b="1" u="sng" dirty="0"/>
          </a:p>
        </p:txBody>
      </p:sp>
      <p:sp>
        <p:nvSpPr>
          <p:cNvPr id="6" name="TextBox 5"/>
          <p:cNvSpPr txBox="1"/>
          <p:nvPr/>
        </p:nvSpPr>
        <p:spPr>
          <a:xfrm>
            <a:off x="2857944" y="4317815"/>
            <a:ext cx="1185769" cy="200055"/>
          </a:xfrm>
          <a:prstGeom prst="rect">
            <a:avLst/>
          </a:prstGeom>
          <a:noFill/>
        </p:spPr>
        <p:txBody>
          <a:bodyPr wrap="square" rtlCol="0">
            <a:spAutoFit/>
          </a:bodyPr>
          <a:lstStyle/>
          <a:p>
            <a:r>
              <a:rPr lang="en-US" sz="700" b="1" dirty="0" smtClean="0"/>
              <a:t>PMP design: PMP40588</a:t>
            </a:r>
            <a:endParaRPr lang="en-US" sz="700" b="1" dirty="0"/>
          </a:p>
        </p:txBody>
      </p:sp>
      <p:sp>
        <p:nvSpPr>
          <p:cNvPr id="9" name="TextBox 8"/>
          <p:cNvSpPr txBox="1"/>
          <p:nvPr/>
        </p:nvSpPr>
        <p:spPr>
          <a:xfrm>
            <a:off x="4594639" y="1186136"/>
            <a:ext cx="921949" cy="200055"/>
          </a:xfrm>
          <a:prstGeom prst="rect">
            <a:avLst/>
          </a:prstGeom>
          <a:noFill/>
        </p:spPr>
        <p:txBody>
          <a:bodyPr wrap="square" rtlCol="0">
            <a:spAutoFit/>
          </a:bodyPr>
          <a:lstStyle/>
          <a:p>
            <a:r>
              <a:rPr lang="en-US" sz="700" b="1" dirty="0" smtClean="0"/>
              <a:t>5-10% regulation</a:t>
            </a:r>
            <a:endParaRPr lang="en-US" sz="700" b="1" dirty="0"/>
          </a:p>
        </p:txBody>
      </p:sp>
      <p:cxnSp>
        <p:nvCxnSpPr>
          <p:cNvPr id="14" name="Straight Arrow Connector 13"/>
          <p:cNvCxnSpPr/>
          <p:nvPr/>
        </p:nvCxnSpPr>
        <p:spPr>
          <a:xfrm flipH="1" flipV="1">
            <a:off x="4705703" y="1061055"/>
            <a:ext cx="388728" cy="12076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4789634" y="1399130"/>
            <a:ext cx="304797" cy="9324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89780" y="1825985"/>
            <a:ext cx="3558398" cy="507831"/>
          </a:xfrm>
          <a:prstGeom prst="rect">
            <a:avLst/>
          </a:prstGeom>
          <a:noFill/>
        </p:spPr>
        <p:txBody>
          <a:bodyPr wrap="square" rtlCol="0">
            <a:spAutoFit/>
          </a:bodyPr>
          <a:lstStyle/>
          <a:p>
            <a:pPr marL="171450" indent="-171450">
              <a:buFont typeface="Arial" panose="020B0604020202020204" pitchFamily="34" charset="0"/>
              <a:buChar char="•"/>
            </a:pPr>
            <a:r>
              <a:rPr lang="en-US" sz="900" dirty="0">
                <a:solidFill>
                  <a:srgbClr val="115566"/>
                </a:solidFill>
              </a:rPr>
              <a:t>No opto-couplers required</a:t>
            </a:r>
          </a:p>
          <a:p>
            <a:pPr marL="171450" indent="-171450">
              <a:buFont typeface="Arial" panose="020B0604020202020204" pitchFamily="34" charset="0"/>
              <a:buChar char="•"/>
            </a:pPr>
            <a:r>
              <a:rPr lang="en-US" sz="900" dirty="0">
                <a:solidFill>
                  <a:srgbClr val="115566"/>
                </a:solidFill>
              </a:rPr>
              <a:t>Smaller size, total BoM = 10 components (including passives)</a:t>
            </a:r>
          </a:p>
          <a:p>
            <a:pPr marL="171450" indent="-171450">
              <a:buFont typeface="Arial" panose="020B0604020202020204" pitchFamily="34" charset="0"/>
              <a:buChar char="•"/>
            </a:pPr>
            <a:r>
              <a:rPr lang="en-US" sz="900" dirty="0" smtClean="0">
                <a:solidFill>
                  <a:srgbClr val="990000"/>
                </a:solidFill>
              </a:rPr>
              <a:t>Needs regulated input </a:t>
            </a:r>
            <a:endParaRPr lang="en-US" sz="900" dirty="0">
              <a:solidFill>
                <a:srgbClr val="990000"/>
              </a:solidFill>
            </a:endParaRPr>
          </a:p>
        </p:txBody>
      </p:sp>
      <p:graphicFrame>
        <p:nvGraphicFramePr>
          <p:cNvPr id="25" name="Table 24"/>
          <p:cNvGraphicFramePr>
            <a:graphicFrameLocks noGrp="1"/>
          </p:cNvGraphicFramePr>
          <p:nvPr>
            <p:extLst>
              <p:ext uri="{D42A27DB-BD31-4B8C-83A1-F6EECF244321}">
                <p14:modId xmlns:p14="http://schemas.microsoft.com/office/powerpoint/2010/main" val="3189262440"/>
              </p:ext>
            </p:extLst>
          </p:nvPr>
        </p:nvGraphicFramePr>
        <p:xfrm>
          <a:off x="5878894" y="536332"/>
          <a:ext cx="3098797" cy="2201624"/>
        </p:xfrm>
        <a:graphic>
          <a:graphicData uri="http://schemas.openxmlformats.org/drawingml/2006/table">
            <a:tbl>
              <a:tblPr firstRow="1" bandRow="1">
                <a:tableStyleId>{F5AB1C69-6EDB-4FF4-983F-18BD219EF322}</a:tableStyleId>
              </a:tblPr>
              <a:tblGrid>
                <a:gridCol w="1500996"/>
                <a:gridCol w="1597801"/>
              </a:tblGrid>
              <a:tr h="253226">
                <a:tc>
                  <a:txBody>
                    <a:bodyPr/>
                    <a:lstStyle/>
                    <a:p>
                      <a:pPr algn="ctr"/>
                      <a:r>
                        <a:rPr lang="en-US" sz="1000" dirty="0" smtClean="0"/>
                        <a:t>Parameter</a:t>
                      </a:r>
                      <a:endParaRPr lang="en-US" sz="1000" dirty="0"/>
                    </a:p>
                  </a:txBody>
                  <a:tcPr/>
                </a:tc>
                <a:tc>
                  <a:txBody>
                    <a:bodyPr/>
                    <a:lstStyle/>
                    <a:p>
                      <a:pPr algn="ctr"/>
                      <a:r>
                        <a:rPr lang="en-US" sz="1000" dirty="0" smtClean="0"/>
                        <a:t>Value</a:t>
                      </a:r>
                      <a:endParaRPr lang="en-US" sz="1000" dirty="0"/>
                    </a:p>
                  </a:txBody>
                  <a:tcPr/>
                </a:tc>
              </a:tr>
              <a:tr h="187318">
                <a:tc>
                  <a:txBody>
                    <a:bodyPr/>
                    <a:lstStyle/>
                    <a:p>
                      <a:pPr algn="ctr"/>
                      <a:r>
                        <a:rPr lang="en-US" sz="1000" dirty="0" smtClean="0"/>
                        <a:t>Input voltage (Vin)</a:t>
                      </a:r>
                      <a:endParaRPr lang="en-US" sz="1000" dirty="0"/>
                    </a:p>
                  </a:txBody>
                  <a:tcPr/>
                </a:tc>
                <a:tc>
                  <a:txBody>
                    <a:bodyPr/>
                    <a:lstStyle/>
                    <a:p>
                      <a:pPr algn="ctr"/>
                      <a:r>
                        <a:rPr lang="en-US" sz="1000" dirty="0" smtClean="0"/>
                        <a:t>2.2V to 5.5V </a:t>
                      </a:r>
                      <a:endParaRPr lang="en-US" sz="1000" dirty="0"/>
                    </a:p>
                  </a:txBody>
                  <a:tcPr/>
                </a:tc>
              </a:tr>
              <a:tr h="253226">
                <a:tc>
                  <a:txBody>
                    <a:bodyPr/>
                    <a:lstStyle/>
                    <a:p>
                      <a:pPr algn="ctr"/>
                      <a:r>
                        <a:rPr lang="en-US" sz="1000" dirty="0" smtClean="0"/>
                        <a:t>Output voltage (Vout)</a:t>
                      </a:r>
                      <a:endParaRPr lang="en-US" sz="1000" dirty="0"/>
                    </a:p>
                  </a:txBody>
                  <a:tcPr/>
                </a:tc>
                <a:tc>
                  <a:txBody>
                    <a:bodyPr/>
                    <a:lstStyle/>
                    <a:p>
                      <a:pPr algn="ctr"/>
                      <a:r>
                        <a:rPr lang="en-US" sz="1000" dirty="0" smtClean="0"/>
                        <a:t>5V unregulated</a:t>
                      </a:r>
                      <a:endParaRPr lang="en-US" sz="1000" dirty="0"/>
                    </a:p>
                  </a:txBody>
                  <a:tcPr/>
                </a:tc>
              </a:tr>
              <a:tr h="253226">
                <a:tc>
                  <a:txBody>
                    <a:bodyPr/>
                    <a:lstStyle/>
                    <a:p>
                      <a:pPr algn="ctr"/>
                      <a:r>
                        <a:rPr lang="en-US" sz="1000" dirty="0" smtClean="0"/>
                        <a:t>Output power (Pout)</a:t>
                      </a:r>
                      <a:endParaRPr lang="en-US" sz="1000" dirty="0"/>
                    </a:p>
                  </a:txBody>
                  <a:tcPr/>
                </a:tc>
                <a:tc>
                  <a:txBody>
                    <a:bodyPr/>
                    <a:lstStyle/>
                    <a:p>
                      <a:pPr algn="ctr"/>
                      <a:r>
                        <a:rPr lang="en-US" sz="1000" dirty="0" smtClean="0"/>
                        <a:t>5W max</a:t>
                      </a:r>
                      <a:endParaRPr lang="en-US" sz="1000" dirty="0"/>
                    </a:p>
                  </a:txBody>
                  <a:tcPr/>
                </a:tc>
              </a:tr>
              <a:tr h="312196">
                <a:tc>
                  <a:txBody>
                    <a:bodyPr/>
                    <a:lstStyle/>
                    <a:p>
                      <a:pPr algn="ctr"/>
                      <a:r>
                        <a:rPr lang="en-US" sz="1000" dirty="0" smtClean="0"/>
                        <a:t>Isolation level </a:t>
                      </a:r>
                      <a:endParaRPr lang="en-US" sz="1000" dirty="0"/>
                    </a:p>
                  </a:txBody>
                  <a:tcPr/>
                </a:tc>
                <a:tc>
                  <a:txBody>
                    <a:bodyPr/>
                    <a:lstStyle/>
                    <a:p>
                      <a:pPr algn="ctr"/>
                      <a:r>
                        <a:rPr lang="en-US" sz="1000" dirty="0" smtClean="0"/>
                        <a:t>5kV (can</a:t>
                      </a:r>
                      <a:r>
                        <a:rPr lang="en-US" sz="1000" baseline="0" dirty="0" smtClean="0"/>
                        <a:t> be tuned as per t</a:t>
                      </a:r>
                      <a:r>
                        <a:rPr lang="en-US" sz="1000" dirty="0" smtClean="0"/>
                        <a:t>ransformer design)</a:t>
                      </a:r>
                      <a:endParaRPr lang="en-US" sz="1000" dirty="0"/>
                    </a:p>
                  </a:txBody>
                  <a:tcPr/>
                </a:tc>
              </a:tr>
              <a:tr h="312196">
                <a:tc>
                  <a:txBody>
                    <a:bodyPr/>
                    <a:lstStyle/>
                    <a:p>
                      <a:pPr algn="ctr"/>
                      <a:r>
                        <a:rPr lang="en-US" sz="1000" dirty="0" smtClean="0"/>
                        <a:t>Size</a:t>
                      </a:r>
                      <a:endParaRPr lang="en-US" sz="1000" dirty="0"/>
                    </a:p>
                  </a:txBody>
                  <a:tcPr/>
                </a:tc>
                <a:tc>
                  <a:txBody>
                    <a:bodyPr/>
                    <a:lstStyle/>
                    <a:p>
                      <a:pPr algn="ctr"/>
                      <a:r>
                        <a:rPr lang="en-US" sz="1000" dirty="0" smtClean="0"/>
                        <a:t>30mm x 25mm</a:t>
                      </a:r>
                      <a:r>
                        <a:rPr lang="en-US" sz="1000" baseline="0" dirty="0" smtClean="0"/>
                        <a:t> x 6</a:t>
                      </a:r>
                      <a:r>
                        <a:rPr lang="en-US" sz="1000" dirty="0" smtClean="0"/>
                        <a:t>mm (Depends on transformer design)</a:t>
                      </a:r>
                      <a:endParaRPr lang="en-US" sz="1000" dirty="0"/>
                    </a:p>
                  </a:txBody>
                  <a:tcPr/>
                </a:tc>
              </a:tr>
              <a:tr h="253226">
                <a:tc>
                  <a:txBody>
                    <a:bodyPr/>
                    <a:lstStyle/>
                    <a:p>
                      <a:pPr algn="ctr"/>
                      <a:r>
                        <a:rPr lang="en-US" sz="1000" dirty="0" smtClean="0"/>
                        <a:t>Output regulation</a:t>
                      </a:r>
                      <a:endParaRPr lang="en-US" sz="1000" dirty="0"/>
                    </a:p>
                  </a:txBody>
                  <a:tcPr/>
                </a:tc>
                <a:tc>
                  <a:txBody>
                    <a:bodyPr/>
                    <a:lstStyle/>
                    <a:p>
                      <a:pPr algn="ctr"/>
                      <a:r>
                        <a:rPr lang="en-US" sz="1000" dirty="0" smtClean="0"/>
                        <a:t>5 to 10%</a:t>
                      </a:r>
                      <a:endParaRPr lang="en-US" sz="1000" dirty="0"/>
                    </a:p>
                  </a:txBody>
                  <a:tcPr/>
                </a:tc>
              </a:tr>
            </a:tbl>
          </a:graphicData>
        </a:graphic>
      </p:graphicFrame>
      <p:sp>
        <p:nvSpPr>
          <p:cNvPr id="26" name="TextBox 25"/>
          <p:cNvSpPr txBox="1"/>
          <p:nvPr/>
        </p:nvSpPr>
        <p:spPr>
          <a:xfrm>
            <a:off x="6245524" y="3014291"/>
            <a:ext cx="2488033" cy="600164"/>
          </a:xfrm>
          <a:prstGeom prst="rect">
            <a:avLst/>
          </a:prstGeom>
          <a:solidFill>
            <a:srgbClr val="AAAAAA"/>
          </a:solidFill>
        </p:spPr>
        <p:txBody>
          <a:bodyPr wrap="square" rtlCol="0">
            <a:spAutoFit/>
          </a:bodyPr>
          <a:lstStyle>
            <a:defPPr>
              <a:defRPr lang="en-US"/>
            </a:defPPr>
            <a:lvl1pPr algn="ctr">
              <a:defRPr sz="1100" u="sng"/>
            </a:lvl1pPr>
          </a:lstStyle>
          <a:p>
            <a:r>
              <a:rPr lang="en-US" dirty="0"/>
              <a:t>Suggested TI devices:</a:t>
            </a:r>
          </a:p>
          <a:p>
            <a:r>
              <a:rPr lang="en-US" u="none" dirty="0"/>
              <a:t>SN6505A</a:t>
            </a:r>
          </a:p>
          <a:p>
            <a:r>
              <a:rPr lang="en-US" u="none" dirty="0"/>
              <a:t>SN6505B</a:t>
            </a:r>
          </a:p>
        </p:txBody>
      </p:sp>
      <p:sp>
        <p:nvSpPr>
          <p:cNvPr id="18"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37</a:t>
            </a:fld>
            <a:endParaRPr lang="en-US" dirty="0"/>
          </a:p>
        </p:txBody>
      </p:sp>
    </p:spTree>
    <p:extLst>
      <p:ext uri="{BB962C8B-B14F-4D97-AF65-F5344CB8AC3E}">
        <p14:creationId xmlns:p14="http://schemas.microsoft.com/office/powerpoint/2010/main" val="21140337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xmlns=""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600" kern="0" smtClean="0"/>
              <a:t>Isolated </a:t>
            </a:r>
            <a:r>
              <a:rPr lang="en-US" sz="2600" kern="0"/>
              <a:t>p</a:t>
            </a:r>
            <a:r>
              <a:rPr lang="en-US" sz="2600" kern="0" smtClean="0"/>
              <a:t>ower </a:t>
            </a:r>
            <a:r>
              <a:rPr lang="en-US" sz="2600" kern="0" dirty="0"/>
              <a:t>m</a:t>
            </a:r>
            <a:r>
              <a:rPr lang="en-US" sz="2600" kern="0" smtClean="0"/>
              <a:t>odule</a:t>
            </a:r>
            <a:endParaRPr lang="en-US" sz="2600" kern="0" dirty="0"/>
          </a:p>
        </p:txBody>
      </p:sp>
      <p:grpSp>
        <p:nvGrpSpPr>
          <p:cNvPr id="8" name="Group 7"/>
          <p:cNvGrpSpPr/>
          <p:nvPr/>
        </p:nvGrpSpPr>
        <p:grpSpPr>
          <a:xfrm>
            <a:off x="161345" y="620878"/>
            <a:ext cx="3090773" cy="1380783"/>
            <a:chOff x="574919" y="1348246"/>
            <a:chExt cx="7571204" cy="3604754"/>
          </a:xfrm>
        </p:grpSpPr>
        <p:pic>
          <p:nvPicPr>
            <p:cNvPr id="9" name="Picture 8"/>
            <p:cNvPicPr/>
            <p:nvPr/>
          </p:nvPicPr>
          <p:blipFill>
            <a:blip r:embed="rId3"/>
            <a:stretch>
              <a:fillRect/>
            </a:stretch>
          </p:blipFill>
          <p:spPr>
            <a:xfrm>
              <a:off x="838200" y="1600200"/>
              <a:ext cx="7239000" cy="3352800"/>
            </a:xfrm>
            <a:prstGeom prst="rect">
              <a:avLst/>
            </a:prstGeom>
          </p:spPr>
        </p:pic>
        <p:sp>
          <p:nvSpPr>
            <p:cNvPr id="10" name="TextBox 9"/>
            <p:cNvSpPr txBox="1"/>
            <p:nvPr/>
          </p:nvSpPr>
          <p:spPr>
            <a:xfrm>
              <a:off x="574919" y="1348246"/>
              <a:ext cx="1015691" cy="562451"/>
            </a:xfrm>
            <a:prstGeom prst="rect">
              <a:avLst/>
            </a:prstGeom>
            <a:noFill/>
          </p:spPr>
          <p:txBody>
            <a:bodyPr wrap="square" rtlCol="0">
              <a:spAutoFit/>
            </a:bodyPr>
            <a:lstStyle>
              <a:defPPr>
                <a:defRPr lang="en-US"/>
              </a:defPPr>
              <a:lvl1pPr>
                <a:defRPr sz="900" b="1"/>
              </a:lvl1pPr>
            </a:lstStyle>
            <a:p>
              <a:r>
                <a:rPr lang="en-US" sz="800" dirty="0"/>
                <a:t>Vin</a:t>
              </a:r>
            </a:p>
          </p:txBody>
        </p:sp>
        <p:sp>
          <p:nvSpPr>
            <p:cNvPr id="11" name="TextBox 10"/>
            <p:cNvSpPr txBox="1"/>
            <p:nvPr/>
          </p:nvSpPr>
          <p:spPr>
            <a:xfrm>
              <a:off x="7059104" y="1367842"/>
              <a:ext cx="1087019" cy="522275"/>
            </a:xfrm>
            <a:prstGeom prst="rect">
              <a:avLst/>
            </a:prstGeom>
            <a:noFill/>
          </p:spPr>
          <p:txBody>
            <a:bodyPr wrap="square" rtlCol="0">
              <a:spAutoFit/>
            </a:bodyPr>
            <a:lstStyle/>
            <a:p>
              <a:r>
                <a:rPr lang="en-US" sz="700" b="1" dirty="0" smtClean="0"/>
                <a:t>Vout</a:t>
              </a:r>
              <a:endParaRPr lang="en-US" sz="700" b="1" dirty="0"/>
            </a:p>
          </p:txBody>
        </p:sp>
      </p:grpSp>
      <p:sp>
        <p:nvSpPr>
          <p:cNvPr id="12" name="TextBox 11"/>
          <p:cNvSpPr txBox="1"/>
          <p:nvPr/>
        </p:nvSpPr>
        <p:spPr>
          <a:xfrm>
            <a:off x="6462584" y="3051350"/>
            <a:ext cx="2005913" cy="430887"/>
          </a:xfrm>
          <a:prstGeom prst="rect">
            <a:avLst/>
          </a:prstGeom>
          <a:solidFill>
            <a:srgbClr val="AAAAAA"/>
          </a:solidFill>
        </p:spPr>
        <p:txBody>
          <a:bodyPr wrap="square" rtlCol="0">
            <a:spAutoFit/>
          </a:bodyPr>
          <a:lstStyle>
            <a:defPPr>
              <a:defRPr lang="en-US"/>
            </a:defPPr>
            <a:lvl1pPr algn="ctr">
              <a:defRPr sz="1100" u="sng"/>
            </a:lvl1pPr>
          </a:lstStyle>
          <a:p>
            <a:r>
              <a:rPr lang="en-US" dirty="0"/>
              <a:t>Suggested TI device:</a:t>
            </a:r>
          </a:p>
          <a:p>
            <a:r>
              <a:rPr lang="en-US" u="none" dirty="0"/>
              <a:t>UCC12050</a:t>
            </a:r>
          </a:p>
        </p:txBody>
      </p:sp>
      <p:pic>
        <p:nvPicPr>
          <p:cNvPr id="133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97439" y="651658"/>
            <a:ext cx="1689738" cy="1565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971" y="2175328"/>
            <a:ext cx="5296957" cy="205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 name="TextBox 31"/>
          <p:cNvSpPr txBox="1"/>
          <p:nvPr/>
        </p:nvSpPr>
        <p:spPr>
          <a:xfrm>
            <a:off x="393094" y="4196602"/>
            <a:ext cx="5216574" cy="307762"/>
          </a:xfrm>
          <a:prstGeom prst="rect">
            <a:avLst/>
          </a:prstGeom>
          <a:noFill/>
        </p:spPr>
        <p:txBody>
          <a:bodyPr wrap="square" lIns="91425" tIns="45713" rIns="91425" bIns="45713" rtlCol="0">
            <a:spAutoFit/>
          </a:bodyPr>
          <a:lstStyle/>
          <a:p>
            <a:pPr algn="ctr"/>
            <a:r>
              <a:rPr lang="en-US" sz="700" b="1" dirty="0">
                <a:solidFill>
                  <a:srgbClr val="00B050"/>
                </a:solidFill>
              </a:rPr>
              <a:t>Same (apple-to-apple) EVM configuration: </a:t>
            </a:r>
            <a:r>
              <a:rPr lang="en-US" sz="700" b="1" u="sng" dirty="0">
                <a:solidFill>
                  <a:srgbClr val="0070C0"/>
                </a:solidFill>
              </a:rPr>
              <a:t>no ferrite beads</a:t>
            </a:r>
            <a:r>
              <a:rPr lang="en-US" sz="700" b="1" dirty="0">
                <a:solidFill>
                  <a:srgbClr val="0070C0"/>
                </a:solidFill>
              </a:rPr>
              <a:t> , </a:t>
            </a:r>
            <a:r>
              <a:rPr lang="en-US" sz="700" b="1" u="sng" dirty="0">
                <a:solidFill>
                  <a:srgbClr val="0070C0"/>
                </a:solidFill>
              </a:rPr>
              <a:t>no LDO</a:t>
            </a:r>
            <a:r>
              <a:rPr lang="en-US" sz="700" b="1" dirty="0">
                <a:solidFill>
                  <a:srgbClr val="0070C0"/>
                </a:solidFill>
              </a:rPr>
              <a:t>, </a:t>
            </a:r>
            <a:r>
              <a:rPr lang="en-US" sz="700" b="1" u="sng" dirty="0">
                <a:solidFill>
                  <a:srgbClr val="0070C0"/>
                </a:solidFill>
              </a:rPr>
              <a:t>no stitch capacitors,</a:t>
            </a:r>
            <a:r>
              <a:rPr lang="en-US" sz="700" b="1" dirty="0">
                <a:solidFill>
                  <a:srgbClr val="0070C0"/>
                </a:solidFill>
              </a:rPr>
              <a:t> </a:t>
            </a:r>
            <a:r>
              <a:rPr lang="en-US" sz="700" dirty="0">
                <a:solidFill>
                  <a:srgbClr val="000000">
                    <a:lumMod val="75000"/>
                    <a:lumOff val="25000"/>
                  </a:srgbClr>
                </a:solidFill>
              </a:rPr>
              <a:t>on </a:t>
            </a:r>
            <a:r>
              <a:rPr lang="en-US" sz="700" b="1" u="sng" dirty="0">
                <a:solidFill>
                  <a:srgbClr val="0070C0"/>
                </a:solidFill>
              </a:rPr>
              <a:t>2 layer PCB</a:t>
            </a:r>
            <a:r>
              <a:rPr lang="en-US" sz="700" dirty="0">
                <a:solidFill>
                  <a:srgbClr val="000000">
                    <a:lumMod val="75000"/>
                    <a:lumOff val="25000"/>
                  </a:srgbClr>
                </a:solidFill>
              </a:rPr>
              <a:t>  </a:t>
            </a:r>
          </a:p>
          <a:p>
            <a:pPr algn="ctr"/>
            <a:r>
              <a:rPr lang="en-US" sz="700" dirty="0">
                <a:solidFill>
                  <a:srgbClr val="000000">
                    <a:lumMod val="75000"/>
                    <a:lumOff val="25000"/>
                  </a:srgbClr>
                </a:solidFill>
              </a:rPr>
              <a:t>Tested to CISPR32 Limit, in 10m chamber, on same day, in same certified lab.</a:t>
            </a:r>
          </a:p>
        </p:txBody>
      </p:sp>
      <p:sp>
        <p:nvSpPr>
          <p:cNvPr id="2" name="TextBox 1"/>
          <p:cNvSpPr txBox="1"/>
          <p:nvPr/>
        </p:nvSpPr>
        <p:spPr>
          <a:xfrm>
            <a:off x="844063" y="471458"/>
            <a:ext cx="1838240" cy="261610"/>
          </a:xfrm>
          <a:prstGeom prst="rect">
            <a:avLst/>
          </a:prstGeom>
          <a:noFill/>
        </p:spPr>
        <p:txBody>
          <a:bodyPr wrap="square" rtlCol="0">
            <a:spAutoFit/>
          </a:bodyPr>
          <a:lstStyle/>
          <a:p>
            <a:r>
              <a:rPr lang="en-US" sz="1050" b="1" u="sng" dirty="0" smtClean="0"/>
              <a:t>UCC12050 schematic</a:t>
            </a:r>
            <a:endParaRPr lang="en-US" sz="1050" b="1" u="sng" dirty="0"/>
          </a:p>
        </p:txBody>
      </p:sp>
      <p:sp>
        <p:nvSpPr>
          <p:cNvPr id="33" name="TextBox 32"/>
          <p:cNvSpPr txBox="1"/>
          <p:nvPr/>
        </p:nvSpPr>
        <p:spPr>
          <a:xfrm>
            <a:off x="3838116" y="433880"/>
            <a:ext cx="1838240" cy="261610"/>
          </a:xfrm>
          <a:prstGeom prst="rect">
            <a:avLst/>
          </a:prstGeom>
          <a:noFill/>
        </p:spPr>
        <p:txBody>
          <a:bodyPr wrap="square" rtlCol="0">
            <a:spAutoFit/>
          </a:bodyPr>
          <a:lstStyle/>
          <a:p>
            <a:r>
              <a:rPr lang="en-US" sz="1050" b="1" u="sng" dirty="0" smtClean="0"/>
              <a:t>Scalability</a:t>
            </a:r>
            <a:endParaRPr lang="en-US" sz="1050" b="1" u="sng" dirty="0"/>
          </a:p>
        </p:txBody>
      </p:sp>
      <p:graphicFrame>
        <p:nvGraphicFramePr>
          <p:cNvPr id="34" name="Table 33"/>
          <p:cNvGraphicFramePr>
            <a:graphicFrameLocks noGrp="1"/>
          </p:cNvGraphicFramePr>
          <p:nvPr>
            <p:extLst>
              <p:ext uri="{D42A27DB-BD31-4B8C-83A1-F6EECF244321}">
                <p14:modId xmlns:p14="http://schemas.microsoft.com/office/powerpoint/2010/main" val="1726810168"/>
              </p:ext>
            </p:extLst>
          </p:nvPr>
        </p:nvGraphicFramePr>
        <p:xfrm>
          <a:off x="5928068" y="695490"/>
          <a:ext cx="2969393" cy="1965180"/>
        </p:xfrm>
        <a:graphic>
          <a:graphicData uri="http://schemas.openxmlformats.org/drawingml/2006/table">
            <a:tbl>
              <a:tblPr firstRow="1" bandRow="1">
                <a:tableStyleId>{F5AB1C69-6EDB-4FF4-983F-18BD219EF322}</a:tableStyleId>
              </a:tblPr>
              <a:tblGrid>
                <a:gridCol w="1438315"/>
                <a:gridCol w="1531078"/>
              </a:tblGrid>
              <a:tr h="253226">
                <a:tc>
                  <a:txBody>
                    <a:bodyPr/>
                    <a:lstStyle/>
                    <a:p>
                      <a:pPr algn="ctr"/>
                      <a:r>
                        <a:rPr lang="en-US" sz="1000" dirty="0" smtClean="0"/>
                        <a:t>Parameter</a:t>
                      </a:r>
                      <a:endParaRPr lang="en-US" sz="1000" dirty="0"/>
                    </a:p>
                  </a:txBody>
                  <a:tcPr/>
                </a:tc>
                <a:tc>
                  <a:txBody>
                    <a:bodyPr/>
                    <a:lstStyle/>
                    <a:p>
                      <a:pPr algn="ctr"/>
                      <a:r>
                        <a:rPr lang="en-US" sz="1000" dirty="0" smtClean="0"/>
                        <a:t>Value</a:t>
                      </a:r>
                      <a:endParaRPr lang="en-US" sz="1000" dirty="0"/>
                    </a:p>
                  </a:txBody>
                  <a:tcPr/>
                </a:tc>
              </a:tr>
              <a:tr h="187318">
                <a:tc>
                  <a:txBody>
                    <a:bodyPr/>
                    <a:lstStyle/>
                    <a:p>
                      <a:pPr algn="ctr"/>
                      <a:r>
                        <a:rPr lang="en-US" sz="1000" dirty="0" smtClean="0"/>
                        <a:t>Input voltage (Vin)</a:t>
                      </a:r>
                      <a:endParaRPr lang="en-US" sz="1000" dirty="0"/>
                    </a:p>
                  </a:txBody>
                  <a:tcPr/>
                </a:tc>
                <a:tc>
                  <a:txBody>
                    <a:bodyPr/>
                    <a:lstStyle/>
                    <a:p>
                      <a:pPr algn="ctr"/>
                      <a:r>
                        <a:rPr lang="en-US" sz="1000" dirty="0" smtClean="0"/>
                        <a:t>4.5V to 5.5V</a:t>
                      </a:r>
                      <a:endParaRPr lang="en-US" sz="1000" dirty="0"/>
                    </a:p>
                  </a:txBody>
                  <a:tcPr/>
                </a:tc>
              </a:tr>
              <a:tr h="253226">
                <a:tc>
                  <a:txBody>
                    <a:bodyPr/>
                    <a:lstStyle/>
                    <a:p>
                      <a:pPr algn="ctr"/>
                      <a:r>
                        <a:rPr lang="en-US" sz="1000" dirty="0" smtClean="0"/>
                        <a:t>Output voltage (Vout)</a:t>
                      </a:r>
                      <a:endParaRPr lang="en-US" sz="1000" dirty="0"/>
                    </a:p>
                  </a:txBody>
                  <a:tcPr/>
                </a:tc>
                <a:tc>
                  <a:txBody>
                    <a:bodyPr/>
                    <a:lstStyle/>
                    <a:p>
                      <a:pPr algn="ctr"/>
                      <a:r>
                        <a:rPr lang="en-US" sz="1000" dirty="0" smtClean="0"/>
                        <a:t>Regulated 3.3V</a:t>
                      </a:r>
                      <a:r>
                        <a:rPr lang="en-US" sz="1000" baseline="0" dirty="0" smtClean="0"/>
                        <a:t> or 5V</a:t>
                      </a:r>
                      <a:endParaRPr lang="en-US" sz="1000" dirty="0"/>
                    </a:p>
                  </a:txBody>
                  <a:tcPr/>
                </a:tc>
              </a:tr>
              <a:tr h="253226">
                <a:tc>
                  <a:txBody>
                    <a:bodyPr/>
                    <a:lstStyle/>
                    <a:p>
                      <a:pPr algn="ctr"/>
                      <a:r>
                        <a:rPr lang="en-US" sz="1000" dirty="0" smtClean="0"/>
                        <a:t>Output power (Pout)</a:t>
                      </a:r>
                      <a:endParaRPr lang="en-US" sz="1000" dirty="0"/>
                    </a:p>
                  </a:txBody>
                  <a:tcPr/>
                </a:tc>
                <a:tc>
                  <a:txBody>
                    <a:bodyPr/>
                    <a:lstStyle/>
                    <a:p>
                      <a:pPr algn="ctr"/>
                      <a:r>
                        <a:rPr lang="en-US" sz="1000" dirty="0" smtClean="0"/>
                        <a:t>0.5 W</a:t>
                      </a:r>
                      <a:endParaRPr lang="en-US" sz="1000" dirty="0"/>
                    </a:p>
                  </a:txBody>
                  <a:tcPr/>
                </a:tc>
              </a:tr>
              <a:tr h="312196">
                <a:tc>
                  <a:txBody>
                    <a:bodyPr/>
                    <a:lstStyle/>
                    <a:p>
                      <a:pPr algn="ctr"/>
                      <a:r>
                        <a:rPr lang="en-US" sz="1000" dirty="0" smtClean="0"/>
                        <a:t>Isolation level </a:t>
                      </a:r>
                      <a:endParaRPr lang="en-US" sz="1000" dirty="0"/>
                    </a:p>
                  </a:txBody>
                  <a:tcPr/>
                </a:tc>
                <a:tc>
                  <a:txBody>
                    <a:bodyPr/>
                    <a:lstStyle/>
                    <a:p>
                      <a:pPr algn="ctr"/>
                      <a:r>
                        <a:rPr lang="en-US" sz="1000" dirty="0" smtClean="0"/>
                        <a:t>5kV RMS reinforced</a:t>
                      </a:r>
                      <a:endParaRPr lang="en-US" sz="1000" dirty="0"/>
                    </a:p>
                  </a:txBody>
                  <a:tcPr/>
                </a:tc>
              </a:tr>
              <a:tr h="312196">
                <a:tc>
                  <a:txBody>
                    <a:bodyPr/>
                    <a:lstStyle/>
                    <a:p>
                      <a:pPr algn="ctr"/>
                      <a:r>
                        <a:rPr lang="en-US" sz="1000" dirty="0" smtClean="0"/>
                        <a:t>Size</a:t>
                      </a:r>
                      <a:endParaRPr lang="en-US" sz="1000" dirty="0"/>
                    </a:p>
                  </a:txBody>
                  <a:tcPr/>
                </a:tc>
                <a:tc>
                  <a:txBody>
                    <a:bodyPr/>
                    <a:lstStyle/>
                    <a:p>
                      <a:pPr algn="ctr"/>
                      <a:r>
                        <a:rPr lang="en-US" sz="1000" dirty="0" smtClean="0"/>
                        <a:t>10.3mm x 7.5mm</a:t>
                      </a:r>
                      <a:r>
                        <a:rPr lang="en-US" sz="1000" baseline="0" dirty="0" smtClean="0"/>
                        <a:t> x 2.65mm</a:t>
                      </a:r>
                      <a:endParaRPr lang="en-US" sz="1000" dirty="0"/>
                    </a:p>
                  </a:txBody>
                  <a:tcPr/>
                </a:tc>
              </a:tr>
              <a:tr h="253226">
                <a:tc>
                  <a:txBody>
                    <a:bodyPr/>
                    <a:lstStyle/>
                    <a:p>
                      <a:pPr algn="ctr"/>
                      <a:r>
                        <a:rPr lang="en-US" sz="1000" dirty="0" smtClean="0"/>
                        <a:t>Output regulation</a:t>
                      </a:r>
                      <a:endParaRPr lang="en-US" sz="1000" dirty="0"/>
                    </a:p>
                  </a:txBody>
                  <a:tcPr/>
                </a:tc>
                <a:tc>
                  <a:txBody>
                    <a:bodyPr/>
                    <a:lstStyle/>
                    <a:p>
                      <a:pPr algn="ctr"/>
                      <a:r>
                        <a:rPr lang="en-US" sz="1000" dirty="0" smtClean="0"/>
                        <a:t>1.5%</a:t>
                      </a:r>
                      <a:endParaRPr lang="en-US" sz="1000" dirty="0"/>
                    </a:p>
                  </a:txBody>
                  <a:tcPr/>
                </a:tc>
              </a:tr>
            </a:tbl>
          </a:graphicData>
        </a:graphic>
      </p:graphicFrame>
      <p:sp>
        <p:nvSpPr>
          <p:cNvPr id="16"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38</a:t>
            </a:fld>
            <a:endParaRPr lang="en-US" dirty="0"/>
          </a:p>
        </p:txBody>
      </p:sp>
    </p:spTree>
    <p:extLst>
      <p:ext uri="{BB962C8B-B14F-4D97-AF65-F5344CB8AC3E}">
        <p14:creationId xmlns:p14="http://schemas.microsoft.com/office/powerpoint/2010/main" val="35532172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1"/>
          <p:cNvSpPr txBox="1">
            <a:spLocks/>
          </p:cNvSpPr>
          <p:nvPr/>
        </p:nvSpPr>
        <p:spPr bwMode="auto">
          <a:xfrm>
            <a:off x="76200" y="4295"/>
            <a:ext cx="8458200" cy="738657"/>
          </a:xfrm>
          <a:prstGeom prst="rect">
            <a:avLst/>
          </a:prstGeom>
          <a:noFill/>
          <a:ln w="9525">
            <a:noFill/>
            <a:miter lim="800000"/>
            <a:headEnd/>
            <a:tailEnd/>
          </a:ln>
        </p:spPr>
        <p:txBody>
          <a:bodyPr vert="horz" wrap="square" lIns="76145" tIns="38071" rIns="76145" bIns="38071" numCol="1" anchor="ctr" anchorCtr="0" compatLnSpc="1">
            <a:prstTxWarp prst="textNoShape">
              <a:avLst/>
            </a:prstTxWarp>
          </a:bodyPr>
          <a:lstStyle>
            <a:lvl1pPr algn="l" rtl="0" eaLnBrk="1" fontAlgn="base" hangingPunct="1">
              <a:lnSpc>
                <a:spcPct val="85000"/>
              </a:lnSpc>
              <a:spcBef>
                <a:spcPct val="0"/>
              </a:spcBef>
              <a:spcAft>
                <a:spcPct val="0"/>
              </a:spcAft>
              <a:defRPr sz="2700" b="1">
                <a:solidFill>
                  <a:schemeClr val="tx2"/>
                </a:solidFill>
                <a:latin typeface="+mj-lt"/>
                <a:ea typeface="+mj-ea"/>
                <a:cs typeface="+mj-cs"/>
              </a:defRPr>
            </a:lvl1pPr>
            <a:lvl2pPr algn="l" rtl="0" eaLnBrk="1" fontAlgn="base" hangingPunct="1">
              <a:lnSpc>
                <a:spcPct val="85000"/>
              </a:lnSpc>
              <a:spcBef>
                <a:spcPct val="0"/>
              </a:spcBef>
              <a:spcAft>
                <a:spcPct val="0"/>
              </a:spcAft>
              <a:defRPr sz="2700" b="1">
                <a:solidFill>
                  <a:schemeClr val="tx2"/>
                </a:solidFill>
                <a:latin typeface="Arial" charset="0"/>
              </a:defRPr>
            </a:lvl2pPr>
            <a:lvl3pPr algn="l" rtl="0" eaLnBrk="1" fontAlgn="base" hangingPunct="1">
              <a:lnSpc>
                <a:spcPct val="85000"/>
              </a:lnSpc>
              <a:spcBef>
                <a:spcPct val="0"/>
              </a:spcBef>
              <a:spcAft>
                <a:spcPct val="0"/>
              </a:spcAft>
              <a:defRPr sz="2700" b="1">
                <a:solidFill>
                  <a:schemeClr val="tx2"/>
                </a:solidFill>
                <a:latin typeface="Arial" charset="0"/>
              </a:defRPr>
            </a:lvl3pPr>
            <a:lvl4pPr algn="l" rtl="0" eaLnBrk="1" fontAlgn="base" hangingPunct="1">
              <a:lnSpc>
                <a:spcPct val="85000"/>
              </a:lnSpc>
              <a:spcBef>
                <a:spcPct val="0"/>
              </a:spcBef>
              <a:spcAft>
                <a:spcPct val="0"/>
              </a:spcAft>
              <a:defRPr sz="2700" b="1">
                <a:solidFill>
                  <a:schemeClr val="tx2"/>
                </a:solidFill>
                <a:latin typeface="Arial" charset="0"/>
              </a:defRPr>
            </a:lvl4pPr>
            <a:lvl5pPr algn="l" rtl="0" eaLnBrk="1" fontAlgn="base" hangingPunct="1">
              <a:lnSpc>
                <a:spcPct val="85000"/>
              </a:lnSpc>
              <a:spcBef>
                <a:spcPct val="0"/>
              </a:spcBef>
              <a:spcAft>
                <a:spcPct val="0"/>
              </a:spcAft>
              <a:defRPr sz="2700" b="1">
                <a:solidFill>
                  <a:schemeClr val="tx2"/>
                </a:solidFill>
                <a:latin typeface="Arial" charset="0"/>
              </a:defRPr>
            </a:lvl5pPr>
            <a:lvl6pPr marL="380895" algn="l" rtl="0" eaLnBrk="1" fontAlgn="base" hangingPunct="1">
              <a:lnSpc>
                <a:spcPct val="85000"/>
              </a:lnSpc>
              <a:spcBef>
                <a:spcPct val="0"/>
              </a:spcBef>
              <a:spcAft>
                <a:spcPct val="0"/>
              </a:spcAft>
              <a:defRPr sz="2700" b="1">
                <a:solidFill>
                  <a:srgbClr val="FF0000"/>
                </a:solidFill>
                <a:latin typeface="Arial" charset="0"/>
              </a:defRPr>
            </a:lvl6pPr>
            <a:lvl7pPr marL="761790" algn="l" rtl="0" eaLnBrk="1" fontAlgn="base" hangingPunct="1">
              <a:lnSpc>
                <a:spcPct val="85000"/>
              </a:lnSpc>
              <a:spcBef>
                <a:spcPct val="0"/>
              </a:spcBef>
              <a:spcAft>
                <a:spcPct val="0"/>
              </a:spcAft>
              <a:defRPr sz="2700" b="1">
                <a:solidFill>
                  <a:srgbClr val="FF0000"/>
                </a:solidFill>
                <a:latin typeface="Arial" charset="0"/>
              </a:defRPr>
            </a:lvl7pPr>
            <a:lvl8pPr marL="1142683" algn="l" rtl="0" eaLnBrk="1" fontAlgn="base" hangingPunct="1">
              <a:lnSpc>
                <a:spcPct val="85000"/>
              </a:lnSpc>
              <a:spcBef>
                <a:spcPct val="0"/>
              </a:spcBef>
              <a:spcAft>
                <a:spcPct val="0"/>
              </a:spcAft>
              <a:defRPr sz="2700" b="1">
                <a:solidFill>
                  <a:srgbClr val="FF0000"/>
                </a:solidFill>
                <a:latin typeface="Arial" charset="0"/>
              </a:defRPr>
            </a:lvl8pPr>
            <a:lvl9pPr marL="1523573" algn="l" rtl="0" eaLnBrk="1" fontAlgn="base" hangingPunct="1">
              <a:lnSpc>
                <a:spcPct val="85000"/>
              </a:lnSpc>
              <a:spcBef>
                <a:spcPct val="0"/>
              </a:spcBef>
              <a:spcAft>
                <a:spcPct val="0"/>
              </a:spcAft>
              <a:defRPr sz="2700" b="1">
                <a:solidFill>
                  <a:srgbClr val="FF0000"/>
                </a:solidFill>
                <a:latin typeface="Arial" charset="0"/>
              </a:defRPr>
            </a:lvl9pPr>
          </a:lstStyle>
          <a:p>
            <a:r>
              <a:rPr lang="en-US" sz="2800" dirty="0"/>
              <a:t>Integrated </a:t>
            </a:r>
            <a:r>
              <a:rPr lang="en-US" sz="2800" dirty="0" smtClean="0"/>
              <a:t>transformer </a:t>
            </a:r>
            <a:r>
              <a:rPr lang="en-US" sz="2800" dirty="0"/>
              <a:t>t</a:t>
            </a:r>
            <a:r>
              <a:rPr lang="en-US" sz="2800" dirty="0" smtClean="0"/>
              <a:t>echnology </a:t>
            </a:r>
            <a:r>
              <a:rPr lang="en-US" sz="2800" kern="0" dirty="0">
                <a:solidFill>
                  <a:schemeClr val="tx1"/>
                </a:solidFill>
              </a:rPr>
              <a:t>b</a:t>
            </a:r>
            <a:r>
              <a:rPr lang="en-US" sz="2800" kern="0" dirty="0" smtClean="0">
                <a:solidFill>
                  <a:schemeClr val="tx1"/>
                </a:solidFill>
              </a:rPr>
              <a:t>enefits</a:t>
            </a:r>
            <a:endParaRPr lang="en-US" sz="2800" kern="0" dirty="0">
              <a:solidFill>
                <a:schemeClr val="tx1"/>
              </a:solidFill>
            </a:endParaRPr>
          </a:p>
        </p:txBody>
      </p:sp>
      <p:grpSp>
        <p:nvGrpSpPr>
          <p:cNvPr id="4" name="Group 3"/>
          <p:cNvGrpSpPr/>
          <p:nvPr/>
        </p:nvGrpSpPr>
        <p:grpSpPr>
          <a:xfrm>
            <a:off x="1333541" y="826504"/>
            <a:ext cx="3204903" cy="2664098"/>
            <a:chOff x="51198" y="767400"/>
            <a:chExt cx="3204903" cy="2664098"/>
          </a:xfrm>
        </p:grpSpPr>
        <p:grpSp>
          <p:nvGrpSpPr>
            <p:cNvPr id="116" name="Group 115"/>
            <p:cNvGrpSpPr/>
            <p:nvPr/>
          </p:nvGrpSpPr>
          <p:grpSpPr>
            <a:xfrm>
              <a:off x="51198" y="767400"/>
              <a:ext cx="2932690" cy="2664098"/>
              <a:chOff x="4981747" y="726141"/>
              <a:chExt cx="2932690" cy="2664098"/>
            </a:xfrm>
          </p:grpSpPr>
          <p:sp>
            <p:nvSpPr>
              <p:cNvPr id="117" name="TextBox 116"/>
              <p:cNvSpPr txBox="1"/>
              <p:nvPr/>
            </p:nvSpPr>
            <p:spPr>
              <a:xfrm>
                <a:off x="5192703" y="726141"/>
                <a:ext cx="2696070" cy="338554"/>
              </a:xfrm>
              <a:prstGeom prst="rect">
                <a:avLst/>
              </a:prstGeom>
              <a:solidFill>
                <a:srgbClr val="DE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altLang="zh-CN" sz="1600" b="1" dirty="0"/>
                  <a:t>Discrete Solution</a:t>
                </a:r>
                <a:endParaRPr lang="en-US" sz="1600" b="1" dirty="0"/>
              </a:p>
            </p:txBody>
          </p:sp>
          <p:pic>
            <p:nvPicPr>
              <p:cNvPr id="1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517355" y="1332272"/>
                <a:ext cx="1890582" cy="10015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32112" y="2901157"/>
                <a:ext cx="1667250" cy="489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20" name="Straight Connector 119"/>
              <p:cNvCxnSpPr/>
              <p:nvPr/>
            </p:nvCxnSpPr>
            <p:spPr>
              <a:xfrm>
                <a:off x="5495200" y="2538567"/>
                <a:ext cx="1896200" cy="0"/>
              </a:xfrm>
              <a:prstGeom prst="line">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7467600" y="1352551"/>
                <a:ext cx="0" cy="1000493"/>
              </a:xfrm>
              <a:prstGeom prst="line">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5517355" y="2920107"/>
                <a:ext cx="0" cy="321551"/>
              </a:xfrm>
              <a:prstGeom prst="line">
                <a:avLst/>
              </a:prstGeom>
              <a:ln>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5495200" y="2394461"/>
                <a:ext cx="0" cy="18800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7391400" y="2407365"/>
                <a:ext cx="0" cy="188004"/>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7391400" y="2343150"/>
                <a:ext cx="193589"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a:off x="7391400" y="1352550"/>
                <a:ext cx="193589"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5108032" y="2926590"/>
                <a:ext cx="1205823" cy="7233"/>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a:off x="5078272" y="3234425"/>
                <a:ext cx="1205823" cy="7233"/>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5517355" y="2926590"/>
                <a:ext cx="193589"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5480601" y="3238041"/>
                <a:ext cx="193589" cy="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31" name="Rectangle 130"/>
              <p:cNvSpPr/>
              <p:nvPr/>
            </p:nvSpPr>
            <p:spPr>
              <a:xfrm>
                <a:off x="6136375" y="2508005"/>
                <a:ext cx="470000" cy="215444"/>
              </a:xfrm>
              <a:prstGeom prst="rect">
                <a:avLst/>
              </a:prstGeom>
            </p:spPr>
            <p:txBody>
              <a:bodyPr wrap="none">
                <a:spAutoFit/>
              </a:bodyPr>
              <a:lstStyle/>
              <a:p>
                <a:r>
                  <a:rPr lang="en-US" sz="800" dirty="0"/>
                  <a:t>38mm</a:t>
                </a:r>
              </a:p>
            </p:txBody>
          </p:sp>
          <p:sp>
            <p:nvSpPr>
              <p:cNvPr id="132" name="Rectangle 131"/>
              <p:cNvSpPr/>
              <p:nvPr/>
            </p:nvSpPr>
            <p:spPr>
              <a:xfrm>
                <a:off x="7444437" y="1689399"/>
                <a:ext cx="470000" cy="215444"/>
              </a:xfrm>
              <a:prstGeom prst="rect">
                <a:avLst/>
              </a:prstGeom>
            </p:spPr>
            <p:txBody>
              <a:bodyPr wrap="none">
                <a:spAutoFit/>
              </a:bodyPr>
              <a:lstStyle/>
              <a:p>
                <a:r>
                  <a:rPr lang="en-US" altLang="zh-CN" sz="800" dirty="0"/>
                  <a:t>21mm</a:t>
                </a:r>
                <a:endParaRPr lang="en-US" sz="800" dirty="0"/>
              </a:p>
            </p:txBody>
          </p:sp>
          <p:sp>
            <p:nvSpPr>
              <p:cNvPr id="133" name="Rectangle 132"/>
              <p:cNvSpPr/>
              <p:nvPr/>
            </p:nvSpPr>
            <p:spPr>
              <a:xfrm>
                <a:off x="4981747" y="2988469"/>
                <a:ext cx="498855" cy="215444"/>
              </a:xfrm>
              <a:prstGeom prst="rect">
                <a:avLst/>
              </a:prstGeom>
            </p:spPr>
            <p:txBody>
              <a:bodyPr wrap="none">
                <a:spAutoFit/>
              </a:bodyPr>
              <a:lstStyle/>
              <a:p>
                <a:r>
                  <a:rPr lang="en-US" altLang="zh-CN" sz="800" dirty="0"/>
                  <a:t>7.5mm</a:t>
                </a:r>
                <a:endParaRPr lang="en-US" sz="800" dirty="0"/>
              </a:p>
            </p:txBody>
          </p:sp>
          <p:sp>
            <p:nvSpPr>
              <p:cNvPr id="134" name="Rectangle 133"/>
              <p:cNvSpPr/>
              <p:nvPr/>
            </p:nvSpPr>
            <p:spPr>
              <a:xfrm>
                <a:off x="5743578" y="1566864"/>
                <a:ext cx="266696" cy="29447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Rectangle 134"/>
              <p:cNvSpPr/>
              <p:nvPr/>
            </p:nvSpPr>
            <p:spPr>
              <a:xfrm>
                <a:off x="6019800" y="1369217"/>
                <a:ext cx="845343" cy="54515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p:cNvSpPr/>
              <p:nvPr/>
            </p:nvSpPr>
            <p:spPr>
              <a:xfrm>
                <a:off x="6874667" y="1407320"/>
                <a:ext cx="261942" cy="17383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7" name="Group 136"/>
            <p:cNvGrpSpPr/>
            <p:nvPr/>
          </p:nvGrpSpPr>
          <p:grpSpPr>
            <a:xfrm>
              <a:off x="2282925" y="2411206"/>
              <a:ext cx="973176" cy="425035"/>
              <a:chOff x="3483584" y="1162211"/>
              <a:chExt cx="973176" cy="425035"/>
            </a:xfrm>
          </p:grpSpPr>
          <p:sp>
            <p:nvSpPr>
              <p:cNvPr id="138" name="Oval 137"/>
              <p:cNvSpPr/>
              <p:nvPr/>
            </p:nvSpPr>
            <p:spPr>
              <a:xfrm>
                <a:off x="3507968" y="1162211"/>
                <a:ext cx="911469" cy="425035"/>
              </a:xfrm>
              <a:prstGeom prst="ellipse">
                <a:avLst/>
              </a:prstGeom>
              <a:solidFill>
                <a:srgbClr val="00BB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TextBox 138"/>
              <p:cNvSpPr txBox="1"/>
              <p:nvPr/>
            </p:nvSpPr>
            <p:spPr>
              <a:xfrm>
                <a:off x="3483584" y="1227548"/>
                <a:ext cx="973176" cy="338554"/>
              </a:xfrm>
              <a:prstGeom prst="rect">
                <a:avLst/>
              </a:prstGeom>
              <a:noFill/>
            </p:spPr>
            <p:txBody>
              <a:bodyPr wrap="square" rtlCol="0">
                <a:spAutoFit/>
              </a:bodyPr>
              <a:lstStyle/>
              <a:p>
                <a:pPr algn="ctr"/>
                <a:r>
                  <a:rPr lang="en-US" sz="800" b="1" dirty="0"/>
                  <a:t>Total </a:t>
                </a:r>
                <a:r>
                  <a:rPr lang="en-US" sz="800" b="1" dirty="0" smtClean="0"/>
                  <a:t>bias </a:t>
                </a:r>
                <a:r>
                  <a:rPr lang="en-US" sz="800" b="1" dirty="0"/>
                  <a:t>a</a:t>
                </a:r>
                <a:r>
                  <a:rPr lang="en-US" sz="800" b="1" dirty="0" smtClean="0"/>
                  <a:t>rea</a:t>
                </a:r>
                <a:endParaRPr lang="en-US" sz="800" b="1" dirty="0"/>
              </a:p>
              <a:p>
                <a:pPr algn="ctr"/>
                <a:r>
                  <a:rPr lang="en-US" sz="800" b="1" dirty="0"/>
                  <a:t>273 mm^2</a:t>
                </a:r>
              </a:p>
            </p:txBody>
          </p:sp>
        </p:grpSp>
        <p:sp>
          <p:nvSpPr>
            <p:cNvPr id="166" name="Rectangle 165"/>
            <p:cNvSpPr/>
            <p:nvPr/>
          </p:nvSpPr>
          <p:spPr>
            <a:xfrm>
              <a:off x="1089250" y="1968514"/>
              <a:ext cx="586575" cy="307631"/>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 name="Group 1"/>
          <p:cNvGrpSpPr/>
          <p:nvPr/>
        </p:nvGrpSpPr>
        <p:grpSpPr>
          <a:xfrm>
            <a:off x="4266230" y="730974"/>
            <a:ext cx="3120120" cy="2942296"/>
            <a:chOff x="2983888" y="671870"/>
            <a:chExt cx="3120120" cy="2942296"/>
          </a:xfrm>
        </p:grpSpPr>
        <p:cxnSp>
          <p:nvCxnSpPr>
            <p:cNvPr id="115" name="Straight Connector 114"/>
            <p:cNvCxnSpPr/>
            <p:nvPr/>
          </p:nvCxnSpPr>
          <p:spPr>
            <a:xfrm>
              <a:off x="3223001" y="671870"/>
              <a:ext cx="0" cy="2942296"/>
            </a:xfrm>
            <a:prstGeom prst="line">
              <a:avLst/>
            </a:prstGeom>
          </p:spPr>
          <p:style>
            <a:lnRef idx="1">
              <a:schemeClr val="accent1"/>
            </a:lnRef>
            <a:fillRef idx="0">
              <a:schemeClr val="accent1"/>
            </a:fillRef>
            <a:effectRef idx="0">
              <a:schemeClr val="accent1"/>
            </a:effectRef>
            <a:fontRef idx="minor">
              <a:schemeClr val="tx1"/>
            </a:fontRef>
          </p:style>
        </p:cxnSp>
        <p:sp>
          <p:nvSpPr>
            <p:cNvPr id="140" name="Down Arrow 139"/>
            <p:cNvSpPr/>
            <p:nvPr/>
          </p:nvSpPr>
          <p:spPr>
            <a:xfrm rot="16200000">
              <a:off x="3106144" y="1745560"/>
              <a:ext cx="219456" cy="463968"/>
            </a:xfrm>
            <a:prstGeom prst="downArrow">
              <a:avLst/>
            </a:prstGeom>
            <a:solidFill>
              <a:srgbClr val="11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grpSp>
          <p:nvGrpSpPr>
            <p:cNvPr id="142" name="Group 141"/>
            <p:cNvGrpSpPr/>
            <p:nvPr/>
          </p:nvGrpSpPr>
          <p:grpSpPr>
            <a:xfrm>
              <a:off x="4099097" y="2435966"/>
              <a:ext cx="1975888" cy="425035"/>
              <a:chOff x="7082847" y="2435966"/>
              <a:chExt cx="1975888" cy="425035"/>
            </a:xfrm>
          </p:grpSpPr>
          <p:grpSp>
            <p:nvGrpSpPr>
              <p:cNvPr id="143" name="Group 142"/>
              <p:cNvGrpSpPr/>
              <p:nvPr/>
            </p:nvGrpSpPr>
            <p:grpSpPr>
              <a:xfrm>
                <a:off x="8085559" y="2437745"/>
                <a:ext cx="973176" cy="416402"/>
                <a:chOff x="7958048" y="1803217"/>
                <a:chExt cx="973176" cy="416402"/>
              </a:xfrm>
            </p:grpSpPr>
            <p:sp>
              <p:nvSpPr>
                <p:cNvPr id="147" name="8-Point Star 146"/>
                <p:cNvSpPr/>
                <p:nvPr/>
              </p:nvSpPr>
              <p:spPr>
                <a:xfrm>
                  <a:off x="7994624" y="1803217"/>
                  <a:ext cx="856605" cy="416402"/>
                </a:xfrm>
                <a:prstGeom prst="star8">
                  <a:avLst/>
                </a:prstGeom>
                <a:solidFill>
                  <a:srgbClr val="99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48" name="TextBox 147"/>
                <p:cNvSpPr txBox="1"/>
                <p:nvPr/>
              </p:nvSpPr>
              <p:spPr>
                <a:xfrm>
                  <a:off x="7958048" y="1834789"/>
                  <a:ext cx="973176" cy="338554"/>
                </a:xfrm>
                <a:prstGeom prst="rect">
                  <a:avLst/>
                </a:prstGeom>
                <a:noFill/>
              </p:spPr>
              <p:txBody>
                <a:bodyPr wrap="square" rtlCol="0">
                  <a:spAutoFit/>
                </a:bodyPr>
                <a:lstStyle/>
                <a:p>
                  <a:pPr algn="ctr"/>
                  <a:r>
                    <a:rPr lang="en-US" sz="800" b="1" dirty="0">
                      <a:solidFill>
                        <a:schemeClr val="bg1"/>
                      </a:solidFill>
                    </a:rPr>
                    <a:t>53% </a:t>
                  </a:r>
                </a:p>
                <a:p>
                  <a:pPr algn="ctr"/>
                  <a:r>
                    <a:rPr lang="en-US" sz="800" b="1" dirty="0">
                      <a:solidFill>
                        <a:schemeClr val="bg1"/>
                      </a:solidFill>
                    </a:rPr>
                    <a:t>Less Area</a:t>
                  </a:r>
                </a:p>
              </p:txBody>
            </p:sp>
          </p:grpSp>
          <p:grpSp>
            <p:nvGrpSpPr>
              <p:cNvPr id="144" name="Group 143"/>
              <p:cNvGrpSpPr/>
              <p:nvPr/>
            </p:nvGrpSpPr>
            <p:grpSpPr>
              <a:xfrm>
                <a:off x="7082847" y="2435966"/>
                <a:ext cx="973176" cy="425035"/>
                <a:chOff x="3483584" y="1162211"/>
                <a:chExt cx="973176" cy="425035"/>
              </a:xfrm>
            </p:grpSpPr>
            <p:sp>
              <p:nvSpPr>
                <p:cNvPr id="145" name="Oval 144"/>
                <p:cNvSpPr/>
                <p:nvPr/>
              </p:nvSpPr>
              <p:spPr>
                <a:xfrm>
                  <a:off x="3507968" y="1162211"/>
                  <a:ext cx="911469" cy="425035"/>
                </a:xfrm>
                <a:prstGeom prst="ellipse">
                  <a:avLst/>
                </a:prstGeom>
                <a:solidFill>
                  <a:srgbClr val="00BB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TextBox 145"/>
                <p:cNvSpPr txBox="1"/>
                <p:nvPr/>
              </p:nvSpPr>
              <p:spPr>
                <a:xfrm>
                  <a:off x="3483584" y="1209260"/>
                  <a:ext cx="973176" cy="338554"/>
                </a:xfrm>
                <a:prstGeom prst="rect">
                  <a:avLst/>
                </a:prstGeom>
                <a:noFill/>
              </p:spPr>
              <p:txBody>
                <a:bodyPr wrap="square" rtlCol="0">
                  <a:spAutoFit/>
                </a:bodyPr>
                <a:lstStyle/>
                <a:p>
                  <a:pPr algn="ctr"/>
                  <a:r>
                    <a:rPr lang="en-US" sz="800" b="1" dirty="0"/>
                    <a:t>Total </a:t>
                  </a:r>
                  <a:r>
                    <a:rPr lang="en-US" sz="800" b="1" dirty="0" smtClean="0"/>
                    <a:t>bias </a:t>
                  </a:r>
                  <a:r>
                    <a:rPr lang="en-US" sz="800" b="1" dirty="0"/>
                    <a:t>a</a:t>
                  </a:r>
                  <a:r>
                    <a:rPr lang="en-US" sz="800" b="1" dirty="0" smtClean="0"/>
                    <a:t>rea</a:t>
                  </a:r>
                  <a:endParaRPr lang="en-US" sz="800" b="1" dirty="0"/>
                </a:p>
                <a:p>
                  <a:pPr algn="ctr"/>
                  <a:r>
                    <a:rPr lang="en-US" sz="800" b="1" dirty="0"/>
                    <a:t>127 mm^2</a:t>
                  </a:r>
                </a:p>
              </p:txBody>
            </p:sp>
          </p:grpSp>
        </p:grpSp>
        <p:cxnSp>
          <p:nvCxnSpPr>
            <p:cNvPr id="149" name="Straight Connector 148"/>
            <p:cNvCxnSpPr/>
            <p:nvPr/>
          </p:nvCxnSpPr>
          <p:spPr>
            <a:xfrm>
              <a:off x="4884603" y="3037348"/>
              <a:ext cx="1205823" cy="7233"/>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4898185" y="3119913"/>
              <a:ext cx="1205823" cy="7233"/>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151" name="Group 150"/>
            <p:cNvGrpSpPr/>
            <p:nvPr/>
          </p:nvGrpSpPr>
          <p:grpSpPr>
            <a:xfrm>
              <a:off x="3812090" y="767400"/>
              <a:ext cx="2273057" cy="2495503"/>
              <a:chOff x="6795840" y="767400"/>
              <a:chExt cx="2273057" cy="2495503"/>
            </a:xfrm>
          </p:grpSpPr>
          <p:pic>
            <p:nvPicPr>
              <p:cNvPr id="15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795840" y="2962457"/>
                <a:ext cx="2273057" cy="300446"/>
              </a:xfrm>
              <a:prstGeom prst="rect">
                <a:avLst/>
              </a:prstGeom>
              <a:solidFill>
                <a:srgbClr val="00BBCC"/>
              </a:solidFill>
              <a:ln>
                <a:solidFill>
                  <a:schemeClr val="tx1"/>
                </a:solidFill>
              </a:ln>
              <a:extLst/>
            </p:spPr>
          </p:pic>
          <p:grpSp>
            <p:nvGrpSpPr>
              <p:cNvPr id="153" name="Group 152"/>
              <p:cNvGrpSpPr/>
              <p:nvPr/>
            </p:nvGrpSpPr>
            <p:grpSpPr>
              <a:xfrm>
                <a:off x="6900017" y="767400"/>
                <a:ext cx="2001724" cy="1535376"/>
                <a:chOff x="6900017" y="767400"/>
                <a:chExt cx="2001724" cy="1535376"/>
              </a:xfrm>
            </p:grpSpPr>
            <p:sp>
              <p:nvSpPr>
                <p:cNvPr id="154" name="TextBox 153"/>
                <p:cNvSpPr txBox="1"/>
                <p:nvPr/>
              </p:nvSpPr>
              <p:spPr>
                <a:xfrm>
                  <a:off x="6900017" y="767400"/>
                  <a:ext cx="1963836" cy="338554"/>
                </a:xfrm>
                <a:prstGeom prst="rect">
                  <a:avLst/>
                </a:prstGeom>
                <a:solidFill>
                  <a:srgbClr val="DE0000"/>
                </a:solidFill>
                <a:ln/>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en-US" sz="1600" b="1" dirty="0" smtClean="0"/>
                    <a:t>UCC12050 </a:t>
                  </a:r>
                  <a:endParaRPr lang="en-US" sz="1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155"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935834" y="1309266"/>
                  <a:ext cx="1965907" cy="993510"/>
                </a:xfrm>
                <a:prstGeom prst="rect">
                  <a:avLst/>
                </a:prstGeom>
                <a:solidFill>
                  <a:srgbClr val="00BBCC"/>
                </a:solidFill>
                <a:ln>
                  <a:solidFill>
                    <a:schemeClr val="tx1"/>
                  </a:solidFill>
                </a:ln>
                <a:extLst/>
              </p:spPr>
            </p:pic>
            <p:sp>
              <p:nvSpPr>
                <p:cNvPr id="156" name="Rectangle 155"/>
                <p:cNvSpPr/>
                <p:nvPr/>
              </p:nvSpPr>
              <p:spPr>
                <a:xfrm>
                  <a:off x="8003733" y="1325511"/>
                  <a:ext cx="546101" cy="235898"/>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Rectangle 156"/>
                <p:cNvSpPr/>
                <p:nvPr/>
              </p:nvSpPr>
              <p:spPr>
                <a:xfrm>
                  <a:off x="8003734" y="1553195"/>
                  <a:ext cx="304801" cy="252826"/>
                </a:xfrm>
                <a:prstGeom prst="rect">
                  <a:avLst/>
                </a:prstGeom>
                <a:solidFill>
                  <a:srgbClr val="009900"/>
                </a:solid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8"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85645" y="1652481"/>
                  <a:ext cx="95250" cy="61912"/>
                </a:xfrm>
                <a:prstGeom prst="rect">
                  <a:avLst/>
                </a:prstGeom>
                <a:solidFill>
                  <a:srgbClr val="00BBCC"/>
                </a:solidFill>
                <a:ln>
                  <a:solidFill>
                    <a:schemeClr val="tx1"/>
                  </a:solidFill>
                </a:ln>
                <a:extLst/>
              </p:spPr>
            </p:pic>
            <p:pic>
              <p:nvPicPr>
                <p:cNvPr id="159"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80882" y="1419117"/>
                  <a:ext cx="100013" cy="119063"/>
                </a:xfrm>
                <a:prstGeom prst="rect">
                  <a:avLst/>
                </a:prstGeom>
                <a:solidFill>
                  <a:srgbClr val="00BBCC"/>
                </a:solidFill>
                <a:ln>
                  <a:solidFill>
                    <a:schemeClr val="tx1"/>
                  </a:solidFill>
                </a:ln>
                <a:extLst/>
              </p:spPr>
            </p:pic>
            <p:pic>
              <p:nvPicPr>
                <p:cNvPr id="16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80882" y="1533418"/>
                  <a:ext cx="100013" cy="119063"/>
                </a:xfrm>
                <a:prstGeom prst="rect">
                  <a:avLst/>
                </a:prstGeom>
                <a:solidFill>
                  <a:srgbClr val="00BBCC"/>
                </a:solidFill>
                <a:ln>
                  <a:solidFill>
                    <a:schemeClr val="tx1"/>
                  </a:solidFill>
                </a:ln>
                <a:extLst/>
              </p:spPr>
            </p:pic>
            <p:pic>
              <p:nvPicPr>
                <p:cNvPr id="161"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16513" y="1514219"/>
                  <a:ext cx="100013" cy="119063"/>
                </a:xfrm>
                <a:prstGeom prst="rect">
                  <a:avLst/>
                </a:prstGeom>
                <a:solidFill>
                  <a:srgbClr val="00BBCC"/>
                </a:solidFill>
                <a:ln>
                  <a:solidFill>
                    <a:schemeClr val="tx1"/>
                  </a:solidFill>
                </a:ln>
                <a:extLst/>
              </p:spPr>
            </p:pic>
          </p:grpSp>
        </p:grpSp>
        <p:sp>
          <p:nvSpPr>
            <p:cNvPr id="162" name="Rectangle 161"/>
            <p:cNvSpPr/>
            <p:nvPr/>
          </p:nvSpPr>
          <p:spPr>
            <a:xfrm>
              <a:off x="4343170" y="1407384"/>
              <a:ext cx="89276" cy="208710"/>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Rectangle 163"/>
            <p:cNvSpPr/>
            <p:nvPr/>
          </p:nvSpPr>
          <p:spPr>
            <a:xfrm>
              <a:off x="4981899" y="1407560"/>
              <a:ext cx="119910" cy="307631"/>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Rectangle 166"/>
            <p:cNvSpPr/>
            <p:nvPr/>
          </p:nvSpPr>
          <p:spPr>
            <a:xfrm>
              <a:off x="4374461" y="1902273"/>
              <a:ext cx="667393" cy="307631"/>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Rectangle 162"/>
            <p:cNvSpPr/>
            <p:nvPr/>
          </p:nvSpPr>
          <p:spPr>
            <a:xfrm>
              <a:off x="4432446" y="1309266"/>
              <a:ext cx="549453" cy="565054"/>
            </a:xfrm>
            <a:prstGeom prst="rect">
              <a:avLst/>
            </a:prstGeom>
            <a:no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grpSp>
      <p:cxnSp>
        <p:nvCxnSpPr>
          <p:cNvPr id="58" name="Straight Connector 57"/>
          <p:cNvCxnSpPr/>
          <p:nvPr/>
        </p:nvCxnSpPr>
        <p:spPr>
          <a:xfrm flipV="1">
            <a:off x="7418301" y="2874207"/>
            <a:ext cx="0" cy="219449"/>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6141458" y="3080009"/>
            <a:ext cx="1205823" cy="7233"/>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7347297" y="3179032"/>
            <a:ext cx="768869" cy="991"/>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7637423" y="3026951"/>
            <a:ext cx="506865" cy="219288"/>
          </a:xfrm>
          <a:prstGeom prst="rect">
            <a:avLst/>
          </a:prstGeom>
        </p:spPr>
        <p:txBody>
          <a:bodyPr wrap="none" lIns="91406" tIns="45703" rIns="91406" bIns="45703">
            <a:spAutoFit/>
          </a:bodyPr>
          <a:lstStyle/>
          <a:p>
            <a:r>
              <a:rPr lang="en-US" altLang="zh-CN" sz="800" dirty="0"/>
              <a:t>3.5mm</a:t>
            </a:r>
            <a:endParaRPr lang="en-US" sz="800" dirty="0"/>
          </a:p>
        </p:txBody>
      </p:sp>
      <p:cxnSp>
        <p:nvCxnSpPr>
          <p:cNvPr id="64" name="Straight Connector 63"/>
          <p:cNvCxnSpPr/>
          <p:nvPr/>
        </p:nvCxnSpPr>
        <p:spPr>
          <a:xfrm flipV="1">
            <a:off x="7253006" y="3086615"/>
            <a:ext cx="768869" cy="991"/>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162299" y="3173207"/>
            <a:ext cx="1205823" cy="7233"/>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7418301" y="3171800"/>
            <a:ext cx="0" cy="227393"/>
          </a:xfrm>
          <a:prstGeom prst="line">
            <a:avLst/>
          </a:prstGeom>
          <a:ln>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5" name="Rectangle 64">
            <a:extLst>
              <a:ext uri="{FF2B5EF4-FFF2-40B4-BE49-F238E27FC236}">
                <a16:creationId xmlns:a16="http://schemas.microsoft.com/office/drawing/2014/main" xmlns="" id="{FE6044D8-4A2E-2347-B857-1DBD77DA0E11}"/>
              </a:ext>
            </a:extLst>
          </p:cNvPr>
          <p:cNvSpPr/>
          <p:nvPr/>
        </p:nvSpPr>
        <p:spPr>
          <a:xfrm>
            <a:off x="1837599" y="3715514"/>
            <a:ext cx="5894116" cy="954073"/>
          </a:xfrm>
          <a:prstGeom prst="rect">
            <a:avLst/>
          </a:prstGeom>
        </p:spPr>
        <p:txBody>
          <a:bodyPr wrap="square" lIns="91406" tIns="45703" rIns="91406" bIns="45703">
            <a:spAutoFit/>
          </a:bodyPr>
          <a:lstStyle/>
          <a:p>
            <a:r>
              <a:rPr lang="en-US" sz="1400" b="1" dirty="0"/>
              <a:t>Single chip solution (</a:t>
            </a:r>
            <a:r>
              <a:rPr lang="en-US" sz="1400" b="1" dirty="0" smtClean="0"/>
              <a:t>UCC12050) </a:t>
            </a:r>
            <a:r>
              <a:rPr lang="en-US" sz="1400" b="1" dirty="0"/>
              <a:t>a</a:t>
            </a:r>
            <a:r>
              <a:rPr lang="en-US" sz="1400" b="1" dirty="0" smtClean="0"/>
              <a:t>dvantages</a:t>
            </a:r>
            <a:r>
              <a:rPr lang="en-US" sz="1400" b="1" dirty="0"/>
              <a:t>:</a:t>
            </a:r>
          </a:p>
          <a:p>
            <a:pPr marL="238013" indent="-238013">
              <a:buFont typeface="Wingdings" pitchFamily="2" charset="2"/>
              <a:buChar char="ü"/>
            </a:pPr>
            <a:r>
              <a:rPr lang="en-US" sz="1400" dirty="0"/>
              <a:t>Smaller size and low profile</a:t>
            </a:r>
          </a:p>
          <a:p>
            <a:pPr marL="238013" indent="-238013">
              <a:buFont typeface="Wingdings" pitchFamily="2" charset="2"/>
              <a:buChar char="ü"/>
            </a:pPr>
            <a:r>
              <a:rPr lang="en-US" sz="1400" dirty="0"/>
              <a:t>Very low isolation capacitance Cps for better CMTI and less noise</a:t>
            </a:r>
          </a:p>
          <a:p>
            <a:pPr marL="238013" indent="-238013">
              <a:buFont typeface="Wingdings" pitchFamily="2" charset="2"/>
              <a:buChar char="ü"/>
            </a:pPr>
            <a:r>
              <a:rPr lang="en-US" sz="1400" dirty="0"/>
              <a:t>Simplify design with less components and easy board layout </a:t>
            </a:r>
          </a:p>
        </p:txBody>
      </p:sp>
      <p:cxnSp>
        <p:nvCxnSpPr>
          <p:cNvPr id="5" name="Straight Arrow Connector 4"/>
          <p:cNvCxnSpPr>
            <a:endCxn id="167" idx="3"/>
          </p:cNvCxnSpPr>
          <p:nvPr/>
        </p:nvCxnSpPr>
        <p:spPr>
          <a:xfrm flipH="1" flipV="1">
            <a:off x="6324196" y="2115208"/>
            <a:ext cx="1454300" cy="47363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712965" y="2440067"/>
            <a:ext cx="1201777" cy="276965"/>
          </a:xfrm>
          <a:prstGeom prst="rect">
            <a:avLst/>
          </a:prstGeom>
          <a:noFill/>
        </p:spPr>
        <p:txBody>
          <a:bodyPr wrap="square" lIns="91406" tIns="45703" rIns="91406" bIns="45703" rtlCol="0">
            <a:spAutoFit/>
          </a:bodyPr>
          <a:lstStyle/>
          <a:p>
            <a:r>
              <a:rPr lang="en-US" sz="1200" dirty="0" smtClean="0"/>
              <a:t>Digital isolator</a:t>
            </a:r>
            <a:endParaRPr lang="en-US" sz="1200" dirty="0"/>
          </a:p>
        </p:txBody>
      </p:sp>
      <p:cxnSp>
        <p:nvCxnSpPr>
          <p:cNvPr id="70" name="Straight Arrow Connector 69"/>
          <p:cNvCxnSpPr/>
          <p:nvPr/>
        </p:nvCxnSpPr>
        <p:spPr>
          <a:xfrm flipH="1">
            <a:off x="6354617" y="1183265"/>
            <a:ext cx="1167849" cy="44505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7535406" y="982473"/>
            <a:ext cx="1549899" cy="461631"/>
          </a:xfrm>
          <a:prstGeom prst="rect">
            <a:avLst/>
          </a:prstGeom>
          <a:noFill/>
        </p:spPr>
        <p:txBody>
          <a:bodyPr wrap="square" lIns="91406" tIns="45703" rIns="91406" bIns="45703" rtlCol="0">
            <a:spAutoFit/>
          </a:bodyPr>
          <a:lstStyle/>
          <a:p>
            <a:r>
              <a:rPr lang="en-US" sz="1200" dirty="0"/>
              <a:t>Isolated bias </a:t>
            </a:r>
            <a:r>
              <a:rPr lang="en-US" sz="1200" dirty="0" smtClean="0"/>
              <a:t>UCC12050</a:t>
            </a:r>
          </a:p>
        </p:txBody>
      </p:sp>
      <p:pic>
        <p:nvPicPr>
          <p:cNvPr id="73"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5518" y="3721308"/>
            <a:ext cx="819934" cy="626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4"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39</a:t>
            </a:fld>
            <a:endParaRPr lang="en-US" dirty="0"/>
          </a:p>
        </p:txBody>
      </p:sp>
    </p:spTree>
    <p:extLst>
      <p:ext uri="{BB962C8B-B14F-4D97-AF65-F5344CB8AC3E}">
        <p14:creationId xmlns:p14="http://schemas.microsoft.com/office/powerpoint/2010/main" val="5791959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id:image001.png@01D40C99.9A47E6C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992" y="671111"/>
            <a:ext cx="6921248" cy="336758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190992" y="199500"/>
            <a:ext cx="8361038" cy="430902"/>
          </a:xfrm>
        </p:spPr>
        <p:txBody>
          <a:bodyPr/>
          <a:lstStyle/>
          <a:p>
            <a:r>
              <a:rPr lang="en-US" dirty="0"/>
              <a:t>Medical sector page </a:t>
            </a:r>
          </a:p>
        </p:txBody>
      </p:sp>
      <p:grpSp>
        <p:nvGrpSpPr>
          <p:cNvPr id="6" name="Group 5"/>
          <p:cNvGrpSpPr/>
          <p:nvPr/>
        </p:nvGrpSpPr>
        <p:grpSpPr>
          <a:xfrm>
            <a:off x="646103" y="906308"/>
            <a:ext cx="8136187" cy="3029161"/>
            <a:chOff x="657514" y="987027"/>
            <a:chExt cx="8136187" cy="3365734"/>
          </a:xfrm>
        </p:grpSpPr>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2339" y="1873498"/>
              <a:ext cx="6801362" cy="2479263"/>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Rounded Rectangle 3"/>
            <p:cNvSpPr/>
            <p:nvPr/>
          </p:nvSpPr>
          <p:spPr>
            <a:xfrm>
              <a:off x="657514" y="987027"/>
              <a:ext cx="772037" cy="176298"/>
            </a:xfrm>
            <a:prstGeom prst="roundRect">
              <a:avLst/>
            </a:prstGeom>
            <a:solidFill>
              <a:srgbClr val="00B0F0">
                <a:alpha val="15000"/>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7" name="Straight Arrow Connector 6"/>
            <p:cNvCxnSpPr/>
            <p:nvPr/>
          </p:nvCxnSpPr>
          <p:spPr>
            <a:xfrm>
              <a:off x="1147825" y="1278178"/>
              <a:ext cx="737609" cy="794657"/>
            </a:xfrm>
            <a:prstGeom prst="straightConnector1">
              <a:avLst/>
            </a:prstGeom>
            <a:ln w="19050">
              <a:solidFill>
                <a:srgbClr val="002060"/>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Group 8"/>
          <p:cNvGrpSpPr/>
          <p:nvPr/>
        </p:nvGrpSpPr>
        <p:grpSpPr>
          <a:xfrm>
            <a:off x="304895" y="1150360"/>
            <a:ext cx="5620717" cy="3709987"/>
            <a:chOff x="304894" y="1278178"/>
            <a:chExt cx="5620717" cy="4122208"/>
          </a:xfrm>
        </p:grpSpPr>
        <p:pic>
          <p:nvPicPr>
            <p:cNvPr id="1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4894" y="1278178"/>
              <a:ext cx="4125284" cy="4122208"/>
            </a:xfrm>
            <a:prstGeom prst="rect">
              <a:avLst/>
            </a:prstGeom>
            <a:noFill/>
            <a:ln w="190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3" name="Rounded Rectangle 12"/>
            <p:cNvSpPr/>
            <p:nvPr/>
          </p:nvSpPr>
          <p:spPr>
            <a:xfrm>
              <a:off x="5335889" y="3723800"/>
              <a:ext cx="589722" cy="106753"/>
            </a:xfrm>
            <a:prstGeom prst="roundRect">
              <a:avLst/>
            </a:prstGeom>
            <a:solidFill>
              <a:srgbClr val="00B0F0">
                <a:alpha val="15000"/>
              </a:srgb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21" name="Straight Arrow Connector 20"/>
            <p:cNvCxnSpPr>
              <a:cxnSpLocks/>
              <a:stCxn id="13" idx="1"/>
            </p:cNvCxnSpPr>
            <p:nvPr/>
          </p:nvCxnSpPr>
          <p:spPr>
            <a:xfrm flipH="1" flipV="1">
              <a:off x="4430179" y="3530675"/>
              <a:ext cx="905710" cy="246502"/>
            </a:xfrm>
            <a:prstGeom prst="straightConnector1">
              <a:avLst/>
            </a:prstGeom>
            <a:ln w="19050">
              <a:solidFill>
                <a:srgbClr val="002060"/>
              </a:solidFill>
              <a:tailEnd type="arrow"/>
            </a:ln>
          </p:spPr>
          <p:style>
            <a:lnRef idx="1">
              <a:schemeClr val="accent1"/>
            </a:lnRef>
            <a:fillRef idx="0">
              <a:schemeClr val="accent1"/>
            </a:fillRef>
            <a:effectRef idx="0">
              <a:schemeClr val="accent1"/>
            </a:effectRef>
            <a:fontRef idx="minor">
              <a:schemeClr val="tx1"/>
            </a:fontRef>
          </p:style>
        </p:cxnSp>
      </p:grpSp>
      <p:sp>
        <p:nvSpPr>
          <p:cNvPr id="14" name="Slide Number Placeholder 3"/>
          <p:cNvSpPr>
            <a:spLocks noGrp="1"/>
          </p:cNvSpPr>
          <p:nvPr>
            <p:ph type="sldNum" sz="quarter" idx="10"/>
          </p:nvPr>
        </p:nvSpPr>
        <p:spPr>
          <a:xfrm>
            <a:off x="6642100" y="4529137"/>
            <a:ext cx="2133600" cy="154782"/>
          </a:xfrm>
          <a:noFill/>
        </p:spPr>
        <p:txBody>
          <a:bodyPr/>
          <a:lstStyle/>
          <a:p>
            <a:fld id="{66C859B9-A6F5-4CA5-B884-5AD1BEA27C22}" type="slidenum">
              <a:rPr lang="en-US" smtClean="0">
                <a:solidFill>
                  <a:srgbClr val="000000"/>
                </a:solidFill>
              </a:rPr>
              <a:pPr/>
              <a:t>4</a:t>
            </a:fld>
            <a:endParaRPr lang="en-US">
              <a:solidFill>
                <a:srgbClr val="000000"/>
              </a:solidFill>
            </a:endParaRPr>
          </a:p>
        </p:txBody>
      </p:sp>
    </p:spTree>
    <p:extLst>
      <p:ext uri="{BB962C8B-B14F-4D97-AF65-F5344CB8AC3E}">
        <p14:creationId xmlns:p14="http://schemas.microsoft.com/office/powerpoint/2010/main" val="1201123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4018" y="868075"/>
            <a:ext cx="3776483"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Efficiency and thermal Image</a:t>
            </a:r>
            <a:endParaRPr lang="en-US" dirty="0"/>
          </a:p>
        </p:txBody>
      </p:sp>
      <p:pic>
        <p:nvPicPr>
          <p:cNvPr id="1026" name="Picture 2" descr="C:\Users\a0226383\Desktop\zzm\FLIR3784.jpg"/>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5889832" y="431798"/>
            <a:ext cx="2444844" cy="1833633"/>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0226383\Desktop\zzm\FLIR3756.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8039" y="2649042"/>
            <a:ext cx="2401410" cy="180105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5280604" y="2279725"/>
            <a:ext cx="3590544" cy="369318"/>
          </a:xfrm>
          <a:prstGeom prst="rect">
            <a:avLst/>
          </a:prstGeom>
          <a:noFill/>
        </p:spPr>
        <p:txBody>
          <a:bodyPr wrap="square" lIns="91425" tIns="45713" rIns="91425" bIns="45713" rtlCol="0">
            <a:spAutoFit/>
          </a:bodyPr>
          <a:lstStyle/>
          <a:p>
            <a:pPr algn="ctr" defTabSz="914400" fontAlgn="base">
              <a:spcBef>
                <a:spcPct val="0"/>
              </a:spcBef>
              <a:spcAft>
                <a:spcPct val="0"/>
              </a:spcAft>
            </a:pPr>
            <a:r>
              <a:rPr lang="en-US" altLang="zh-CN" dirty="0" smtClean="0">
                <a:solidFill>
                  <a:srgbClr val="000000"/>
                </a:solidFill>
              </a:rPr>
              <a:t>Air core</a:t>
            </a:r>
            <a:endParaRPr lang="en-US" dirty="0">
              <a:solidFill>
                <a:srgbClr val="000000"/>
              </a:solidFill>
            </a:endParaRPr>
          </a:p>
        </p:txBody>
      </p:sp>
      <p:sp>
        <p:nvSpPr>
          <p:cNvPr id="7" name="TextBox 6"/>
          <p:cNvSpPr txBox="1"/>
          <p:nvPr/>
        </p:nvSpPr>
        <p:spPr>
          <a:xfrm>
            <a:off x="5189164" y="62480"/>
            <a:ext cx="3590544" cy="369318"/>
          </a:xfrm>
          <a:prstGeom prst="rect">
            <a:avLst/>
          </a:prstGeom>
          <a:noFill/>
        </p:spPr>
        <p:txBody>
          <a:bodyPr wrap="square" lIns="91425" tIns="45713" rIns="91425" bIns="45713" rtlCol="0">
            <a:spAutoFit/>
          </a:bodyPr>
          <a:lstStyle/>
          <a:p>
            <a:pPr algn="ctr" defTabSz="914400" fontAlgn="base">
              <a:spcBef>
                <a:spcPct val="0"/>
              </a:spcBef>
              <a:spcAft>
                <a:spcPct val="0"/>
              </a:spcAft>
            </a:pPr>
            <a:r>
              <a:rPr lang="en-US" dirty="0" smtClean="0">
                <a:solidFill>
                  <a:srgbClr val="000000"/>
                </a:solidFill>
              </a:rPr>
              <a:t>Magnetic core (UCC12050)</a:t>
            </a:r>
            <a:endParaRPr lang="en-US" dirty="0">
              <a:solidFill>
                <a:srgbClr val="000000"/>
              </a:solidFill>
            </a:endParaRPr>
          </a:p>
        </p:txBody>
      </p:sp>
      <p:sp>
        <p:nvSpPr>
          <p:cNvPr id="4" name="Rectangle 3"/>
          <p:cNvSpPr/>
          <p:nvPr/>
        </p:nvSpPr>
        <p:spPr>
          <a:xfrm>
            <a:off x="172720" y="3715365"/>
            <a:ext cx="5339080" cy="861774"/>
          </a:xfrm>
          <a:prstGeom prst="rect">
            <a:avLst/>
          </a:prstGeom>
        </p:spPr>
        <p:txBody>
          <a:bodyPr wrap="square">
            <a:spAutoFit/>
          </a:bodyPr>
          <a:lstStyle/>
          <a:p>
            <a:pPr marL="285750" indent="-285750" defTabSz="914400" fontAlgn="base">
              <a:spcBef>
                <a:spcPct val="0"/>
              </a:spcBef>
              <a:spcAft>
                <a:spcPct val="0"/>
              </a:spcAft>
              <a:buFont typeface="Wingdings" panose="05000000000000000000" pitchFamily="2" charset="2"/>
              <a:buChar char="§"/>
            </a:pPr>
            <a:r>
              <a:rPr lang="en-US" sz="1600" i="1" dirty="0" smtClean="0">
                <a:solidFill>
                  <a:srgbClr val="000000"/>
                </a:solidFill>
              </a:rPr>
              <a:t>Thanks to the 2X peak efficiency</a:t>
            </a:r>
            <a:r>
              <a:rPr lang="en-US" sz="1600" i="1" dirty="0">
                <a:solidFill>
                  <a:srgbClr val="000000"/>
                </a:solidFill>
              </a:rPr>
              <a:t>, temperature rise </a:t>
            </a:r>
            <a:r>
              <a:rPr lang="en-US" sz="1600" i="1" dirty="0" smtClean="0">
                <a:solidFill>
                  <a:srgbClr val="000000"/>
                </a:solidFill>
              </a:rPr>
              <a:t>of magnetic core solution is </a:t>
            </a:r>
            <a:r>
              <a:rPr lang="en-US" sz="1600" i="1" dirty="0">
                <a:solidFill>
                  <a:srgbClr val="000000"/>
                </a:solidFill>
              </a:rPr>
              <a:t>~</a:t>
            </a:r>
            <a:r>
              <a:rPr lang="en-US" sz="1600" i="1" dirty="0" smtClean="0">
                <a:solidFill>
                  <a:srgbClr val="000000"/>
                </a:solidFill>
              </a:rPr>
              <a:t>3</a:t>
            </a:r>
            <a:r>
              <a:rPr lang="en-US" sz="1600" i="1" dirty="0">
                <a:solidFill>
                  <a:srgbClr val="000000"/>
                </a:solidFill>
              </a:rPr>
              <a:t>0°C</a:t>
            </a:r>
            <a:r>
              <a:rPr lang="en-US" sz="1600" i="1" dirty="0" smtClean="0">
                <a:solidFill>
                  <a:srgbClr val="000000"/>
                </a:solidFill>
              </a:rPr>
              <a:t> lower than air-core solution when o</a:t>
            </a:r>
            <a:r>
              <a:rPr lang="en-US" altLang="zh-CN" sz="1600" i="1" dirty="0" smtClean="0">
                <a:solidFill>
                  <a:srgbClr val="000000"/>
                </a:solidFill>
              </a:rPr>
              <a:t>perating at </a:t>
            </a:r>
            <a:r>
              <a:rPr lang="en-US" sz="1600" i="1" dirty="0" smtClean="0">
                <a:solidFill>
                  <a:srgbClr val="000000"/>
                </a:solidFill>
              </a:rPr>
              <a:t>5 V</a:t>
            </a:r>
            <a:r>
              <a:rPr lang="en-US" sz="1600" i="1" baseline="-25000" dirty="0" smtClean="0">
                <a:solidFill>
                  <a:srgbClr val="000000"/>
                </a:solidFill>
              </a:rPr>
              <a:t>IN</a:t>
            </a:r>
            <a:r>
              <a:rPr lang="en-US" sz="1600" i="1" dirty="0" smtClean="0">
                <a:solidFill>
                  <a:srgbClr val="000000"/>
                </a:solidFill>
              </a:rPr>
              <a:t>/5 V</a:t>
            </a:r>
            <a:r>
              <a:rPr lang="en-US" sz="1600" i="1" baseline="-25000" dirty="0" smtClean="0">
                <a:solidFill>
                  <a:srgbClr val="000000"/>
                </a:solidFill>
              </a:rPr>
              <a:t>OUT</a:t>
            </a:r>
            <a:r>
              <a:rPr lang="en-US" sz="1600" i="1" dirty="0" smtClean="0">
                <a:solidFill>
                  <a:srgbClr val="000000"/>
                </a:solidFill>
              </a:rPr>
              <a:t>100 mA</a:t>
            </a:r>
            <a:endParaRPr lang="en-US" sz="1600" i="1" dirty="0">
              <a:solidFill>
                <a:srgbClr val="000000"/>
              </a:solidFill>
            </a:endParaRPr>
          </a:p>
        </p:txBody>
      </p:sp>
      <p:sp>
        <p:nvSpPr>
          <p:cNvPr id="10"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40</a:t>
            </a:fld>
            <a:endParaRPr lang="en-US" dirty="0"/>
          </a:p>
        </p:txBody>
      </p:sp>
    </p:spTree>
    <p:extLst>
      <p:ext uri="{BB962C8B-B14F-4D97-AF65-F5344CB8AC3E}">
        <p14:creationId xmlns:p14="http://schemas.microsoft.com/office/powerpoint/2010/main" val="42354785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xmlns=""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600" kern="0" dirty="0" smtClean="0"/>
              <a:t>ISOWatt – Isolated power and data</a:t>
            </a:r>
            <a:endParaRPr lang="en-US" sz="2600" kern="0" dirty="0"/>
          </a:p>
        </p:txBody>
      </p:sp>
      <p:sp>
        <p:nvSpPr>
          <p:cNvPr id="8" name="TextBox 7"/>
          <p:cNvSpPr txBox="1"/>
          <p:nvPr/>
        </p:nvSpPr>
        <p:spPr>
          <a:xfrm>
            <a:off x="6561438" y="3112088"/>
            <a:ext cx="1828800" cy="600164"/>
          </a:xfrm>
          <a:prstGeom prst="rect">
            <a:avLst/>
          </a:prstGeom>
          <a:solidFill>
            <a:srgbClr val="AAAAAA"/>
          </a:solidFill>
        </p:spPr>
        <p:txBody>
          <a:bodyPr wrap="square" rtlCol="0">
            <a:spAutoFit/>
          </a:bodyPr>
          <a:lstStyle>
            <a:defPPr>
              <a:defRPr lang="en-US"/>
            </a:defPPr>
            <a:lvl1pPr algn="ctr">
              <a:defRPr sz="1100" u="sng"/>
            </a:lvl1pPr>
          </a:lstStyle>
          <a:p>
            <a:r>
              <a:rPr lang="en-US" dirty="0"/>
              <a:t>Suggested TI device:</a:t>
            </a:r>
          </a:p>
          <a:p>
            <a:r>
              <a:rPr lang="en-US" u="none" dirty="0"/>
              <a:t>ISOW7841</a:t>
            </a:r>
          </a:p>
          <a:p>
            <a:r>
              <a:rPr lang="en-US" u="none" dirty="0"/>
              <a:t>ISOW7821</a:t>
            </a:r>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793" y="864092"/>
            <a:ext cx="3239301" cy="1377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525" y="2337192"/>
            <a:ext cx="4398283" cy="2073864"/>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Rounded Rectangle 1"/>
          <p:cNvSpPr/>
          <p:nvPr/>
        </p:nvSpPr>
        <p:spPr>
          <a:xfrm>
            <a:off x="820762" y="4287793"/>
            <a:ext cx="478095" cy="102667"/>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75424" y="933846"/>
            <a:ext cx="1992532" cy="1198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1118381" y="533679"/>
            <a:ext cx="1666181" cy="261610"/>
          </a:xfrm>
          <a:prstGeom prst="rect">
            <a:avLst/>
          </a:prstGeom>
          <a:noFill/>
        </p:spPr>
        <p:txBody>
          <a:bodyPr wrap="square" rtlCol="0">
            <a:spAutoFit/>
          </a:bodyPr>
          <a:lstStyle/>
          <a:p>
            <a:r>
              <a:rPr lang="en-US" sz="1050" b="1" u="sng" dirty="0" smtClean="0"/>
              <a:t>ISOW7841 schematic</a:t>
            </a:r>
            <a:endParaRPr lang="en-US" sz="1050" b="1" u="sng" dirty="0"/>
          </a:p>
        </p:txBody>
      </p:sp>
      <p:sp>
        <p:nvSpPr>
          <p:cNvPr id="12" name="TextBox 11"/>
          <p:cNvSpPr txBox="1"/>
          <p:nvPr/>
        </p:nvSpPr>
        <p:spPr>
          <a:xfrm>
            <a:off x="3564611" y="538305"/>
            <a:ext cx="2414158" cy="253916"/>
          </a:xfrm>
          <a:prstGeom prst="rect">
            <a:avLst/>
          </a:prstGeom>
          <a:noFill/>
        </p:spPr>
        <p:txBody>
          <a:bodyPr wrap="square" rtlCol="0">
            <a:spAutoFit/>
          </a:bodyPr>
          <a:lstStyle/>
          <a:p>
            <a:r>
              <a:rPr lang="en-US" sz="1050" b="1" u="sng" dirty="0" smtClean="0"/>
              <a:t>Integrated isolated </a:t>
            </a:r>
            <a:r>
              <a:rPr lang="en-US" sz="1050" b="1" u="sng" dirty="0"/>
              <a:t>p</a:t>
            </a:r>
            <a:r>
              <a:rPr lang="en-US" sz="1050" b="1" u="sng" dirty="0" smtClean="0"/>
              <a:t>ower &amp; data</a:t>
            </a:r>
            <a:endParaRPr lang="en-US" sz="1050" b="1" u="sng" dirty="0"/>
          </a:p>
        </p:txBody>
      </p:sp>
      <p:graphicFrame>
        <p:nvGraphicFramePr>
          <p:cNvPr id="13" name="Table 12"/>
          <p:cNvGraphicFramePr>
            <a:graphicFrameLocks noGrp="1"/>
          </p:cNvGraphicFramePr>
          <p:nvPr>
            <p:extLst>
              <p:ext uri="{D42A27DB-BD31-4B8C-83A1-F6EECF244321}">
                <p14:modId xmlns:p14="http://schemas.microsoft.com/office/powerpoint/2010/main" val="433396258"/>
              </p:ext>
            </p:extLst>
          </p:nvPr>
        </p:nvGraphicFramePr>
        <p:xfrm>
          <a:off x="5928068" y="695490"/>
          <a:ext cx="2969393" cy="1965180"/>
        </p:xfrm>
        <a:graphic>
          <a:graphicData uri="http://schemas.openxmlformats.org/drawingml/2006/table">
            <a:tbl>
              <a:tblPr firstRow="1" bandRow="1">
                <a:tableStyleId>{F5AB1C69-6EDB-4FF4-983F-18BD219EF322}</a:tableStyleId>
              </a:tblPr>
              <a:tblGrid>
                <a:gridCol w="1438315"/>
                <a:gridCol w="1531078"/>
              </a:tblGrid>
              <a:tr h="253226">
                <a:tc>
                  <a:txBody>
                    <a:bodyPr/>
                    <a:lstStyle/>
                    <a:p>
                      <a:pPr algn="ctr"/>
                      <a:r>
                        <a:rPr lang="en-US" sz="1000" dirty="0" smtClean="0"/>
                        <a:t>Parameter</a:t>
                      </a:r>
                      <a:endParaRPr lang="en-US" sz="1000" dirty="0"/>
                    </a:p>
                  </a:txBody>
                  <a:tcPr/>
                </a:tc>
                <a:tc>
                  <a:txBody>
                    <a:bodyPr/>
                    <a:lstStyle/>
                    <a:p>
                      <a:pPr algn="ctr"/>
                      <a:r>
                        <a:rPr lang="en-US" sz="1000" dirty="0" smtClean="0"/>
                        <a:t>Value</a:t>
                      </a:r>
                      <a:endParaRPr lang="en-US" sz="1000" dirty="0"/>
                    </a:p>
                  </a:txBody>
                  <a:tcPr/>
                </a:tc>
              </a:tr>
              <a:tr h="187318">
                <a:tc>
                  <a:txBody>
                    <a:bodyPr/>
                    <a:lstStyle/>
                    <a:p>
                      <a:pPr algn="ctr"/>
                      <a:r>
                        <a:rPr lang="en-US" sz="1000" dirty="0" smtClean="0"/>
                        <a:t>Input voltage (Vin)</a:t>
                      </a:r>
                      <a:endParaRPr lang="en-US" sz="1000" dirty="0"/>
                    </a:p>
                  </a:txBody>
                  <a:tcPr/>
                </a:tc>
                <a:tc>
                  <a:txBody>
                    <a:bodyPr/>
                    <a:lstStyle/>
                    <a:p>
                      <a:pPr algn="ctr"/>
                      <a:r>
                        <a:rPr lang="en-US" sz="1000" dirty="0" smtClean="0"/>
                        <a:t>3V to 5.5V</a:t>
                      </a:r>
                      <a:endParaRPr lang="en-US" sz="1000" dirty="0"/>
                    </a:p>
                  </a:txBody>
                  <a:tcPr/>
                </a:tc>
              </a:tr>
              <a:tr h="253226">
                <a:tc>
                  <a:txBody>
                    <a:bodyPr/>
                    <a:lstStyle/>
                    <a:p>
                      <a:pPr algn="ctr"/>
                      <a:r>
                        <a:rPr lang="en-US" sz="1000" dirty="0" smtClean="0"/>
                        <a:t>Output voltage (Vout)</a:t>
                      </a:r>
                      <a:endParaRPr lang="en-US" sz="1000" dirty="0"/>
                    </a:p>
                  </a:txBody>
                  <a:tcPr/>
                </a:tc>
                <a:tc>
                  <a:txBody>
                    <a:bodyPr/>
                    <a:lstStyle/>
                    <a:p>
                      <a:pPr algn="ctr"/>
                      <a:r>
                        <a:rPr lang="en-US" sz="1000" dirty="0" smtClean="0"/>
                        <a:t>Regulated 3.3V</a:t>
                      </a:r>
                      <a:r>
                        <a:rPr lang="en-US" sz="1000" baseline="0" dirty="0" smtClean="0"/>
                        <a:t> or 5V</a:t>
                      </a:r>
                      <a:endParaRPr lang="en-US" sz="1000" dirty="0"/>
                    </a:p>
                  </a:txBody>
                  <a:tcPr/>
                </a:tc>
              </a:tr>
              <a:tr h="253226">
                <a:tc>
                  <a:txBody>
                    <a:bodyPr/>
                    <a:lstStyle/>
                    <a:p>
                      <a:pPr algn="ctr"/>
                      <a:r>
                        <a:rPr lang="en-US" sz="1000" dirty="0" smtClean="0"/>
                        <a:t>Output power (Pout)</a:t>
                      </a:r>
                      <a:endParaRPr lang="en-US" sz="1000" dirty="0"/>
                    </a:p>
                  </a:txBody>
                  <a:tcPr/>
                </a:tc>
                <a:tc>
                  <a:txBody>
                    <a:bodyPr/>
                    <a:lstStyle/>
                    <a:p>
                      <a:pPr algn="ctr"/>
                      <a:r>
                        <a:rPr lang="en-US" sz="1000" dirty="0" smtClean="0"/>
                        <a:t>0.65 W</a:t>
                      </a:r>
                      <a:endParaRPr lang="en-US" sz="1000" dirty="0"/>
                    </a:p>
                  </a:txBody>
                  <a:tcPr/>
                </a:tc>
              </a:tr>
              <a:tr h="312196">
                <a:tc>
                  <a:txBody>
                    <a:bodyPr/>
                    <a:lstStyle/>
                    <a:p>
                      <a:pPr algn="ctr"/>
                      <a:r>
                        <a:rPr lang="en-US" sz="1000" dirty="0" smtClean="0"/>
                        <a:t>Isolation level </a:t>
                      </a:r>
                      <a:endParaRPr lang="en-US" sz="1000" dirty="0"/>
                    </a:p>
                  </a:txBody>
                  <a:tcPr/>
                </a:tc>
                <a:tc>
                  <a:txBody>
                    <a:bodyPr/>
                    <a:lstStyle/>
                    <a:p>
                      <a:pPr algn="ctr"/>
                      <a:r>
                        <a:rPr lang="en-US" sz="1000" dirty="0" smtClean="0"/>
                        <a:t>5kV RMS reinforced</a:t>
                      </a:r>
                      <a:endParaRPr lang="en-US" sz="1000" dirty="0"/>
                    </a:p>
                  </a:txBody>
                  <a:tcPr/>
                </a:tc>
              </a:tr>
              <a:tr h="312196">
                <a:tc>
                  <a:txBody>
                    <a:bodyPr/>
                    <a:lstStyle/>
                    <a:p>
                      <a:pPr algn="ctr"/>
                      <a:r>
                        <a:rPr lang="en-US" sz="1000" dirty="0" smtClean="0"/>
                        <a:t>Size</a:t>
                      </a:r>
                      <a:endParaRPr lang="en-US" sz="1000" dirty="0"/>
                    </a:p>
                  </a:txBody>
                  <a:tcPr/>
                </a:tc>
                <a:tc>
                  <a:txBody>
                    <a:bodyPr/>
                    <a:lstStyle/>
                    <a:p>
                      <a:pPr algn="ctr"/>
                      <a:r>
                        <a:rPr lang="en-US" sz="1000" dirty="0" smtClean="0"/>
                        <a:t>10.3mm x 7.5mm</a:t>
                      </a:r>
                      <a:r>
                        <a:rPr lang="en-US" sz="1000" baseline="0" dirty="0" smtClean="0"/>
                        <a:t> x 2.65mm</a:t>
                      </a:r>
                      <a:endParaRPr lang="en-US" sz="1000" dirty="0"/>
                    </a:p>
                  </a:txBody>
                  <a:tcPr/>
                </a:tc>
              </a:tr>
              <a:tr h="253226">
                <a:tc>
                  <a:txBody>
                    <a:bodyPr/>
                    <a:lstStyle/>
                    <a:p>
                      <a:pPr algn="ctr"/>
                      <a:r>
                        <a:rPr lang="en-US" sz="1000" dirty="0" smtClean="0"/>
                        <a:t>Output regulation</a:t>
                      </a:r>
                      <a:endParaRPr lang="en-US" sz="1000" dirty="0"/>
                    </a:p>
                  </a:txBody>
                  <a:tcPr/>
                </a:tc>
                <a:tc>
                  <a:txBody>
                    <a:bodyPr/>
                    <a:lstStyle/>
                    <a:p>
                      <a:pPr algn="ctr"/>
                      <a:r>
                        <a:rPr lang="en-US" sz="1000" dirty="0" smtClean="0"/>
                        <a:t>1%</a:t>
                      </a:r>
                      <a:endParaRPr lang="en-US" sz="1000" dirty="0"/>
                    </a:p>
                  </a:txBody>
                  <a:tcPr/>
                </a:tc>
              </a:tr>
            </a:tbl>
          </a:graphicData>
        </a:graphic>
      </p:graphicFrame>
      <p:sp>
        <p:nvSpPr>
          <p:cNvPr id="3" name="TextBox 2"/>
          <p:cNvSpPr txBox="1"/>
          <p:nvPr/>
        </p:nvSpPr>
        <p:spPr>
          <a:xfrm>
            <a:off x="5155808" y="4103127"/>
            <a:ext cx="707366" cy="184666"/>
          </a:xfrm>
          <a:prstGeom prst="rect">
            <a:avLst/>
          </a:prstGeom>
          <a:noFill/>
        </p:spPr>
        <p:txBody>
          <a:bodyPr wrap="square" rtlCol="0">
            <a:spAutoFit/>
          </a:bodyPr>
          <a:lstStyle/>
          <a:p>
            <a:r>
              <a:rPr lang="en-US" sz="600" dirty="0" smtClean="0"/>
              <a:t>Frequency</a:t>
            </a:r>
            <a:endParaRPr lang="en-US" sz="600" dirty="0"/>
          </a:p>
        </p:txBody>
      </p:sp>
      <p:sp>
        <p:nvSpPr>
          <p:cNvPr id="14" name="TextBox 13"/>
          <p:cNvSpPr txBox="1"/>
          <p:nvPr/>
        </p:nvSpPr>
        <p:spPr>
          <a:xfrm rot="16200000">
            <a:off x="217255" y="2982829"/>
            <a:ext cx="888212" cy="184666"/>
          </a:xfrm>
          <a:prstGeom prst="rect">
            <a:avLst/>
          </a:prstGeom>
          <a:noFill/>
        </p:spPr>
        <p:txBody>
          <a:bodyPr wrap="square" rtlCol="0">
            <a:spAutoFit/>
          </a:bodyPr>
          <a:lstStyle/>
          <a:p>
            <a:r>
              <a:rPr lang="en-US" sz="600" dirty="0" smtClean="0"/>
              <a:t>Emission level (dB)</a:t>
            </a:r>
            <a:endParaRPr lang="en-US" sz="600" dirty="0"/>
          </a:p>
        </p:txBody>
      </p:sp>
      <p:sp>
        <p:nvSpPr>
          <p:cNvPr id="15"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41</a:t>
            </a:fld>
            <a:endParaRPr lang="en-US" dirty="0"/>
          </a:p>
        </p:txBody>
      </p:sp>
    </p:spTree>
    <p:extLst>
      <p:ext uri="{BB962C8B-B14F-4D97-AF65-F5344CB8AC3E}">
        <p14:creationId xmlns:p14="http://schemas.microsoft.com/office/powerpoint/2010/main" val="44825714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5CB74B26-B2F3-4412-9D98-84429F2013B8}"/>
              </a:ext>
            </a:extLst>
          </p:cNvPr>
          <p:cNvPicPr>
            <a:picLocks noChangeAspect="1"/>
          </p:cNvPicPr>
          <p:nvPr/>
        </p:nvPicPr>
        <p:blipFill>
          <a:blip r:embed="rId3"/>
          <a:stretch>
            <a:fillRect/>
          </a:stretch>
        </p:blipFill>
        <p:spPr>
          <a:xfrm>
            <a:off x="397891" y="2660904"/>
            <a:ext cx="3827375" cy="2031547"/>
          </a:xfrm>
          <a:prstGeom prst="rect">
            <a:avLst/>
          </a:prstGeom>
        </p:spPr>
      </p:pic>
      <p:sp>
        <p:nvSpPr>
          <p:cNvPr id="5" name="Title 6">
            <a:extLst>
              <a:ext uri="{FF2B5EF4-FFF2-40B4-BE49-F238E27FC236}">
                <a16:creationId xmlns:a16="http://schemas.microsoft.com/office/drawing/2014/main" xmlns="" id="{CB965A31-4E7D-584B-BBED-BA46A5E22B91}"/>
              </a:ext>
            </a:extLst>
          </p:cNvPr>
          <p:cNvSpPr txBox="1">
            <a:spLocks/>
          </p:cNvSpPr>
          <p:nvPr/>
        </p:nvSpPr>
        <p:spPr bwMode="auto">
          <a:xfrm>
            <a:off x="0" y="6364"/>
            <a:ext cx="9144000" cy="505374"/>
          </a:xfrm>
          <a:prstGeom prst="rect">
            <a:avLst/>
          </a:prstGeom>
          <a:noFill/>
          <a:ln w="9525">
            <a:noFill/>
            <a:miter lim="800000"/>
            <a:headEnd/>
            <a:tailEnd/>
          </a:ln>
        </p:spPr>
        <p:txBody>
          <a:bodyPr vert="horz" wrap="square" lIns="76100" tIns="38048" rIns="76100" bIns="38048"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600" kern="0"/>
              <a:t>Digital </a:t>
            </a:r>
            <a:r>
              <a:rPr lang="en-US" sz="2600" kern="0" smtClean="0"/>
              <a:t>isolators </a:t>
            </a:r>
            <a:r>
              <a:rPr lang="en-US" sz="2600" kern="0"/>
              <a:t>– </a:t>
            </a:r>
            <a:r>
              <a:rPr lang="en-US" sz="2600" kern="0" smtClean="0"/>
              <a:t>signal </a:t>
            </a:r>
            <a:r>
              <a:rPr lang="en-US" sz="2600" kern="0" dirty="0"/>
              <a:t>i</a:t>
            </a:r>
            <a:r>
              <a:rPr lang="en-US" sz="2600" kern="0" smtClean="0"/>
              <a:t>solation</a:t>
            </a:r>
            <a:endParaRPr lang="en-US" sz="2600" kern="0" dirty="0"/>
          </a:p>
        </p:txBody>
      </p:sp>
      <p:sp>
        <p:nvSpPr>
          <p:cNvPr id="8" name="TextBox 7"/>
          <p:cNvSpPr txBox="1"/>
          <p:nvPr/>
        </p:nvSpPr>
        <p:spPr>
          <a:xfrm>
            <a:off x="6549081" y="2596402"/>
            <a:ext cx="1927654" cy="600164"/>
          </a:xfrm>
          <a:prstGeom prst="rect">
            <a:avLst/>
          </a:prstGeom>
          <a:solidFill>
            <a:srgbClr val="AAAAAA"/>
          </a:solidFill>
        </p:spPr>
        <p:txBody>
          <a:bodyPr wrap="square" rtlCol="0">
            <a:spAutoFit/>
          </a:bodyPr>
          <a:lstStyle>
            <a:defPPr>
              <a:defRPr lang="en-US"/>
            </a:defPPr>
            <a:lvl1pPr algn="ctr">
              <a:defRPr sz="1100" u="sng"/>
            </a:lvl1pPr>
          </a:lstStyle>
          <a:p>
            <a:r>
              <a:rPr lang="en-US" dirty="0"/>
              <a:t>Suggested TI device:</a:t>
            </a:r>
          </a:p>
          <a:p>
            <a:r>
              <a:rPr lang="en-US" u="none" dirty="0"/>
              <a:t>ISO7741DW</a:t>
            </a:r>
          </a:p>
          <a:p>
            <a:r>
              <a:rPr lang="en-US" u="none" dirty="0"/>
              <a:t>ISO7841DWW</a:t>
            </a:r>
          </a:p>
        </p:txBody>
      </p:sp>
      <p:sp>
        <p:nvSpPr>
          <p:cNvPr id="11" name="TextBox 10"/>
          <p:cNvSpPr txBox="1"/>
          <p:nvPr/>
        </p:nvSpPr>
        <p:spPr>
          <a:xfrm>
            <a:off x="523980" y="538721"/>
            <a:ext cx="1989695" cy="230496"/>
          </a:xfrm>
          <a:prstGeom prst="rect">
            <a:avLst/>
          </a:prstGeom>
          <a:noFill/>
        </p:spPr>
        <p:txBody>
          <a:bodyPr wrap="square" lIns="68681" tIns="34340" rIns="68681" bIns="34340" rtlCol="0">
            <a:spAutoFit/>
          </a:bodyPr>
          <a:lstStyle/>
          <a:p>
            <a:r>
              <a:rPr lang="en-US" sz="1000" b="1" u="sng" dirty="0"/>
              <a:t>ISO7741DW &amp; ISO7841DWW</a:t>
            </a:r>
          </a:p>
        </p:txBody>
      </p:sp>
      <p:sp>
        <p:nvSpPr>
          <p:cNvPr id="12" name="TextBox 11"/>
          <p:cNvSpPr txBox="1"/>
          <p:nvPr/>
        </p:nvSpPr>
        <p:spPr>
          <a:xfrm>
            <a:off x="523598" y="2455789"/>
            <a:ext cx="2414158" cy="230496"/>
          </a:xfrm>
          <a:prstGeom prst="rect">
            <a:avLst/>
          </a:prstGeom>
          <a:noFill/>
        </p:spPr>
        <p:txBody>
          <a:bodyPr wrap="square" lIns="68681" tIns="34340" rIns="68681" bIns="34340" rtlCol="0">
            <a:spAutoFit/>
          </a:bodyPr>
          <a:lstStyle/>
          <a:p>
            <a:r>
              <a:rPr lang="en-US" sz="1000" b="1" u="sng" dirty="0"/>
              <a:t>Application </a:t>
            </a:r>
            <a:r>
              <a:rPr lang="en-US" sz="1000" b="1" u="sng" dirty="0" smtClean="0"/>
              <a:t>diagram</a:t>
            </a:r>
            <a:r>
              <a:rPr lang="en-US" sz="1000" b="1" u="sng" dirty="0"/>
              <a:t>:</a:t>
            </a:r>
          </a:p>
        </p:txBody>
      </p:sp>
      <p:graphicFrame>
        <p:nvGraphicFramePr>
          <p:cNvPr id="13" name="Table 12"/>
          <p:cNvGraphicFramePr>
            <a:graphicFrameLocks noGrp="1"/>
          </p:cNvGraphicFramePr>
          <p:nvPr>
            <p:extLst>
              <p:ext uri="{D42A27DB-BD31-4B8C-83A1-F6EECF244321}">
                <p14:modId xmlns:p14="http://schemas.microsoft.com/office/powerpoint/2010/main" val="2839977449"/>
              </p:ext>
            </p:extLst>
          </p:nvPr>
        </p:nvGraphicFramePr>
        <p:xfrm>
          <a:off x="5928068" y="600119"/>
          <a:ext cx="3016603" cy="1852264"/>
        </p:xfrm>
        <a:graphic>
          <a:graphicData uri="http://schemas.openxmlformats.org/drawingml/2006/table">
            <a:tbl>
              <a:tblPr firstRow="1" bandRow="1">
                <a:tableStyleId>{F5AB1C69-6EDB-4FF4-983F-18BD219EF322}</a:tableStyleId>
              </a:tblPr>
              <a:tblGrid>
                <a:gridCol w="911068">
                  <a:extLst>
                    <a:ext uri="{9D8B030D-6E8A-4147-A177-3AD203B41FA5}">
                      <a16:colId xmlns:a16="http://schemas.microsoft.com/office/drawing/2014/main" xmlns="" val="20000"/>
                    </a:ext>
                  </a:extLst>
                </a:gridCol>
                <a:gridCol w="1009831">
                  <a:extLst>
                    <a:ext uri="{9D8B030D-6E8A-4147-A177-3AD203B41FA5}">
                      <a16:colId xmlns:a16="http://schemas.microsoft.com/office/drawing/2014/main" xmlns="" val="20001"/>
                    </a:ext>
                  </a:extLst>
                </a:gridCol>
                <a:gridCol w="1095704">
                  <a:extLst>
                    <a:ext uri="{9D8B030D-6E8A-4147-A177-3AD203B41FA5}">
                      <a16:colId xmlns:a16="http://schemas.microsoft.com/office/drawing/2014/main" xmlns="" val="2433996947"/>
                    </a:ext>
                  </a:extLst>
                </a:gridCol>
              </a:tblGrid>
              <a:tr h="252599">
                <a:tc>
                  <a:txBody>
                    <a:bodyPr/>
                    <a:lstStyle/>
                    <a:p>
                      <a:pPr algn="ctr"/>
                      <a:r>
                        <a:rPr lang="en-US" sz="1000" dirty="0"/>
                        <a:t>Parameter</a:t>
                      </a:r>
                    </a:p>
                  </a:txBody>
                  <a:tcPr marT="45607" marB="45607"/>
                </a:tc>
                <a:tc>
                  <a:txBody>
                    <a:bodyPr/>
                    <a:lstStyle/>
                    <a:p>
                      <a:pPr algn="ctr"/>
                      <a:r>
                        <a:rPr lang="en-US" sz="1000" dirty="0"/>
                        <a:t>ISO7741DW</a:t>
                      </a:r>
                    </a:p>
                  </a:txBody>
                  <a:tcPr marT="45607" marB="45607"/>
                </a:tc>
                <a:tc>
                  <a:txBody>
                    <a:bodyPr/>
                    <a:lstStyle/>
                    <a:p>
                      <a:pPr algn="ctr"/>
                      <a:r>
                        <a:rPr lang="en-US" sz="1000" dirty="0"/>
                        <a:t>ISO7841DWW</a:t>
                      </a:r>
                    </a:p>
                  </a:txBody>
                  <a:tcPr marT="45607" marB="45607"/>
                </a:tc>
                <a:extLst>
                  <a:ext uri="{0D108BD9-81ED-4DB2-BD59-A6C34878D82A}">
                    <a16:rowId xmlns:a16="http://schemas.microsoft.com/office/drawing/2014/main" xmlns="" val="10000"/>
                  </a:ext>
                </a:extLst>
              </a:tr>
              <a:tr h="243237">
                <a:tc>
                  <a:txBody>
                    <a:bodyPr/>
                    <a:lstStyle/>
                    <a:p>
                      <a:pPr algn="ctr"/>
                      <a:r>
                        <a:rPr lang="en-US" sz="1000" dirty="0" err="1"/>
                        <a:t>Viso</a:t>
                      </a:r>
                      <a:endParaRPr lang="en-US" sz="1000" dirty="0"/>
                    </a:p>
                  </a:txBody>
                  <a:tcPr marT="45607" marB="45607"/>
                </a:tc>
                <a:tc>
                  <a:txBody>
                    <a:bodyPr/>
                    <a:lstStyle/>
                    <a:p>
                      <a:pPr algn="ctr"/>
                      <a:r>
                        <a:rPr lang="en-US" sz="1000" dirty="0"/>
                        <a:t>5kVrms</a:t>
                      </a:r>
                    </a:p>
                  </a:txBody>
                  <a:tcPr marT="45607" marB="45607"/>
                </a:tc>
                <a:tc>
                  <a:txBody>
                    <a:bodyPr/>
                    <a:lstStyle/>
                    <a:p>
                      <a:pPr algn="ctr"/>
                      <a:r>
                        <a:rPr lang="en-US" sz="1000" dirty="0"/>
                        <a:t>5.7kVrms</a:t>
                      </a:r>
                    </a:p>
                  </a:txBody>
                  <a:tcPr marT="45607" marB="45607"/>
                </a:tc>
                <a:extLst>
                  <a:ext uri="{0D108BD9-81ED-4DB2-BD59-A6C34878D82A}">
                    <a16:rowId xmlns:a16="http://schemas.microsoft.com/office/drawing/2014/main" xmlns="" val="10001"/>
                  </a:ext>
                </a:extLst>
              </a:tr>
              <a:tr h="388394">
                <a:tc>
                  <a:txBody>
                    <a:bodyPr/>
                    <a:lstStyle/>
                    <a:p>
                      <a:pPr algn="ctr"/>
                      <a:r>
                        <a:rPr lang="en-US" sz="1000" dirty="0"/>
                        <a:t>Creepage/ Clearance</a:t>
                      </a:r>
                    </a:p>
                  </a:txBody>
                  <a:tcPr marT="45607" marB="45607"/>
                </a:tc>
                <a:tc>
                  <a:txBody>
                    <a:bodyPr/>
                    <a:lstStyle/>
                    <a:p>
                      <a:pPr algn="ctr"/>
                      <a:r>
                        <a:rPr lang="en-US" sz="1000" dirty="0"/>
                        <a:t>8 mm</a:t>
                      </a:r>
                    </a:p>
                  </a:txBody>
                  <a:tcPr marT="45607" marB="45607"/>
                </a:tc>
                <a:tc>
                  <a:txBody>
                    <a:bodyPr/>
                    <a:lstStyle/>
                    <a:p>
                      <a:pPr algn="ctr"/>
                      <a:r>
                        <a:rPr lang="en-US" sz="1000" dirty="0"/>
                        <a:t>14 mm</a:t>
                      </a:r>
                    </a:p>
                  </a:txBody>
                  <a:tcPr marT="45607" marB="45607"/>
                </a:tc>
                <a:extLst>
                  <a:ext uri="{0D108BD9-81ED-4DB2-BD59-A6C34878D82A}">
                    <a16:rowId xmlns:a16="http://schemas.microsoft.com/office/drawing/2014/main" xmlns="" val="10002"/>
                  </a:ext>
                </a:extLst>
              </a:tr>
              <a:tr h="252599">
                <a:tc>
                  <a:txBody>
                    <a:bodyPr/>
                    <a:lstStyle/>
                    <a:p>
                      <a:pPr algn="ctr"/>
                      <a:r>
                        <a:rPr lang="en-US" sz="1000" dirty="0"/>
                        <a:t>Data rate</a:t>
                      </a:r>
                    </a:p>
                  </a:txBody>
                  <a:tcPr marT="45607" marB="45607"/>
                </a:tc>
                <a:tc>
                  <a:txBody>
                    <a:bodyPr/>
                    <a:lstStyle/>
                    <a:p>
                      <a:pPr algn="ctr"/>
                      <a:r>
                        <a:rPr lang="en-US" sz="1000" dirty="0"/>
                        <a:t>100 Mbps</a:t>
                      </a:r>
                    </a:p>
                  </a:txBody>
                  <a:tcPr marT="45607" marB="45607"/>
                </a:tc>
                <a:tc>
                  <a:txBody>
                    <a:bodyPr/>
                    <a:lstStyle/>
                    <a:p>
                      <a:pPr algn="ctr"/>
                      <a:r>
                        <a:rPr lang="en-US" sz="1000" dirty="0"/>
                        <a:t>100 Mbps</a:t>
                      </a:r>
                    </a:p>
                  </a:txBody>
                  <a:tcPr marT="45607" marB="45607"/>
                </a:tc>
                <a:extLst>
                  <a:ext uri="{0D108BD9-81ED-4DB2-BD59-A6C34878D82A}">
                    <a16:rowId xmlns:a16="http://schemas.microsoft.com/office/drawing/2014/main" xmlns="" val="10003"/>
                  </a:ext>
                </a:extLst>
              </a:tr>
              <a:tr h="388394">
                <a:tc>
                  <a:txBody>
                    <a:bodyPr/>
                    <a:lstStyle/>
                    <a:p>
                      <a:pPr algn="ctr"/>
                      <a:r>
                        <a:rPr lang="en-US" sz="1000" dirty="0"/>
                        <a:t>IEC 60601-1 Capability</a:t>
                      </a:r>
                    </a:p>
                  </a:txBody>
                  <a:tcPr marT="45607" marB="45607"/>
                </a:tc>
                <a:tc>
                  <a:txBody>
                    <a:bodyPr/>
                    <a:lstStyle/>
                    <a:p>
                      <a:pPr algn="ctr"/>
                      <a:r>
                        <a:rPr lang="en-US" sz="1000" dirty="0">
                          <a:solidFill>
                            <a:schemeClr val="tx1"/>
                          </a:solidFill>
                        </a:rPr>
                        <a:t>2 MOPP up to 240Vrms</a:t>
                      </a:r>
                    </a:p>
                  </a:txBody>
                  <a:tcPr marT="45607" marB="45607"/>
                </a:tc>
                <a:tc>
                  <a:txBody>
                    <a:bodyPr/>
                    <a:lstStyle/>
                    <a:p>
                      <a:pPr algn="ctr"/>
                      <a:r>
                        <a:rPr lang="en-US" sz="1000" dirty="0"/>
                        <a:t>2 MOPP up to 400Vrms</a:t>
                      </a:r>
                    </a:p>
                  </a:txBody>
                  <a:tcPr marT="45607" marB="45607"/>
                </a:tc>
                <a:extLst>
                  <a:ext uri="{0D108BD9-81ED-4DB2-BD59-A6C34878D82A}">
                    <a16:rowId xmlns:a16="http://schemas.microsoft.com/office/drawing/2014/main" xmlns="" val="10004"/>
                  </a:ext>
                </a:extLst>
              </a:tr>
              <a:tr h="311424">
                <a:tc>
                  <a:txBody>
                    <a:bodyPr/>
                    <a:lstStyle/>
                    <a:p>
                      <a:pPr algn="ctr"/>
                      <a:r>
                        <a:rPr lang="en-US" sz="1000" dirty="0"/>
                        <a:t>Size</a:t>
                      </a:r>
                    </a:p>
                  </a:txBody>
                  <a:tcPr marT="45607" marB="45607"/>
                </a:tc>
                <a:tc>
                  <a:txBody>
                    <a:bodyPr/>
                    <a:lstStyle/>
                    <a:p>
                      <a:pPr algn="ctr"/>
                      <a:r>
                        <a:rPr lang="en-US" sz="1000" dirty="0">
                          <a:solidFill>
                            <a:schemeClr val="tx1"/>
                          </a:solidFill>
                        </a:rPr>
                        <a:t>10.3 x 7.5 mm</a:t>
                      </a:r>
                    </a:p>
                  </a:txBody>
                  <a:tcPr marT="45607" marB="45607"/>
                </a:tc>
                <a:tc>
                  <a:txBody>
                    <a:bodyPr/>
                    <a:lstStyle/>
                    <a:p>
                      <a:pPr algn="ctr"/>
                      <a:r>
                        <a:rPr lang="en-US" sz="1000" dirty="0"/>
                        <a:t>10.3 x 14.0 mm</a:t>
                      </a:r>
                    </a:p>
                  </a:txBody>
                  <a:tcPr marT="45607" marB="45607"/>
                </a:tc>
                <a:extLst>
                  <a:ext uri="{0D108BD9-81ED-4DB2-BD59-A6C34878D82A}">
                    <a16:rowId xmlns:a16="http://schemas.microsoft.com/office/drawing/2014/main" xmlns="" val="984645073"/>
                  </a:ext>
                </a:extLst>
              </a:tr>
            </a:tbl>
          </a:graphicData>
        </a:graphic>
      </p:graphicFrame>
      <p:sp>
        <p:nvSpPr>
          <p:cNvPr id="15" name="TextBox 14">
            <a:extLst>
              <a:ext uri="{FF2B5EF4-FFF2-40B4-BE49-F238E27FC236}">
                <a16:creationId xmlns:a16="http://schemas.microsoft.com/office/drawing/2014/main" xmlns="" id="{618B7CC6-225A-4871-8BA1-83878343CB4C}"/>
              </a:ext>
            </a:extLst>
          </p:cNvPr>
          <p:cNvSpPr txBox="1"/>
          <p:nvPr/>
        </p:nvSpPr>
        <p:spPr>
          <a:xfrm>
            <a:off x="3079360" y="541661"/>
            <a:ext cx="2614007" cy="391742"/>
          </a:xfrm>
          <a:prstGeom prst="rect">
            <a:avLst/>
          </a:prstGeom>
          <a:noFill/>
        </p:spPr>
        <p:txBody>
          <a:bodyPr wrap="square" lIns="68681" tIns="34340" rIns="68681" bIns="34340" rtlCol="0">
            <a:spAutoFit/>
          </a:bodyPr>
          <a:lstStyle/>
          <a:p>
            <a:pPr algn="ctr"/>
            <a:r>
              <a:rPr lang="en-US" sz="1000" b="1" u="sng" dirty="0"/>
              <a:t>SPI Isolation: ISO7741DW vs traditional optocoupler solution</a:t>
            </a:r>
          </a:p>
        </p:txBody>
      </p:sp>
      <p:pic>
        <p:nvPicPr>
          <p:cNvPr id="6" name="Picture 5">
            <a:extLst>
              <a:ext uri="{FF2B5EF4-FFF2-40B4-BE49-F238E27FC236}">
                <a16:creationId xmlns:a16="http://schemas.microsoft.com/office/drawing/2014/main" xmlns="" id="{6E02E535-A30E-4A0F-874E-24AC8242F1AB}"/>
              </a:ext>
            </a:extLst>
          </p:cNvPr>
          <p:cNvPicPr>
            <a:picLocks noChangeAspect="1"/>
          </p:cNvPicPr>
          <p:nvPr/>
        </p:nvPicPr>
        <p:blipFill>
          <a:blip r:embed="rId4"/>
          <a:stretch>
            <a:fillRect/>
          </a:stretch>
        </p:blipFill>
        <p:spPr>
          <a:xfrm>
            <a:off x="3547489" y="946030"/>
            <a:ext cx="1677750" cy="1904441"/>
          </a:xfrm>
          <a:prstGeom prst="rect">
            <a:avLst/>
          </a:prstGeom>
        </p:spPr>
      </p:pic>
      <p:pic>
        <p:nvPicPr>
          <p:cNvPr id="16" name="Picture 15">
            <a:extLst>
              <a:ext uri="{FF2B5EF4-FFF2-40B4-BE49-F238E27FC236}">
                <a16:creationId xmlns:a16="http://schemas.microsoft.com/office/drawing/2014/main" xmlns="" id="{258F2FBA-C7C3-487E-B1BD-8CD4C6DC8217}"/>
              </a:ext>
            </a:extLst>
          </p:cNvPr>
          <p:cNvPicPr>
            <a:picLocks noChangeAspect="1"/>
          </p:cNvPicPr>
          <p:nvPr/>
        </p:nvPicPr>
        <p:blipFill>
          <a:blip r:embed="rId5"/>
          <a:stretch>
            <a:fillRect/>
          </a:stretch>
        </p:blipFill>
        <p:spPr>
          <a:xfrm>
            <a:off x="626196" y="770677"/>
            <a:ext cx="1636335" cy="1614830"/>
          </a:xfrm>
          <a:prstGeom prst="rect">
            <a:avLst/>
          </a:prstGeom>
        </p:spPr>
      </p:pic>
      <p:sp>
        <p:nvSpPr>
          <p:cNvPr id="14"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42</a:t>
            </a:fld>
            <a:endParaRPr lang="en-US" dirty="0"/>
          </a:p>
        </p:txBody>
      </p:sp>
    </p:spTree>
    <p:extLst>
      <p:ext uri="{BB962C8B-B14F-4D97-AF65-F5344CB8AC3E}">
        <p14:creationId xmlns:p14="http://schemas.microsoft.com/office/powerpoint/2010/main" val="36731583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xmlns=""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600" kern="0" dirty="0" smtClean="0"/>
              <a:t>Layout comparison – power and 4-ch data </a:t>
            </a:r>
            <a:r>
              <a:rPr lang="en-US" sz="2600" kern="0" dirty="0"/>
              <a:t>i</a:t>
            </a:r>
            <a:r>
              <a:rPr lang="en-US" sz="2600" kern="0" dirty="0" smtClean="0"/>
              <a:t>solation</a:t>
            </a:r>
            <a:endParaRPr lang="en-US" sz="2600" kern="0" dirty="0"/>
          </a:p>
        </p:txBody>
      </p:sp>
      <p:pic>
        <p:nvPicPr>
          <p:cNvPr id="143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9063" y="615906"/>
            <a:ext cx="2859097" cy="190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0266" y="833960"/>
            <a:ext cx="2496185" cy="1720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35494" y="1061047"/>
            <a:ext cx="2500519" cy="150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5280" y="2634281"/>
            <a:ext cx="2064703" cy="1748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76096" y="3067996"/>
            <a:ext cx="2279316" cy="1157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321833" y="2891454"/>
            <a:ext cx="1710940" cy="184666"/>
          </a:xfrm>
          <a:prstGeom prst="rect">
            <a:avLst/>
          </a:prstGeom>
          <a:noFill/>
        </p:spPr>
        <p:txBody>
          <a:bodyPr wrap="square" rtlCol="0">
            <a:spAutoFit/>
          </a:bodyPr>
          <a:lstStyle/>
          <a:p>
            <a:r>
              <a:rPr lang="en-US" sz="600" dirty="0"/>
              <a:t>Digital isolator (</a:t>
            </a:r>
            <a:r>
              <a:rPr lang="en-US" sz="600" dirty="0" smtClean="0"/>
              <a:t>ISO7741) is on bottom layer</a:t>
            </a:r>
            <a:endParaRPr lang="en-US" sz="600" dirty="0"/>
          </a:p>
        </p:txBody>
      </p:sp>
      <p:pic>
        <p:nvPicPr>
          <p:cNvPr id="13315"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73320" y="3031415"/>
            <a:ext cx="2703188" cy="1194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8060790" y="1046979"/>
            <a:ext cx="439806" cy="230832"/>
          </a:xfrm>
          <a:prstGeom prst="rect">
            <a:avLst/>
          </a:prstGeom>
          <a:noFill/>
        </p:spPr>
        <p:txBody>
          <a:bodyPr wrap="square" rtlCol="0">
            <a:spAutoFit/>
          </a:bodyPr>
          <a:lstStyle/>
          <a:p>
            <a:r>
              <a:rPr lang="en-US" sz="900" dirty="0" smtClean="0"/>
              <a:t>1</a:t>
            </a:r>
            <a:endParaRPr lang="en-US" sz="900" dirty="0"/>
          </a:p>
        </p:txBody>
      </p:sp>
      <p:sp>
        <p:nvSpPr>
          <p:cNvPr id="7" name="Rectangle 6"/>
          <p:cNvSpPr/>
          <p:nvPr/>
        </p:nvSpPr>
        <p:spPr>
          <a:xfrm>
            <a:off x="1311400" y="3819068"/>
            <a:ext cx="540533" cy="184666"/>
          </a:xfrm>
          <a:prstGeom prst="rect">
            <a:avLst/>
          </a:prstGeom>
        </p:spPr>
        <p:txBody>
          <a:bodyPr wrap="none">
            <a:spAutoFit/>
          </a:bodyPr>
          <a:lstStyle/>
          <a:p>
            <a:r>
              <a:rPr lang="en-US" sz="600" dirty="0" smtClean="0">
                <a:solidFill>
                  <a:srgbClr val="FFFF00"/>
                </a:solidFill>
              </a:rPr>
              <a:t>(ISO7741)</a:t>
            </a:r>
            <a:endParaRPr lang="en-US" sz="600" dirty="0">
              <a:solidFill>
                <a:srgbClr val="FFFF00"/>
              </a:solidFill>
            </a:endParaRPr>
          </a:p>
        </p:txBody>
      </p:sp>
      <p:sp>
        <p:nvSpPr>
          <p:cNvPr id="8" name="TextBox 7"/>
          <p:cNvSpPr txBox="1"/>
          <p:nvPr/>
        </p:nvSpPr>
        <p:spPr>
          <a:xfrm>
            <a:off x="8009626" y="4336529"/>
            <a:ext cx="664234" cy="184666"/>
          </a:xfrm>
          <a:prstGeom prst="rect">
            <a:avLst/>
          </a:prstGeom>
          <a:noFill/>
        </p:spPr>
        <p:txBody>
          <a:bodyPr wrap="square" rtlCol="0">
            <a:spAutoFit/>
          </a:bodyPr>
          <a:lstStyle/>
          <a:p>
            <a:r>
              <a:rPr lang="en-US" sz="600" b="1" dirty="0" smtClean="0"/>
              <a:t>Z = 4.25mm</a:t>
            </a:r>
            <a:endParaRPr lang="en-US" sz="600" b="1" dirty="0"/>
          </a:p>
        </p:txBody>
      </p:sp>
      <p:sp>
        <p:nvSpPr>
          <p:cNvPr id="15" name="TextBox 14"/>
          <p:cNvSpPr txBox="1"/>
          <p:nvPr/>
        </p:nvSpPr>
        <p:spPr>
          <a:xfrm>
            <a:off x="5052203" y="4360332"/>
            <a:ext cx="664234" cy="184666"/>
          </a:xfrm>
          <a:prstGeom prst="rect">
            <a:avLst/>
          </a:prstGeom>
          <a:noFill/>
        </p:spPr>
        <p:txBody>
          <a:bodyPr wrap="square" rtlCol="0">
            <a:spAutoFit/>
          </a:bodyPr>
          <a:lstStyle/>
          <a:p>
            <a:r>
              <a:rPr lang="en-US" sz="600" b="1" dirty="0" smtClean="0"/>
              <a:t>Z = 6mm</a:t>
            </a:r>
            <a:endParaRPr lang="en-US" sz="600" b="1" dirty="0"/>
          </a:p>
        </p:txBody>
      </p:sp>
      <p:sp>
        <p:nvSpPr>
          <p:cNvPr id="16" name="TextBox 15"/>
          <p:cNvSpPr txBox="1"/>
          <p:nvPr/>
        </p:nvSpPr>
        <p:spPr>
          <a:xfrm>
            <a:off x="1735749" y="4360334"/>
            <a:ext cx="664234" cy="184666"/>
          </a:xfrm>
          <a:prstGeom prst="rect">
            <a:avLst/>
          </a:prstGeom>
          <a:noFill/>
        </p:spPr>
        <p:txBody>
          <a:bodyPr wrap="square" rtlCol="0">
            <a:spAutoFit/>
          </a:bodyPr>
          <a:lstStyle/>
          <a:p>
            <a:r>
              <a:rPr lang="en-US" sz="600" b="1" dirty="0" smtClean="0"/>
              <a:t>Z = 7.6mm</a:t>
            </a:r>
            <a:endParaRPr lang="en-US" sz="600" b="1" dirty="0"/>
          </a:p>
        </p:txBody>
      </p:sp>
      <p:sp>
        <p:nvSpPr>
          <p:cNvPr id="17"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43</a:t>
            </a:fld>
            <a:endParaRPr lang="en-US" dirty="0"/>
          </a:p>
        </p:txBody>
      </p:sp>
    </p:spTree>
    <p:extLst>
      <p:ext uri="{BB962C8B-B14F-4D97-AF65-F5344CB8AC3E}">
        <p14:creationId xmlns:p14="http://schemas.microsoft.com/office/powerpoint/2010/main" val="22916657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xmlns=""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kern="0" dirty="0" smtClean="0"/>
              <a:t>Summary </a:t>
            </a:r>
            <a:endParaRPr lang="en-US" sz="2800" kern="0" dirty="0"/>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914197369"/>
              </p:ext>
            </p:extLst>
          </p:nvPr>
        </p:nvGraphicFramePr>
        <p:xfrm>
          <a:off x="375922" y="590265"/>
          <a:ext cx="8168637" cy="3945509"/>
        </p:xfrm>
        <a:graphic>
          <a:graphicData uri="http://schemas.openxmlformats.org/drawingml/2006/table">
            <a:tbl>
              <a:tblPr firstRow="1" firstCol="1" bandRow="1">
                <a:tableStyleId>{F5AB1C69-6EDB-4FF4-983F-18BD219EF322}</a:tableStyleId>
              </a:tblPr>
              <a:tblGrid>
                <a:gridCol w="1206907"/>
                <a:gridCol w="1272131"/>
                <a:gridCol w="1264920"/>
                <a:gridCol w="1224280"/>
                <a:gridCol w="1143000"/>
                <a:gridCol w="990600"/>
                <a:gridCol w="1066799"/>
              </a:tblGrid>
              <a:tr h="927497">
                <a:tc>
                  <a:txBody>
                    <a:bodyPr/>
                    <a:lstStyle/>
                    <a:p>
                      <a:pPr marL="0" marR="0" algn="l">
                        <a:lnSpc>
                          <a:spcPct val="115000"/>
                        </a:lnSpc>
                        <a:spcBef>
                          <a:spcPts val="0"/>
                        </a:spcBef>
                        <a:spcAft>
                          <a:spcPts val="0"/>
                        </a:spcAft>
                      </a:pPr>
                      <a:r>
                        <a:rPr lang="en-US" sz="1200" dirty="0" smtClean="0">
                          <a:effectLst/>
                        </a:rPr>
                        <a:t>        Topology</a:t>
                      </a:r>
                    </a:p>
                    <a:p>
                      <a:pPr marL="0" marR="0" algn="l">
                        <a:lnSpc>
                          <a:spcPct val="115000"/>
                        </a:lnSpc>
                        <a:spcBef>
                          <a:spcPts val="0"/>
                        </a:spcBef>
                        <a:spcAft>
                          <a:spcPts val="0"/>
                        </a:spcAft>
                      </a:pPr>
                      <a:endParaRPr lang="en-US" sz="1200" dirty="0" smtClean="0">
                        <a:effectLst/>
                      </a:endParaRPr>
                    </a:p>
                    <a:p>
                      <a:pPr marL="0" marR="0" algn="l">
                        <a:lnSpc>
                          <a:spcPct val="115000"/>
                        </a:lnSpc>
                        <a:spcBef>
                          <a:spcPts val="0"/>
                        </a:spcBef>
                        <a:spcAft>
                          <a:spcPts val="0"/>
                        </a:spcAft>
                      </a:pPr>
                      <a:endParaRPr lang="en-US" sz="1200" dirty="0" smtClean="0">
                        <a:effectLst/>
                      </a:endParaRPr>
                    </a:p>
                    <a:p>
                      <a:pPr marL="0" marR="0" algn="l">
                        <a:lnSpc>
                          <a:spcPct val="115000"/>
                        </a:lnSpc>
                        <a:spcBef>
                          <a:spcPts val="0"/>
                        </a:spcBef>
                        <a:spcAft>
                          <a:spcPts val="0"/>
                        </a:spcAft>
                      </a:pPr>
                      <a:r>
                        <a:rPr lang="en-US" sz="1200" dirty="0" smtClean="0">
                          <a:effectLst/>
                        </a:rPr>
                        <a:t>Parameter</a:t>
                      </a:r>
                      <a:endParaRPr lang="en-US" sz="1050" dirty="0">
                        <a:effectLst/>
                        <a:latin typeface="Calibri"/>
                        <a:ea typeface="Calibri"/>
                        <a:cs typeface="Times New Roman"/>
                      </a:endParaRPr>
                    </a:p>
                  </a:txBody>
                  <a:tcPr marL="54990" marR="54990" marT="0" marB="0"/>
                </a:tc>
                <a:tc>
                  <a:txBody>
                    <a:bodyPr/>
                    <a:lstStyle/>
                    <a:p>
                      <a:pPr marL="0" marR="0" algn="ctr">
                        <a:lnSpc>
                          <a:spcPct val="115000"/>
                        </a:lnSpc>
                        <a:spcBef>
                          <a:spcPts val="0"/>
                        </a:spcBef>
                        <a:spcAft>
                          <a:spcPts val="0"/>
                        </a:spcAft>
                      </a:pPr>
                      <a:r>
                        <a:rPr lang="en-US" sz="1050" dirty="0">
                          <a:effectLst/>
                        </a:rPr>
                        <a:t>Conventional </a:t>
                      </a:r>
                      <a:r>
                        <a:rPr lang="en-US" sz="1050" dirty="0" err="1" smtClean="0">
                          <a:effectLst/>
                        </a:rPr>
                        <a:t>flyback</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PSR </a:t>
                      </a:r>
                      <a:r>
                        <a:rPr lang="en-US" sz="1050" dirty="0" err="1" smtClean="0">
                          <a:effectLst/>
                        </a:rPr>
                        <a:t>flyback</a:t>
                      </a:r>
                      <a:r>
                        <a:rPr lang="en-US" sz="1050" dirty="0" smtClean="0">
                          <a:effectLst/>
                        </a:rPr>
                        <a:t> </a:t>
                      </a:r>
                      <a:r>
                        <a:rPr lang="en-US" sz="1050" dirty="0">
                          <a:effectLst/>
                        </a:rPr>
                        <a:t>(LM25180)</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Open-loop </a:t>
                      </a:r>
                      <a:r>
                        <a:rPr lang="en-US" sz="1050" dirty="0" smtClean="0">
                          <a:effectLst/>
                        </a:rPr>
                        <a:t>push-pull </a:t>
                      </a:r>
                      <a:r>
                        <a:rPr lang="en-US" sz="1050" dirty="0">
                          <a:effectLst/>
                        </a:rPr>
                        <a:t>(SN6505)</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Closed-loop </a:t>
                      </a:r>
                      <a:r>
                        <a:rPr lang="en-US" sz="1050" dirty="0" smtClean="0">
                          <a:effectLst/>
                        </a:rPr>
                        <a:t>push-pull </a:t>
                      </a:r>
                      <a:r>
                        <a:rPr lang="en-US" sz="1050" dirty="0">
                          <a:effectLst/>
                        </a:rPr>
                        <a:t>(LM25037)</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Isolated power module (UCC12050)</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Isolated power with digital isolator (ISOW7841)</a:t>
                      </a:r>
                      <a:endParaRPr lang="en-US" sz="1050">
                        <a:effectLst/>
                        <a:latin typeface="Calibri"/>
                        <a:ea typeface="Calibri"/>
                        <a:cs typeface="Times New Roman"/>
                      </a:endParaRPr>
                    </a:p>
                  </a:txBody>
                  <a:tcPr marL="54990" marR="54990" marT="0" marB="0" anchor="ctr"/>
                </a:tc>
              </a:tr>
              <a:tr h="772914">
                <a:tc>
                  <a:txBody>
                    <a:bodyPr/>
                    <a:lstStyle/>
                    <a:p>
                      <a:pPr marL="0" marR="0" algn="ctr">
                        <a:lnSpc>
                          <a:spcPct val="115000"/>
                        </a:lnSpc>
                        <a:spcBef>
                          <a:spcPts val="0"/>
                        </a:spcBef>
                        <a:spcAft>
                          <a:spcPts val="0"/>
                        </a:spcAft>
                      </a:pPr>
                      <a:r>
                        <a:rPr lang="en-US" sz="1050" dirty="0">
                          <a:effectLst/>
                        </a:rPr>
                        <a:t>Output power level</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Flexible </a:t>
                      </a:r>
                      <a:r>
                        <a:rPr lang="en-US" sz="1050" dirty="0" smtClean="0">
                          <a:effectLst/>
                        </a:rPr>
                        <a:t>(transformer </a:t>
                      </a:r>
                      <a:r>
                        <a:rPr lang="en-US" sz="1050" dirty="0">
                          <a:effectLst/>
                        </a:rPr>
                        <a:t>and PWM controller dependent)</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smtClean="0">
                          <a:effectLst/>
                        </a:rPr>
                        <a:t>5 W </a:t>
                      </a:r>
                      <a:r>
                        <a:rPr lang="en-US" sz="1050" dirty="0">
                          <a:effectLst/>
                        </a:rPr>
                        <a:t>to </a:t>
                      </a:r>
                      <a:r>
                        <a:rPr lang="en-US" sz="1050" dirty="0" smtClean="0">
                          <a:effectLst/>
                        </a:rPr>
                        <a:t>7 W</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smtClean="0">
                          <a:effectLst/>
                        </a:rPr>
                        <a:t>5 W</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Flexible </a:t>
                      </a:r>
                      <a:r>
                        <a:rPr lang="en-US" sz="1050" dirty="0" smtClean="0">
                          <a:effectLst/>
                        </a:rPr>
                        <a:t>(transformer </a:t>
                      </a:r>
                      <a:r>
                        <a:rPr lang="en-US" sz="1050" dirty="0">
                          <a:effectLst/>
                        </a:rPr>
                        <a:t>and PWM controller dependent)</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smtClean="0">
                          <a:effectLst/>
                        </a:rPr>
                        <a:t>0.5 W</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smtClean="0">
                          <a:effectLst/>
                        </a:rPr>
                        <a:t>0.65 W</a:t>
                      </a:r>
                      <a:endParaRPr lang="en-US" sz="1050" dirty="0">
                        <a:effectLst/>
                        <a:latin typeface="Calibri"/>
                        <a:ea typeface="Calibri"/>
                        <a:cs typeface="Times New Roman"/>
                      </a:endParaRPr>
                    </a:p>
                  </a:txBody>
                  <a:tcPr marL="54990" marR="54990" marT="0" marB="0" anchor="ctr"/>
                </a:tc>
              </a:tr>
              <a:tr h="309166">
                <a:tc>
                  <a:txBody>
                    <a:bodyPr/>
                    <a:lstStyle/>
                    <a:p>
                      <a:pPr marL="0" marR="0" algn="ctr">
                        <a:lnSpc>
                          <a:spcPct val="115000"/>
                        </a:lnSpc>
                        <a:spcBef>
                          <a:spcPts val="0"/>
                        </a:spcBef>
                        <a:spcAft>
                          <a:spcPts val="0"/>
                        </a:spcAft>
                      </a:pPr>
                      <a:r>
                        <a:rPr lang="en-US" sz="1050" dirty="0">
                          <a:effectLst/>
                        </a:rPr>
                        <a:t>Input </a:t>
                      </a:r>
                      <a:r>
                        <a:rPr lang="en-US" sz="1050" dirty="0" smtClean="0">
                          <a:effectLst/>
                        </a:rPr>
                        <a:t>voltage </a:t>
                      </a:r>
                      <a:r>
                        <a:rPr lang="en-US" sz="1050" dirty="0">
                          <a:effectLst/>
                        </a:rPr>
                        <a:t>r</a:t>
                      </a:r>
                      <a:r>
                        <a:rPr lang="en-US" sz="1050" dirty="0" smtClean="0">
                          <a:effectLst/>
                        </a:rPr>
                        <a:t>ange</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Up to 42V/65V</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Up to 42V/65V</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Up to 5.5V</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Up to 75V</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Up to 5.5V</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Up to 5.5V</a:t>
                      </a:r>
                      <a:endParaRPr lang="en-US" sz="1050">
                        <a:effectLst/>
                        <a:latin typeface="Calibri"/>
                        <a:ea typeface="Calibri"/>
                        <a:cs typeface="Times New Roman"/>
                      </a:endParaRPr>
                    </a:p>
                  </a:txBody>
                  <a:tcPr marL="54990" marR="54990" marT="0" marB="0" anchor="ctr"/>
                </a:tc>
              </a:tr>
              <a:tr h="309166">
                <a:tc>
                  <a:txBody>
                    <a:bodyPr/>
                    <a:lstStyle/>
                    <a:p>
                      <a:pPr marL="0" marR="0" algn="ctr">
                        <a:lnSpc>
                          <a:spcPct val="115000"/>
                        </a:lnSpc>
                        <a:spcBef>
                          <a:spcPts val="0"/>
                        </a:spcBef>
                        <a:spcAft>
                          <a:spcPts val="0"/>
                        </a:spcAft>
                      </a:pPr>
                      <a:r>
                        <a:rPr lang="en-US" sz="1050" dirty="0">
                          <a:effectLst/>
                        </a:rPr>
                        <a:t>Output </a:t>
                      </a:r>
                      <a:r>
                        <a:rPr lang="en-US" sz="1050" dirty="0" smtClean="0">
                          <a:effectLst/>
                        </a:rPr>
                        <a:t>regulation </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1% or less</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smtClean="0">
                          <a:effectLst/>
                        </a:rPr>
                        <a:t>1</a:t>
                      </a:r>
                      <a:r>
                        <a:rPr lang="en-US" sz="1050" dirty="0">
                          <a:effectLst/>
                        </a:rPr>
                        <a:t>%</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5 to 10%</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1% or less</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1.5%</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1%</a:t>
                      </a:r>
                      <a:endParaRPr lang="en-US" sz="1050">
                        <a:effectLst/>
                        <a:latin typeface="Calibri"/>
                        <a:ea typeface="Calibri"/>
                        <a:cs typeface="Times New Roman"/>
                      </a:endParaRPr>
                    </a:p>
                  </a:txBody>
                  <a:tcPr marL="54990" marR="54990" marT="0" marB="0" anchor="ctr"/>
                </a:tc>
              </a:tr>
              <a:tr h="309166">
                <a:tc>
                  <a:txBody>
                    <a:bodyPr/>
                    <a:lstStyle/>
                    <a:p>
                      <a:pPr marL="0" marR="0" algn="ctr">
                        <a:lnSpc>
                          <a:spcPct val="115000"/>
                        </a:lnSpc>
                        <a:spcBef>
                          <a:spcPts val="0"/>
                        </a:spcBef>
                        <a:spcAft>
                          <a:spcPts val="0"/>
                        </a:spcAft>
                      </a:pPr>
                      <a:r>
                        <a:rPr lang="en-US" sz="1050" dirty="0">
                          <a:effectLst/>
                        </a:rPr>
                        <a:t>No. of discrete components</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More than 30</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smtClean="0">
                          <a:effectLst/>
                        </a:rPr>
                        <a:t>21</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smtClean="0">
                          <a:effectLst/>
                        </a:rPr>
                        <a:t>10</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smtClean="0">
                          <a:effectLst/>
                        </a:rPr>
                        <a:t>46</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Less than </a:t>
                      </a:r>
                      <a:r>
                        <a:rPr lang="en-US" sz="1050" dirty="0" smtClean="0">
                          <a:effectLst/>
                        </a:rPr>
                        <a:t>10</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Less than </a:t>
                      </a:r>
                      <a:r>
                        <a:rPr lang="en-US" sz="1050" dirty="0" smtClean="0">
                          <a:effectLst/>
                        </a:rPr>
                        <a:t>10</a:t>
                      </a:r>
                      <a:endParaRPr lang="en-US" sz="1050" dirty="0">
                        <a:effectLst/>
                        <a:latin typeface="Calibri"/>
                        <a:ea typeface="Calibri"/>
                        <a:cs typeface="Times New Roman"/>
                      </a:endParaRPr>
                    </a:p>
                  </a:txBody>
                  <a:tcPr marL="54990" marR="54990" marT="0" marB="0" anchor="ctr"/>
                </a:tc>
              </a:tr>
              <a:tr h="772914">
                <a:tc>
                  <a:txBody>
                    <a:bodyPr/>
                    <a:lstStyle/>
                    <a:p>
                      <a:pPr marL="0" marR="0" algn="ctr">
                        <a:lnSpc>
                          <a:spcPct val="115000"/>
                        </a:lnSpc>
                        <a:spcBef>
                          <a:spcPts val="0"/>
                        </a:spcBef>
                        <a:spcAft>
                          <a:spcPts val="0"/>
                        </a:spcAft>
                      </a:pPr>
                      <a:r>
                        <a:rPr lang="en-US" sz="1050" dirty="0">
                          <a:effectLst/>
                        </a:rPr>
                        <a:t>Isolation </a:t>
                      </a:r>
                      <a:r>
                        <a:rPr lang="en-US" sz="1050" dirty="0" smtClean="0">
                          <a:effectLst/>
                        </a:rPr>
                        <a:t>rating</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Flexible (Transformer dependent)</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Flexible (Transformer dependent)</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Flexible (Transformer dependent)</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Flexible (Transformer dependent)</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5000 </a:t>
                      </a:r>
                      <a:r>
                        <a:rPr lang="en-US" sz="1050" dirty="0" err="1">
                          <a:effectLst/>
                        </a:rPr>
                        <a:t>Vrms</a:t>
                      </a:r>
                      <a:r>
                        <a:rPr lang="en-US" sz="1050" dirty="0">
                          <a:effectLst/>
                        </a:rPr>
                        <a:t> Reinforced</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5000 </a:t>
                      </a:r>
                      <a:r>
                        <a:rPr lang="en-US" sz="1050" dirty="0" err="1">
                          <a:effectLst/>
                        </a:rPr>
                        <a:t>Vrms</a:t>
                      </a:r>
                      <a:r>
                        <a:rPr lang="en-US" sz="1050" dirty="0">
                          <a:effectLst/>
                        </a:rPr>
                        <a:t> Reinforced</a:t>
                      </a:r>
                      <a:endParaRPr lang="en-US" sz="1050" dirty="0">
                        <a:effectLst/>
                        <a:latin typeface="Calibri"/>
                        <a:ea typeface="Calibri"/>
                        <a:cs typeface="Times New Roman"/>
                      </a:endParaRPr>
                    </a:p>
                  </a:txBody>
                  <a:tcPr marL="54990" marR="54990" marT="0" marB="0" anchor="ctr"/>
                </a:tc>
              </a:tr>
              <a:tr h="309166">
                <a:tc>
                  <a:txBody>
                    <a:bodyPr/>
                    <a:lstStyle/>
                    <a:p>
                      <a:pPr marL="0" marR="0" algn="ctr">
                        <a:lnSpc>
                          <a:spcPct val="115000"/>
                        </a:lnSpc>
                        <a:spcBef>
                          <a:spcPts val="0"/>
                        </a:spcBef>
                        <a:spcAft>
                          <a:spcPts val="0"/>
                        </a:spcAft>
                      </a:pPr>
                      <a:r>
                        <a:rPr lang="en-US" sz="1050" dirty="0">
                          <a:effectLst/>
                        </a:rPr>
                        <a:t>Emission</a:t>
                      </a:r>
                      <a:endParaRPr lang="en-US" sz="1050" dirty="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High</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High</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Low</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High</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a:effectLst/>
                        </a:rPr>
                        <a:t>Low</a:t>
                      </a:r>
                      <a:endParaRPr lang="en-US" sz="1050">
                        <a:effectLst/>
                        <a:latin typeface="Calibri"/>
                        <a:ea typeface="Calibri"/>
                        <a:cs typeface="Times New Roman"/>
                      </a:endParaRPr>
                    </a:p>
                  </a:txBody>
                  <a:tcPr marL="54990" marR="54990" marT="0" marB="0" anchor="ctr"/>
                </a:tc>
                <a:tc>
                  <a:txBody>
                    <a:bodyPr/>
                    <a:lstStyle/>
                    <a:p>
                      <a:pPr marL="0" marR="0" algn="ctr">
                        <a:lnSpc>
                          <a:spcPct val="115000"/>
                        </a:lnSpc>
                        <a:spcBef>
                          <a:spcPts val="0"/>
                        </a:spcBef>
                        <a:spcAft>
                          <a:spcPts val="0"/>
                        </a:spcAft>
                      </a:pPr>
                      <a:r>
                        <a:rPr lang="en-US" sz="1050" dirty="0">
                          <a:effectLst/>
                        </a:rPr>
                        <a:t>Moderate to high</a:t>
                      </a:r>
                      <a:endParaRPr lang="en-US" sz="1050" dirty="0">
                        <a:effectLst/>
                        <a:latin typeface="Calibri"/>
                        <a:ea typeface="Calibri"/>
                        <a:cs typeface="Times New Roman"/>
                      </a:endParaRPr>
                    </a:p>
                  </a:txBody>
                  <a:tcPr marL="54990" marR="54990" marT="0" marB="0" anchor="ctr"/>
                </a:tc>
              </a:tr>
            </a:tbl>
          </a:graphicData>
        </a:graphic>
      </p:graphicFrame>
      <p:cxnSp>
        <p:nvCxnSpPr>
          <p:cNvPr id="7" name="Straight Connector 6"/>
          <p:cNvCxnSpPr/>
          <p:nvPr/>
        </p:nvCxnSpPr>
        <p:spPr>
          <a:xfrm>
            <a:off x="381000" y="599440"/>
            <a:ext cx="1203960" cy="8991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Slide Number Placeholder 3"/>
          <p:cNvSpPr>
            <a:spLocks noGrp="1"/>
          </p:cNvSpPr>
          <p:nvPr>
            <p:ph type="sldNum" sz="quarter" idx="10"/>
          </p:nvPr>
        </p:nvSpPr>
        <p:spPr>
          <a:xfrm>
            <a:off x="6941820" y="4821952"/>
            <a:ext cx="2133600" cy="154782"/>
          </a:xfrm>
        </p:spPr>
        <p:txBody>
          <a:bodyPr/>
          <a:lstStyle/>
          <a:p>
            <a:pPr>
              <a:defRPr/>
            </a:pPr>
            <a:fld id="{2B97888F-6AF7-4263-B69D-592D8C33BAC7}" type="slidenum">
              <a:rPr lang="en-US" smtClean="0"/>
              <a:pPr>
                <a:defRPr/>
              </a:pPr>
              <a:t>44</a:t>
            </a:fld>
            <a:endParaRPr lang="en-US" dirty="0"/>
          </a:p>
        </p:txBody>
      </p:sp>
    </p:spTree>
    <p:extLst>
      <p:ext uri="{BB962C8B-B14F-4D97-AF65-F5344CB8AC3E}">
        <p14:creationId xmlns:p14="http://schemas.microsoft.com/office/powerpoint/2010/main" val="373484434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xmlns="" id="{CB965A31-4E7D-584B-BBED-BA46A5E22B91}"/>
              </a:ext>
            </a:extLst>
          </p:cNvPr>
          <p:cNvSpPr txBox="1">
            <a:spLocks/>
          </p:cNvSpPr>
          <p:nvPr/>
        </p:nvSpPr>
        <p:spPr bwMode="auto">
          <a:xfrm>
            <a:off x="0" y="1"/>
            <a:ext cx="9144000" cy="506627"/>
          </a:xfrm>
          <a:prstGeom prst="rect">
            <a:avLst/>
          </a:prstGeom>
          <a:noFill/>
          <a:ln w="9525">
            <a:noFill/>
            <a:miter lim="800000"/>
            <a:headEnd/>
            <a:tailEnd/>
          </a:ln>
        </p:spPr>
        <p:txBody>
          <a:bodyPr vert="horz" wrap="square" lIns="76177" tIns="38087" rIns="76177" bIns="38087" numCol="1" anchor="ctr" anchorCtr="0" compatLnSpc="1">
            <a:prstTxWarp prst="textNoShape">
              <a:avLst/>
            </a:prstTxWarp>
          </a:bodyPr>
          <a:lst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a:lstStyle>
          <a:p>
            <a:r>
              <a:rPr lang="en-US" sz="2800" kern="0" dirty="0" smtClean="0"/>
              <a:t>Application Report</a:t>
            </a:r>
            <a:endParaRPr lang="en-US" sz="2800" kern="0" dirty="0"/>
          </a:p>
        </p:txBody>
      </p:sp>
      <p:sp>
        <p:nvSpPr>
          <p:cNvPr id="2" name="Content Placeholder 1"/>
          <p:cNvSpPr>
            <a:spLocks noGrp="1"/>
          </p:cNvSpPr>
          <p:nvPr>
            <p:ph idx="1"/>
          </p:nvPr>
        </p:nvSpPr>
        <p:spPr>
          <a:xfrm>
            <a:off x="333380" y="786358"/>
            <a:ext cx="5094498" cy="430497"/>
          </a:xfrm>
        </p:spPr>
        <p:txBody>
          <a:bodyPr/>
          <a:lstStyle/>
          <a:p>
            <a:r>
              <a:rPr lang="en-US" dirty="0">
                <a:hlinkClick r:id="rId3"/>
              </a:rPr>
              <a:t>http://</a:t>
            </a:r>
            <a:r>
              <a:rPr lang="en-US" dirty="0" smtClean="0">
                <a:hlinkClick r:id="rId3"/>
              </a:rPr>
              <a:t>www.ti.com/lit/an/sloa285a/sloa285a.pdf</a:t>
            </a:r>
            <a:r>
              <a:rPr lang="en-US" dirty="0" smtClean="0"/>
              <a:t> </a:t>
            </a:r>
            <a:endParaRPr lang="en-US"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8648" y="1275893"/>
            <a:ext cx="6434198" cy="3097140"/>
          </a:xfrm>
          <a:prstGeom prst="rect">
            <a:avLst/>
          </a:prstGeom>
          <a:ln w="9525">
            <a:solidFill>
              <a:schemeClr val="tx1"/>
            </a:solidFill>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6" name="Slide Number Placeholder 3"/>
          <p:cNvSpPr txBox="1">
            <a:spLocks/>
          </p:cNvSpPr>
          <p:nvPr/>
        </p:nvSpPr>
        <p:spPr bwMode="auto">
          <a:xfrm>
            <a:off x="6941820" y="482195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defPPr>
              <a:defRPr lang="en-US"/>
            </a:defPPr>
            <a:lvl1pPr algn="r" rtl="0" fontAlgn="base">
              <a:spcBef>
                <a:spcPct val="0"/>
              </a:spcBef>
              <a:spcAft>
                <a:spcPct val="0"/>
              </a:spcAft>
              <a:defRPr sz="700"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a:lstStyle>
          <a:p>
            <a:pPr>
              <a:defRPr/>
            </a:pPr>
            <a:fld id="{2B97888F-6AF7-4263-B69D-592D8C33BAC7}" type="slidenum">
              <a:rPr lang="en-US" smtClean="0"/>
              <a:pPr>
                <a:defRPr/>
              </a:pPr>
              <a:t>45</a:t>
            </a:fld>
            <a:endParaRPr lang="en-US" dirty="0"/>
          </a:p>
        </p:txBody>
      </p:sp>
    </p:spTree>
    <p:extLst>
      <p:ext uri="{BB962C8B-B14F-4D97-AF65-F5344CB8AC3E}">
        <p14:creationId xmlns:p14="http://schemas.microsoft.com/office/powerpoint/2010/main" val="348552555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577" y="361951"/>
            <a:ext cx="7904437" cy="4043053"/>
          </a:xfrm>
          <a:prstGeom prst="rect">
            <a:avLst/>
          </a:prstGeom>
          <a:noFill/>
          <a:ln w="9525">
            <a:solidFill>
              <a:schemeClr val="bg2"/>
            </a:solidFill>
            <a:miter lim="800000"/>
            <a:headEnd/>
            <a:tailEnd/>
          </a:ln>
          <a:effectLst>
            <a:outerShdw blurRad="165100" dist="101600" dir="2700000" algn="ctr" rotWithShape="0">
              <a:schemeClr val="bg2">
                <a:alpha val="75000"/>
              </a:schemeClr>
            </a:outerShdw>
          </a:effectLst>
          <a:extLst>
            <a:ext uri="{909E8E84-426E-40DD-AFC4-6F175D3DCCD1}">
              <a14:hiddenFill xmlns:a14="http://schemas.microsoft.com/office/drawing/2010/main">
                <a:solidFill>
                  <a:schemeClr val="accent1"/>
                </a:solidFill>
              </a14:hiddenFill>
            </a:ext>
          </a:extLst>
        </p:spPr>
      </p:pic>
      <p:sp>
        <p:nvSpPr>
          <p:cNvPr id="5" name="Slide Number Placeholder 3"/>
          <p:cNvSpPr txBox="1">
            <a:spLocks/>
          </p:cNvSpPr>
          <p:nvPr/>
        </p:nvSpPr>
        <p:spPr bwMode="auto">
          <a:xfrm>
            <a:off x="6941820" y="482195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defPPr>
              <a:defRPr lang="en-US"/>
            </a:defPPr>
            <a:lvl1pPr algn="r" rtl="0" fontAlgn="base">
              <a:spcBef>
                <a:spcPct val="0"/>
              </a:spcBef>
              <a:spcAft>
                <a:spcPct val="0"/>
              </a:spcAft>
              <a:defRPr sz="700"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a:lstStyle>
          <a:p>
            <a:pPr>
              <a:defRPr/>
            </a:pPr>
            <a:fld id="{2B97888F-6AF7-4263-B69D-592D8C33BAC7}" type="slidenum">
              <a:rPr lang="en-US" smtClean="0"/>
              <a:pPr>
                <a:defRPr/>
              </a:pPr>
              <a:t>46</a:t>
            </a:fld>
            <a:endParaRPr lang="en-US" dirty="0"/>
          </a:p>
        </p:txBody>
      </p:sp>
    </p:spTree>
    <p:extLst>
      <p:ext uri="{BB962C8B-B14F-4D97-AF65-F5344CB8AC3E}">
        <p14:creationId xmlns:p14="http://schemas.microsoft.com/office/powerpoint/2010/main" val="29580360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Rectangle 1"/>
          <p:cNvSpPr/>
          <p:nvPr/>
        </p:nvSpPr>
        <p:spPr>
          <a:xfrm>
            <a:off x="8413547" y="0"/>
            <a:ext cx="721672" cy="246221"/>
          </a:xfrm>
          <a:prstGeom prst="rect">
            <a:avLst/>
          </a:prstGeom>
        </p:spPr>
        <p:txBody>
          <a:bodyPr wrap="none">
            <a:spAutoFit/>
          </a:bodyPr>
          <a:lstStyle/>
          <a:p>
            <a:r>
              <a:rPr lang="en-US" sz="1000" dirty="0"/>
              <a:t>SLYP706</a:t>
            </a:r>
            <a:endParaRPr lang="en-US" sz="1000" dirty="0"/>
          </a:p>
        </p:txBody>
      </p:sp>
    </p:spTree>
    <p:extLst>
      <p:ext uri="{BB962C8B-B14F-4D97-AF65-F5344CB8AC3E}">
        <p14:creationId xmlns:p14="http://schemas.microsoft.com/office/powerpoint/2010/main" val="37676657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897" y="107163"/>
            <a:ext cx="8458200" cy="610791"/>
          </a:xfrm>
        </p:spPr>
        <p:txBody>
          <a:bodyPr/>
          <a:lstStyle/>
          <a:p>
            <a:r>
              <a:rPr lang="en-US" dirty="0"/>
              <a:t>Medical sensor patches</a:t>
            </a:r>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5</a:t>
            </a:fld>
            <a:endParaRPr lang="en-US" dirty="0">
              <a:solidFill>
                <a:srgbClr val="000000"/>
              </a:solidFill>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6749" y="1316160"/>
            <a:ext cx="4264735" cy="2927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Group 5"/>
          <p:cNvGrpSpPr/>
          <p:nvPr/>
        </p:nvGrpSpPr>
        <p:grpSpPr>
          <a:xfrm>
            <a:off x="4475550" y="867229"/>
            <a:ext cx="4316413" cy="3572700"/>
            <a:chOff x="4585749" y="1092374"/>
            <a:chExt cx="4316413" cy="3969667"/>
          </a:xfrm>
        </p:grpSpPr>
        <p:grpSp>
          <p:nvGrpSpPr>
            <p:cNvPr id="5" name="Group 4"/>
            <p:cNvGrpSpPr/>
            <p:nvPr/>
          </p:nvGrpSpPr>
          <p:grpSpPr>
            <a:xfrm>
              <a:off x="4585749" y="1092374"/>
              <a:ext cx="4316413" cy="3035300"/>
              <a:chOff x="4585749" y="1536991"/>
              <a:chExt cx="4316413" cy="3035300"/>
            </a:xfrm>
          </p:grpSpPr>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5749" y="1536991"/>
                <a:ext cx="4316413" cy="303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7"/>
              <p:cNvSpPr/>
              <p:nvPr/>
            </p:nvSpPr>
            <p:spPr>
              <a:xfrm>
                <a:off x="4727543" y="3683058"/>
                <a:ext cx="4160939" cy="444616"/>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pic>
          <p:nvPicPr>
            <p:cNvPr id="11" name="Picture 10"/>
            <p:cNvPicPr/>
            <p:nvPr/>
          </p:nvPicPr>
          <p:blipFill>
            <a:blip r:embed="rId5"/>
            <a:stretch>
              <a:fillRect/>
            </a:stretch>
          </p:blipFill>
          <p:spPr>
            <a:xfrm>
              <a:off x="5987842" y="4127674"/>
              <a:ext cx="1512225" cy="934367"/>
            </a:xfrm>
            <a:prstGeom prst="rect">
              <a:avLst/>
            </a:prstGeom>
          </p:spPr>
        </p:pic>
      </p:grpSp>
      <p:grpSp>
        <p:nvGrpSpPr>
          <p:cNvPr id="10" name="Group 9"/>
          <p:cNvGrpSpPr/>
          <p:nvPr/>
        </p:nvGrpSpPr>
        <p:grpSpPr>
          <a:xfrm>
            <a:off x="140429" y="733538"/>
            <a:ext cx="7359330" cy="1920041"/>
            <a:chOff x="140429" y="815042"/>
            <a:chExt cx="7359330" cy="2133379"/>
          </a:xfrm>
        </p:grpSpPr>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429" y="815042"/>
              <a:ext cx="7359330" cy="21333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ounded Rectangle 6"/>
            <p:cNvSpPr/>
            <p:nvPr/>
          </p:nvSpPr>
          <p:spPr>
            <a:xfrm>
              <a:off x="3860800" y="2291080"/>
              <a:ext cx="3638959" cy="657341"/>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grpSp>
        <p:nvGrpSpPr>
          <p:cNvPr id="15" name="Group 14"/>
          <p:cNvGrpSpPr/>
          <p:nvPr/>
        </p:nvGrpSpPr>
        <p:grpSpPr>
          <a:xfrm>
            <a:off x="287914" y="724784"/>
            <a:ext cx="7412091" cy="3632332"/>
            <a:chOff x="287913" y="805316"/>
            <a:chExt cx="7412091" cy="4035924"/>
          </a:xfrm>
        </p:grpSpPr>
        <p:grpSp>
          <p:nvGrpSpPr>
            <p:cNvPr id="13" name="Group 12"/>
            <p:cNvGrpSpPr/>
            <p:nvPr/>
          </p:nvGrpSpPr>
          <p:grpSpPr>
            <a:xfrm>
              <a:off x="287913" y="815042"/>
              <a:ext cx="3476367" cy="4026198"/>
              <a:chOff x="450473" y="1301481"/>
              <a:chExt cx="2902327" cy="3413750"/>
            </a:xfrm>
          </p:grpSpPr>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0473" y="1301481"/>
                <a:ext cx="2902327" cy="3413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ounded Rectangle 11"/>
              <p:cNvSpPr/>
              <p:nvPr/>
            </p:nvSpPr>
            <p:spPr>
              <a:xfrm>
                <a:off x="660400" y="2948421"/>
                <a:ext cx="2529840" cy="226579"/>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grpSp>
          <p:nvGrpSpPr>
            <p:cNvPr id="14" name="Group 13"/>
            <p:cNvGrpSpPr/>
            <p:nvPr/>
          </p:nvGrpSpPr>
          <p:grpSpPr>
            <a:xfrm>
              <a:off x="4321700" y="805316"/>
              <a:ext cx="3378304" cy="4035924"/>
              <a:chOff x="4302656" y="1232967"/>
              <a:chExt cx="2643291" cy="3430908"/>
            </a:xfrm>
          </p:grpSpPr>
          <p:pic>
            <p:nvPicPr>
              <p:cNvPr id="2051"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02656" y="1232967"/>
                <a:ext cx="2643291" cy="3430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Rounded Rectangle 18"/>
              <p:cNvSpPr/>
              <p:nvPr/>
            </p:nvSpPr>
            <p:spPr>
              <a:xfrm>
                <a:off x="4475549" y="3440980"/>
                <a:ext cx="2470398" cy="516340"/>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grpSp>
      </p:grpSp>
    </p:spTree>
    <p:extLst>
      <p:ext uri="{BB962C8B-B14F-4D97-AF65-F5344CB8AC3E}">
        <p14:creationId xmlns:p14="http://schemas.microsoft.com/office/powerpoint/2010/main" val="2808206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027"/>
                                        </p:tgtEl>
                                      </p:cBhvr>
                                    </p:animEffect>
                                    <p:set>
                                      <p:cBhvr>
                                        <p:cTn id="20" dur="1" fill="hold">
                                          <p:stCondLst>
                                            <p:cond delay="499"/>
                                          </p:stCondLst>
                                        </p:cTn>
                                        <p:tgtEl>
                                          <p:spTgt spid="1027"/>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1"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63624" y="1951648"/>
            <a:ext cx="2889264" cy="1151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5301" y="2338523"/>
            <a:ext cx="2680631" cy="1133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12704" y="3583112"/>
            <a:ext cx="2845824" cy="994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58528" y="419915"/>
            <a:ext cx="3131296" cy="16181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63097" y="462121"/>
            <a:ext cx="2530238" cy="18134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7090" y="3572130"/>
            <a:ext cx="2308225" cy="917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5326" y="484650"/>
            <a:ext cx="2651755" cy="27500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46846" y="3122480"/>
            <a:ext cx="2982806" cy="1495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204976" y="-20320"/>
            <a:ext cx="8610730" cy="614548"/>
          </a:xfrm>
        </p:spPr>
        <p:txBody>
          <a:bodyPr/>
          <a:lstStyle/>
          <a:p>
            <a:r>
              <a:rPr lang="en-US" dirty="0">
                <a:solidFill>
                  <a:schemeClr val="accent1"/>
                </a:solidFill>
              </a:rPr>
              <a:t>Reference design</a:t>
            </a:r>
            <a:endParaRPr lang="en-US" sz="3200" dirty="0">
              <a:solidFill>
                <a:schemeClr val="accent1"/>
              </a:solidFill>
            </a:endParaRPr>
          </a:p>
        </p:txBody>
      </p:sp>
      <p:sp>
        <p:nvSpPr>
          <p:cNvPr id="15" name="TextBox 14"/>
          <p:cNvSpPr txBox="1"/>
          <p:nvPr/>
        </p:nvSpPr>
        <p:spPr>
          <a:xfrm>
            <a:off x="546141" y="1747260"/>
            <a:ext cx="1915909" cy="646331"/>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defTabSz="914400" fontAlgn="base">
              <a:spcBef>
                <a:spcPct val="0"/>
              </a:spcBef>
              <a:spcAft>
                <a:spcPct val="0"/>
              </a:spcAft>
            </a:pPr>
            <a:r>
              <a:rPr lang="en-US" b="1" dirty="0">
                <a:solidFill>
                  <a:srgbClr val="FFFFFF"/>
                </a:solidFill>
              </a:rPr>
              <a:t>Comprehensive</a:t>
            </a:r>
          </a:p>
          <a:p>
            <a:pPr defTabSz="914400" fontAlgn="base">
              <a:spcBef>
                <a:spcPct val="0"/>
              </a:spcBef>
              <a:spcAft>
                <a:spcPct val="0"/>
              </a:spcAft>
            </a:pPr>
            <a:r>
              <a:rPr lang="en-US" b="1" dirty="0">
                <a:solidFill>
                  <a:srgbClr val="FFFFFF"/>
                </a:solidFill>
              </a:rPr>
              <a:t>design guides</a:t>
            </a:r>
          </a:p>
        </p:txBody>
      </p:sp>
      <p:sp>
        <p:nvSpPr>
          <p:cNvPr id="31" name="TextBox 30"/>
          <p:cNvSpPr txBox="1"/>
          <p:nvPr/>
        </p:nvSpPr>
        <p:spPr>
          <a:xfrm>
            <a:off x="3367670" y="881123"/>
            <a:ext cx="2121093" cy="923330"/>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defTabSz="914400" fontAlgn="base">
              <a:spcBef>
                <a:spcPct val="0"/>
              </a:spcBef>
              <a:spcAft>
                <a:spcPct val="0"/>
              </a:spcAft>
            </a:pPr>
            <a:r>
              <a:rPr lang="en-US" b="1" dirty="0">
                <a:solidFill>
                  <a:srgbClr val="FFFFFF"/>
                </a:solidFill>
              </a:rPr>
              <a:t>Detailed design</a:t>
            </a:r>
          </a:p>
          <a:p>
            <a:pPr algn="ctr" defTabSz="914400" fontAlgn="base">
              <a:spcBef>
                <a:spcPct val="0"/>
              </a:spcBef>
              <a:spcAft>
                <a:spcPct val="0"/>
              </a:spcAft>
            </a:pPr>
            <a:r>
              <a:rPr lang="en-US" b="1" dirty="0">
                <a:solidFill>
                  <a:srgbClr val="FFFFFF"/>
                </a:solidFill>
              </a:rPr>
              <a:t>considerations &amp; </a:t>
            </a:r>
          </a:p>
          <a:p>
            <a:pPr algn="ctr" defTabSz="914400" fontAlgn="base">
              <a:spcBef>
                <a:spcPct val="0"/>
              </a:spcBef>
              <a:spcAft>
                <a:spcPct val="0"/>
              </a:spcAft>
            </a:pPr>
            <a:r>
              <a:rPr lang="en-US" b="1" dirty="0">
                <a:solidFill>
                  <a:srgbClr val="FFFFFF"/>
                </a:solidFill>
              </a:rPr>
              <a:t>applications info</a:t>
            </a:r>
          </a:p>
        </p:txBody>
      </p:sp>
      <p:sp>
        <p:nvSpPr>
          <p:cNvPr id="32" name="TextBox 31"/>
          <p:cNvSpPr txBox="1"/>
          <p:nvPr/>
        </p:nvSpPr>
        <p:spPr>
          <a:xfrm>
            <a:off x="6802294" y="1124316"/>
            <a:ext cx="1441420" cy="646331"/>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defTabSz="914400" fontAlgn="base">
              <a:spcBef>
                <a:spcPct val="0"/>
              </a:spcBef>
              <a:spcAft>
                <a:spcPct val="0"/>
              </a:spcAft>
            </a:pPr>
            <a:r>
              <a:rPr lang="en-US" b="1" dirty="0">
                <a:solidFill>
                  <a:srgbClr val="FFFFFF"/>
                </a:solidFill>
              </a:rPr>
              <a:t>Full</a:t>
            </a:r>
          </a:p>
          <a:p>
            <a:pPr algn="ctr" defTabSz="914400" fontAlgn="base">
              <a:spcBef>
                <a:spcPct val="0"/>
              </a:spcBef>
              <a:spcAft>
                <a:spcPct val="0"/>
              </a:spcAft>
            </a:pPr>
            <a:r>
              <a:rPr lang="en-US" b="1" dirty="0">
                <a:solidFill>
                  <a:srgbClr val="FFFFFF"/>
                </a:solidFill>
              </a:rPr>
              <a:t>schematics</a:t>
            </a:r>
          </a:p>
        </p:txBody>
      </p:sp>
      <p:sp>
        <p:nvSpPr>
          <p:cNvPr id="33" name="TextBox 32"/>
          <p:cNvSpPr txBox="1"/>
          <p:nvPr/>
        </p:nvSpPr>
        <p:spPr>
          <a:xfrm>
            <a:off x="6694469" y="2360985"/>
            <a:ext cx="1479892" cy="369332"/>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defTabSz="914400" fontAlgn="base">
              <a:spcBef>
                <a:spcPct val="0"/>
              </a:spcBef>
              <a:spcAft>
                <a:spcPct val="0"/>
              </a:spcAft>
            </a:pPr>
            <a:r>
              <a:rPr lang="en-US" b="1" dirty="0">
                <a:solidFill>
                  <a:srgbClr val="FFFFFF"/>
                </a:solidFill>
              </a:rPr>
              <a:t>Design files</a:t>
            </a:r>
          </a:p>
        </p:txBody>
      </p:sp>
      <p:sp>
        <p:nvSpPr>
          <p:cNvPr id="34" name="TextBox 33"/>
          <p:cNvSpPr txBox="1"/>
          <p:nvPr/>
        </p:nvSpPr>
        <p:spPr>
          <a:xfrm>
            <a:off x="6515167" y="3437362"/>
            <a:ext cx="1992853" cy="646331"/>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defTabSz="914400" fontAlgn="base">
              <a:spcBef>
                <a:spcPct val="0"/>
              </a:spcBef>
              <a:spcAft>
                <a:spcPct val="0"/>
              </a:spcAft>
            </a:pPr>
            <a:r>
              <a:rPr lang="en-US" b="1" dirty="0">
                <a:solidFill>
                  <a:srgbClr val="FFFFFF"/>
                </a:solidFill>
              </a:rPr>
              <a:t>TINA-TI </a:t>
            </a:r>
          </a:p>
          <a:p>
            <a:pPr algn="ctr" defTabSz="914400" fontAlgn="base">
              <a:spcBef>
                <a:spcPct val="0"/>
              </a:spcBef>
              <a:spcAft>
                <a:spcPct val="0"/>
              </a:spcAft>
            </a:pPr>
            <a:r>
              <a:rPr lang="en-US" b="1" dirty="0">
                <a:solidFill>
                  <a:srgbClr val="FFFFFF"/>
                </a:solidFill>
              </a:rPr>
              <a:t>spice simulation</a:t>
            </a:r>
          </a:p>
        </p:txBody>
      </p:sp>
      <p:sp>
        <p:nvSpPr>
          <p:cNvPr id="35" name="TextBox 34"/>
          <p:cNvSpPr txBox="1"/>
          <p:nvPr/>
        </p:nvSpPr>
        <p:spPr>
          <a:xfrm>
            <a:off x="3763756" y="2620314"/>
            <a:ext cx="1197764" cy="923330"/>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defTabSz="914400" fontAlgn="base">
              <a:spcBef>
                <a:spcPct val="0"/>
              </a:spcBef>
              <a:spcAft>
                <a:spcPct val="0"/>
              </a:spcAft>
            </a:pPr>
            <a:r>
              <a:rPr lang="en-US" b="1" dirty="0">
                <a:solidFill>
                  <a:srgbClr val="FFFFFF"/>
                </a:solidFill>
              </a:rPr>
              <a:t>Bill</a:t>
            </a:r>
          </a:p>
          <a:p>
            <a:pPr algn="ctr" defTabSz="914400" fontAlgn="base">
              <a:spcBef>
                <a:spcPct val="0"/>
              </a:spcBef>
              <a:spcAft>
                <a:spcPct val="0"/>
              </a:spcAft>
            </a:pPr>
            <a:r>
              <a:rPr lang="en-US" b="1" dirty="0">
                <a:solidFill>
                  <a:srgbClr val="FFFFFF"/>
                </a:solidFill>
              </a:rPr>
              <a:t>of</a:t>
            </a:r>
          </a:p>
          <a:p>
            <a:pPr algn="ctr" defTabSz="914400" fontAlgn="base">
              <a:spcBef>
                <a:spcPct val="0"/>
              </a:spcBef>
              <a:spcAft>
                <a:spcPct val="0"/>
              </a:spcAft>
            </a:pPr>
            <a:r>
              <a:rPr lang="en-US" b="1" dirty="0">
                <a:solidFill>
                  <a:srgbClr val="FFFFFF"/>
                </a:solidFill>
              </a:rPr>
              <a:t>materials</a:t>
            </a:r>
          </a:p>
        </p:txBody>
      </p:sp>
      <p:sp>
        <p:nvSpPr>
          <p:cNvPr id="36" name="TextBox 35"/>
          <p:cNvSpPr txBox="1"/>
          <p:nvPr/>
        </p:nvSpPr>
        <p:spPr>
          <a:xfrm>
            <a:off x="3392052" y="3886307"/>
            <a:ext cx="1915909" cy="646331"/>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defTabSz="914400" fontAlgn="base">
              <a:spcBef>
                <a:spcPct val="0"/>
              </a:spcBef>
              <a:spcAft>
                <a:spcPct val="0"/>
              </a:spcAft>
            </a:pPr>
            <a:r>
              <a:rPr lang="en-US" b="1" dirty="0">
                <a:solidFill>
                  <a:srgbClr val="FFFFFF"/>
                </a:solidFill>
              </a:rPr>
              <a:t>Comprehensive</a:t>
            </a:r>
          </a:p>
          <a:p>
            <a:pPr algn="ctr" defTabSz="914400" fontAlgn="base">
              <a:spcBef>
                <a:spcPct val="0"/>
              </a:spcBef>
              <a:spcAft>
                <a:spcPct val="0"/>
              </a:spcAft>
            </a:pPr>
            <a:r>
              <a:rPr lang="en-US" b="1" dirty="0">
                <a:solidFill>
                  <a:srgbClr val="FFFFFF"/>
                </a:solidFill>
              </a:rPr>
              <a:t>test results</a:t>
            </a:r>
          </a:p>
        </p:txBody>
      </p:sp>
      <p:sp>
        <p:nvSpPr>
          <p:cNvPr id="37" name="TextBox 36"/>
          <p:cNvSpPr txBox="1"/>
          <p:nvPr/>
        </p:nvSpPr>
        <p:spPr>
          <a:xfrm>
            <a:off x="774238" y="3658820"/>
            <a:ext cx="1531188" cy="923330"/>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pPr algn="ctr" defTabSz="914400" fontAlgn="base">
              <a:spcBef>
                <a:spcPct val="0"/>
              </a:spcBef>
              <a:spcAft>
                <a:spcPct val="0"/>
              </a:spcAft>
            </a:pPr>
            <a:r>
              <a:rPr lang="en-US" b="1" dirty="0">
                <a:solidFill>
                  <a:srgbClr val="FFFFFF"/>
                </a:solidFill>
              </a:rPr>
              <a:t>Boards</a:t>
            </a:r>
          </a:p>
          <a:p>
            <a:pPr algn="ctr" defTabSz="914400" fontAlgn="base">
              <a:spcBef>
                <a:spcPct val="0"/>
              </a:spcBef>
              <a:spcAft>
                <a:spcPct val="0"/>
              </a:spcAft>
            </a:pPr>
            <a:r>
              <a:rPr lang="en-US" b="1" dirty="0">
                <a:solidFill>
                  <a:srgbClr val="FFFFFF"/>
                </a:solidFill>
              </a:rPr>
              <a:t>available for</a:t>
            </a:r>
          </a:p>
          <a:p>
            <a:pPr algn="ctr" defTabSz="914400" fontAlgn="base">
              <a:spcBef>
                <a:spcPct val="0"/>
              </a:spcBef>
              <a:spcAft>
                <a:spcPct val="0"/>
              </a:spcAft>
            </a:pPr>
            <a:r>
              <a:rPr lang="en-US" b="1" dirty="0">
                <a:solidFill>
                  <a:srgbClr val="FFFFFF"/>
                </a:solidFill>
              </a:rPr>
              <a:t>evaluation</a:t>
            </a:r>
          </a:p>
        </p:txBody>
      </p:sp>
      <p:sp>
        <p:nvSpPr>
          <p:cNvPr id="21" name="Slide Number Placeholder 3"/>
          <p:cNvSpPr>
            <a:spLocks noGrp="1"/>
          </p:cNvSpPr>
          <p:nvPr>
            <p:ph type="sldNum" sz="quarter" idx="10"/>
          </p:nvPr>
        </p:nvSpPr>
        <p:spPr>
          <a:xfrm>
            <a:off x="6642100" y="4529137"/>
            <a:ext cx="2133600" cy="154782"/>
          </a:xfrm>
          <a:noFill/>
        </p:spPr>
        <p:txBody>
          <a:bodyPr/>
          <a:lstStyle/>
          <a:p>
            <a:fld id="{66C859B9-A6F5-4CA5-B884-5AD1BEA27C22}" type="slidenum">
              <a:rPr lang="en-US" smtClean="0">
                <a:solidFill>
                  <a:srgbClr val="000000"/>
                </a:solidFill>
              </a:rPr>
              <a:pPr/>
              <a:t>6</a:t>
            </a:fld>
            <a:endParaRPr lang="en-US">
              <a:solidFill>
                <a:srgbClr val="000000"/>
              </a:solidFill>
            </a:endParaRPr>
          </a:p>
        </p:txBody>
      </p:sp>
    </p:spTree>
    <p:extLst>
      <p:ext uri="{BB962C8B-B14F-4D97-AF65-F5344CB8AC3E}">
        <p14:creationId xmlns:p14="http://schemas.microsoft.com/office/powerpoint/2010/main" val="1057290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9"/>
                                          </p:stCondLst>
                                        </p:cTn>
                                        <p:tgtEl>
                                          <p:spTgt spid="31"/>
                                        </p:tgtEl>
                                        <p:attrNameLst>
                                          <p:attrName>style.visibility</p:attrName>
                                        </p:attrNameLst>
                                      </p:cBhvr>
                                      <p:to>
                                        <p:strVal val="visible"/>
                                      </p:to>
                                    </p:set>
                                  </p:childTnLst>
                                </p:cTn>
                              </p:par>
                            </p:childTnLst>
                          </p:cTn>
                        </p:par>
                        <p:par>
                          <p:cTn id="10" fill="hold">
                            <p:stCondLst>
                              <p:cond delay="1010"/>
                            </p:stCondLst>
                            <p:childTnLst>
                              <p:par>
                                <p:cTn id="11" presetID="1" presetClass="entr" presetSubtype="0" fill="hold" grpId="0" nodeType="afterEffect">
                                  <p:stCondLst>
                                    <p:cond delay="1000"/>
                                  </p:stCondLst>
                                  <p:childTnLst>
                                    <p:set>
                                      <p:cBhvr>
                                        <p:cTn id="12" dur="1" fill="hold">
                                          <p:stCondLst>
                                            <p:cond delay="0"/>
                                          </p:stCondLst>
                                        </p:cTn>
                                        <p:tgtEl>
                                          <p:spTgt spid="32"/>
                                        </p:tgtEl>
                                        <p:attrNameLst>
                                          <p:attrName>style.visibility</p:attrName>
                                        </p:attrNameLst>
                                      </p:cBhvr>
                                      <p:to>
                                        <p:strVal val="visible"/>
                                      </p:to>
                                    </p:set>
                                  </p:childTnLst>
                                </p:cTn>
                              </p:par>
                            </p:childTnLst>
                          </p:cTn>
                        </p:par>
                        <p:par>
                          <p:cTn id="13" fill="hold">
                            <p:stCondLst>
                              <p:cond delay="2010"/>
                            </p:stCondLst>
                            <p:childTnLst>
                              <p:par>
                                <p:cTn id="14" presetID="1" presetClass="entr" presetSubtype="0" fill="hold" grpId="0" nodeType="afterEffect">
                                  <p:stCondLst>
                                    <p:cond delay="1000"/>
                                  </p:stCondLst>
                                  <p:childTnLst>
                                    <p:set>
                                      <p:cBhvr>
                                        <p:cTn id="15" dur="1" fill="hold">
                                          <p:stCondLst>
                                            <p:cond delay="0"/>
                                          </p:stCondLst>
                                        </p:cTn>
                                        <p:tgtEl>
                                          <p:spTgt spid="33"/>
                                        </p:tgtEl>
                                        <p:attrNameLst>
                                          <p:attrName>style.visibility</p:attrName>
                                        </p:attrNameLst>
                                      </p:cBhvr>
                                      <p:to>
                                        <p:strVal val="visible"/>
                                      </p:to>
                                    </p:set>
                                  </p:childTnLst>
                                </p:cTn>
                              </p:par>
                            </p:childTnLst>
                          </p:cTn>
                        </p:par>
                        <p:par>
                          <p:cTn id="16" fill="hold">
                            <p:stCondLst>
                              <p:cond delay="3010"/>
                            </p:stCondLst>
                            <p:childTnLst>
                              <p:par>
                                <p:cTn id="17" presetID="1" presetClass="entr" presetSubtype="0" fill="hold" grpId="0" nodeType="afterEffect">
                                  <p:stCondLst>
                                    <p:cond delay="1000"/>
                                  </p:stCondLst>
                                  <p:childTnLst>
                                    <p:set>
                                      <p:cBhvr>
                                        <p:cTn id="18" dur="1" fill="hold">
                                          <p:stCondLst>
                                            <p:cond delay="0"/>
                                          </p:stCondLst>
                                        </p:cTn>
                                        <p:tgtEl>
                                          <p:spTgt spid="35"/>
                                        </p:tgtEl>
                                        <p:attrNameLst>
                                          <p:attrName>style.visibility</p:attrName>
                                        </p:attrNameLst>
                                      </p:cBhvr>
                                      <p:to>
                                        <p:strVal val="visible"/>
                                      </p:to>
                                    </p:set>
                                  </p:childTnLst>
                                </p:cTn>
                              </p:par>
                            </p:childTnLst>
                          </p:cTn>
                        </p:par>
                        <p:par>
                          <p:cTn id="19" fill="hold">
                            <p:stCondLst>
                              <p:cond delay="4010"/>
                            </p:stCondLst>
                            <p:childTnLst>
                              <p:par>
                                <p:cTn id="20" presetID="1" presetClass="entr" presetSubtype="0" fill="hold" grpId="0" nodeType="afterEffect">
                                  <p:stCondLst>
                                    <p:cond delay="1000"/>
                                  </p:stCondLst>
                                  <p:childTnLst>
                                    <p:set>
                                      <p:cBhvr>
                                        <p:cTn id="21" dur="1" fill="hold">
                                          <p:stCondLst>
                                            <p:cond delay="0"/>
                                          </p:stCondLst>
                                        </p:cTn>
                                        <p:tgtEl>
                                          <p:spTgt spid="34"/>
                                        </p:tgtEl>
                                        <p:attrNameLst>
                                          <p:attrName>style.visibility</p:attrName>
                                        </p:attrNameLst>
                                      </p:cBhvr>
                                      <p:to>
                                        <p:strVal val="visible"/>
                                      </p:to>
                                    </p:set>
                                  </p:childTnLst>
                                </p:cTn>
                              </p:par>
                            </p:childTnLst>
                          </p:cTn>
                        </p:par>
                        <p:par>
                          <p:cTn id="22" fill="hold">
                            <p:stCondLst>
                              <p:cond delay="5010"/>
                            </p:stCondLst>
                            <p:childTnLst>
                              <p:par>
                                <p:cTn id="23" presetID="1" presetClass="entr" presetSubtype="0" fill="hold" grpId="0" nodeType="afterEffect">
                                  <p:stCondLst>
                                    <p:cond delay="1000"/>
                                  </p:stCondLst>
                                  <p:childTnLst>
                                    <p:set>
                                      <p:cBhvr>
                                        <p:cTn id="24" dur="1" fill="hold">
                                          <p:stCondLst>
                                            <p:cond delay="0"/>
                                          </p:stCondLst>
                                        </p:cTn>
                                        <p:tgtEl>
                                          <p:spTgt spid="36"/>
                                        </p:tgtEl>
                                        <p:attrNameLst>
                                          <p:attrName>style.visibility</p:attrName>
                                        </p:attrNameLst>
                                      </p:cBhvr>
                                      <p:to>
                                        <p:strVal val="visible"/>
                                      </p:to>
                                    </p:set>
                                  </p:childTnLst>
                                </p:cTn>
                              </p:par>
                            </p:childTnLst>
                          </p:cTn>
                        </p:par>
                        <p:par>
                          <p:cTn id="25" fill="hold">
                            <p:stCondLst>
                              <p:cond delay="6010"/>
                            </p:stCondLst>
                            <p:childTnLst>
                              <p:par>
                                <p:cTn id="26" presetID="1" presetClass="entr" presetSubtype="0" fill="hold" grpId="0" nodeType="afterEffect">
                                  <p:stCondLst>
                                    <p:cond delay="1000"/>
                                  </p:stCondLst>
                                  <p:childTnLst>
                                    <p:set>
                                      <p:cBhvr>
                                        <p:cTn id="27"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1" grpId="0" animBg="1"/>
      <p:bldP spid="32" grpId="0" animBg="1"/>
      <p:bldP spid="33" grpId="0" animBg="1"/>
      <p:bldP spid="34" grpId="0" animBg="1"/>
      <p:bldP spid="35" grpId="0" animBg="1"/>
      <p:bldP spid="36" grpId="0" animBg="1"/>
      <p:bldP spid="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7BDE0CE0-DF5C-4BA2-9D8F-1D0096FCAC75}"/>
              </a:ext>
            </a:extLst>
          </p:cNvPr>
          <p:cNvSpPr/>
          <p:nvPr/>
        </p:nvSpPr>
        <p:spPr>
          <a:xfrm>
            <a:off x="3800976" y="903769"/>
            <a:ext cx="5038224" cy="3392930"/>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cxnSp>
        <p:nvCxnSpPr>
          <p:cNvPr id="8" name="Straight Connector 7">
            <a:extLst>
              <a:ext uri="{FF2B5EF4-FFF2-40B4-BE49-F238E27FC236}">
                <a16:creationId xmlns="" xmlns:a16="http://schemas.microsoft.com/office/drawing/2014/main" id="{EBC2F580-6FBE-4B84-A9F2-888281D14D4F}"/>
              </a:ext>
            </a:extLst>
          </p:cNvPr>
          <p:cNvCxnSpPr>
            <a:cxnSpLocks/>
          </p:cNvCxnSpPr>
          <p:nvPr/>
        </p:nvCxnSpPr>
        <p:spPr>
          <a:xfrm>
            <a:off x="3800976" y="912734"/>
            <a:ext cx="5038224"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a:t>Patient monitoring market trend</a:t>
            </a:r>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7</a:t>
            </a:fld>
            <a:endParaRPr lang="en-US" dirty="0">
              <a:solidFill>
                <a:srgbClr val="000000"/>
              </a:solidFill>
            </a:endParaRPr>
          </a:p>
        </p:txBody>
      </p:sp>
      <p:sp>
        <p:nvSpPr>
          <p:cNvPr id="5" name="TextBox 4"/>
          <p:cNvSpPr txBox="1"/>
          <p:nvPr/>
        </p:nvSpPr>
        <p:spPr>
          <a:xfrm>
            <a:off x="4065229" y="1176104"/>
            <a:ext cx="4624746" cy="3016210"/>
          </a:xfrm>
          <a:prstGeom prst="rect">
            <a:avLst/>
          </a:prstGeom>
          <a:noFill/>
        </p:spPr>
        <p:txBody>
          <a:bodyPr wrap="square" rtlCol="0">
            <a:spAutoFit/>
          </a:bodyPr>
          <a:lstStyle/>
          <a:p>
            <a:pPr defTabSz="914400" fontAlgn="base">
              <a:spcBef>
                <a:spcPct val="0"/>
              </a:spcBef>
              <a:spcAft>
                <a:spcPct val="0"/>
              </a:spcAft>
            </a:pPr>
            <a:r>
              <a:rPr lang="en-US" dirty="0">
                <a:solidFill>
                  <a:srgbClr val="000000"/>
                </a:solidFill>
              </a:rPr>
              <a:t>Remote monitoring enhances quality of care and reduces healthcare cost</a:t>
            </a:r>
          </a:p>
          <a:p>
            <a:pPr defTabSz="914400" fontAlgn="base">
              <a:spcBef>
                <a:spcPct val="0"/>
              </a:spcBef>
              <a:spcAft>
                <a:spcPct val="0"/>
              </a:spcAft>
            </a:pPr>
            <a:endParaRPr lang="en-US" sz="1400" dirty="0">
              <a:solidFill>
                <a:srgbClr val="000000"/>
              </a:solidFill>
            </a:endParaRPr>
          </a:p>
          <a:p>
            <a:pPr defTabSz="914400" fontAlgn="base">
              <a:spcBef>
                <a:spcPct val="0"/>
              </a:spcBef>
              <a:spcAft>
                <a:spcPct val="0"/>
              </a:spcAft>
            </a:pPr>
            <a:r>
              <a:rPr lang="en-US" dirty="0">
                <a:solidFill>
                  <a:srgbClr val="000000"/>
                </a:solidFill>
              </a:rPr>
              <a:t>Wearable wireless medical technology enables accurate and reliable data in a smaller form factor:  multi-modalities, longer battery life, SHIP mode</a:t>
            </a:r>
          </a:p>
          <a:p>
            <a:pPr defTabSz="914400" fontAlgn="base">
              <a:spcBef>
                <a:spcPct val="0"/>
              </a:spcBef>
              <a:spcAft>
                <a:spcPct val="0"/>
              </a:spcAft>
            </a:pPr>
            <a:endParaRPr lang="en-US" sz="1400" dirty="0">
              <a:solidFill>
                <a:srgbClr val="000000"/>
              </a:solidFill>
            </a:endParaRPr>
          </a:p>
          <a:p>
            <a:pPr defTabSz="914400" fontAlgn="base">
              <a:spcBef>
                <a:spcPct val="0"/>
              </a:spcBef>
              <a:spcAft>
                <a:spcPct val="0"/>
              </a:spcAft>
            </a:pPr>
            <a:r>
              <a:rPr lang="en-US" dirty="0">
                <a:solidFill>
                  <a:srgbClr val="000000"/>
                </a:solidFill>
              </a:rPr>
              <a:t>Artificial Intelligence uses analytics and big data to improve decision making and early prevention</a:t>
            </a:r>
          </a:p>
        </p:txBody>
      </p:sp>
      <p:pic>
        <p:nvPicPr>
          <p:cNvPr id="10" name="Picture 9" descr="A close up of text on a black background&#10;&#10;Description automatically generated">
            <a:extLst>
              <a:ext uri="{FF2B5EF4-FFF2-40B4-BE49-F238E27FC236}">
                <a16:creationId xmlns="" xmlns:a16="http://schemas.microsoft.com/office/drawing/2014/main" id="{FB7FBF1E-FC33-44F9-9729-B75C61E9FB85}"/>
              </a:ext>
            </a:extLst>
          </p:cNvPr>
          <p:cNvPicPr>
            <a:picLocks noChangeAspect="1"/>
          </p:cNvPicPr>
          <p:nvPr/>
        </p:nvPicPr>
        <p:blipFill rotWithShape="1">
          <a:blip r:embed="rId3">
            <a:extLst>
              <a:ext uri="{28A0092B-C50C-407E-A947-70E740481C1C}">
                <a14:useLocalDpi xmlns:a14="http://schemas.microsoft.com/office/drawing/2010/main" val="0"/>
              </a:ext>
            </a:extLst>
          </a:blip>
          <a:srcRect l="38571" r="10140" b="8026"/>
          <a:stretch/>
        </p:blipFill>
        <p:spPr>
          <a:xfrm>
            <a:off x="304800" y="903768"/>
            <a:ext cx="3346951" cy="3378267"/>
          </a:xfrm>
          <a:prstGeom prst="rect">
            <a:avLst/>
          </a:prstGeom>
        </p:spPr>
      </p:pic>
    </p:spTree>
    <p:extLst>
      <p:ext uri="{BB962C8B-B14F-4D97-AF65-F5344CB8AC3E}">
        <p14:creationId xmlns:p14="http://schemas.microsoft.com/office/powerpoint/2010/main" val="27908389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28FA80CD-8B28-4850-9AFA-B133F6BF2208}"/>
              </a:ext>
            </a:extLst>
          </p:cNvPr>
          <p:cNvSpPr/>
          <p:nvPr/>
        </p:nvSpPr>
        <p:spPr>
          <a:xfrm>
            <a:off x="0" y="903769"/>
            <a:ext cx="4568825" cy="3535796"/>
          </a:xfrm>
          <a:prstGeom prst="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a:solidFill>
                <a:srgbClr val="FFFFFF"/>
              </a:solidFill>
            </a:endParaRPr>
          </a:p>
        </p:txBody>
      </p:sp>
      <p:sp>
        <p:nvSpPr>
          <p:cNvPr id="2" name="Title 1"/>
          <p:cNvSpPr>
            <a:spLocks noGrp="1"/>
          </p:cNvSpPr>
          <p:nvPr>
            <p:ph type="title"/>
          </p:nvPr>
        </p:nvSpPr>
        <p:spPr/>
        <p:txBody>
          <a:bodyPr/>
          <a:lstStyle/>
          <a:p>
            <a:r>
              <a:rPr lang="en-US" dirty="0"/>
              <a:t>Patient monitoring </a:t>
            </a:r>
            <a:r>
              <a:rPr lang="en-US" dirty="0" smtClean="0"/>
              <a:t>basics </a:t>
            </a:r>
            <a:endParaRPr lang="en-US" dirty="0"/>
          </a:p>
        </p:txBody>
      </p:sp>
      <p:sp>
        <p:nvSpPr>
          <p:cNvPr id="3" name="Slide Number Placeholder 2"/>
          <p:cNvSpPr>
            <a:spLocks noGrp="1"/>
          </p:cNvSpPr>
          <p:nvPr>
            <p:ph type="sldNum" sz="quarter" idx="10"/>
          </p:nvPr>
        </p:nvSpPr>
        <p:spPr/>
        <p:txBody>
          <a:bodyPr/>
          <a:lstStyle/>
          <a:p>
            <a:pPr>
              <a:defRPr/>
            </a:pPr>
            <a:fld id="{FA0AF0A7-4061-445C-B05D-5FD6F1860529}" type="slidenum">
              <a:rPr lang="en-US" smtClean="0">
                <a:solidFill>
                  <a:srgbClr val="000000"/>
                </a:solidFill>
              </a:rPr>
              <a:pPr>
                <a:defRPr/>
              </a:pPr>
              <a:t>8</a:t>
            </a:fld>
            <a:endParaRPr lang="en-US" dirty="0">
              <a:solidFill>
                <a:srgbClr val="000000"/>
              </a:solidFill>
            </a:endParaRPr>
          </a:p>
        </p:txBody>
      </p:sp>
      <p:pic>
        <p:nvPicPr>
          <p:cNvPr id="4" name="Picture 22" descr="diagram_hea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340" y="1903061"/>
            <a:ext cx="4127002" cy="2238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4"/>
          <p:cNvGraphicFramePr>
            <a:graphicFrameLocks noChangeAspect="1"/>
          </p:cNvGraphicFramePr>
          <p:nvPr>
            <p:extLst>
              <p:ext uri="{D42A27DB-BD31-4B8C-83A1-F6EECF244321}">
                <p14:modId xmlns:p14="http://schemas.microsoft.com/office/powerpoint/2010/main" val="911105798"/>
              </p:ext>
            </p:extLst>
          </p:nvPr>
        </p:nvGraphicFramePr>
        <p:xfrm>
          <a:off x="6496963" y="2762714"/>
          <a:ext cx="2489909" cy="1477018"/>
        </p:xfrm>
        <a:graphic>
          <a:graphicData uri="http://schemas.openxmlformats.org/presentationml/2006/ole">
            <mc:AlternateContent xmlns:mc="http://schemas.openxmlformats.org/markup-compatibility/2006">
              <mc:Choice xmlns:v="urn:schemas-microsoft-com:vml" Requires="v">
                <p:oleObj spid="_x0000_s1042" name="Visio" r:id="rId5" imgW="4337106" imgH="2590661" progId="Visio.Drawing.11">
                  <p:embed/>
                </p:oleObj>
              </mc:Choice>
              <mc:Fallback>
                <p:oleObj name="Visio" r:id="rId5" imgW="4337106" imgH="2590661" progId="Visio.Drawing.11">
                  <p:embed/>
                  <p:pic>
                    <p:nvPicPr>
                      <p:cNvPr id="0" name=""/>
                      <p:cNvPicPr/>
                      <p:nvPr/>
                    </p:nvPicPr>
                    <p:blipFill>
                      <a:blip r:embed="rId6"/>
                      <a:stretch>
                        <a:fillRect/>
                      </a:stretch>
                    </p:blipFill>
                    <p:spPr>
                      <a:xfrm>
                        <a:off x="6496963" y="2762714"/>
                        <a:ext cx="2489909" cy="1477018"/>
                      </a:xfrm>
                      <a:prstGeom prst="rect">
                        <a:avLst/>
                      </a:prstGeom>
                    </p:spPr>
                  </p:pic>
                </p:oleObj>
              </mc:Fallback>
            </mc:AlternateContent>
          </a:graphicData>
        </a:graphic>
      </p:graphicFrame>
      <p:pic>
        <p:nvPicPr>
          <p:cNvPr id="7" name="Picture 2" descr="C:\Users\a0221677\AppData\Local\Microsoft\Windows\Temporary Internet Files\Content.IE5\OTWL327Y\what-is-pulse-oximeter[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61739" y="3088190"/>
            <a:ext cx="1422500" cy="135137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98180" y="1043741"/>
            <a:ext cx="4172937" cy="646331"/>
          </a:xfrm>
          <a:prstGeom prst="rect">
            <a:avLst/>
          </a:prstGeom>
          <a:noFill/>
        </p:spPr>
        <p:txBody>
          <a:bodyPr wrap="none" rtlCol="0">
            <a:spAutoFit/>
          </a:bodyPr>
          <a:lstStyle/>
          <a:p>
            <a:pPr defTabSz="914400" fontAlgn="base">
              <a:spcBef>
                <a:spcPct val="0"/>
              </a:spcBef>
              <a:spcAft>
                <a:spcPct val="0"/>
              </a:spcAft>
            </a:pPr>
            <a:r>
              <a:rPr lang="en-US" b="1" dirty="0">
                <a:solidFill>
                  <a:srgbClr val="DE0000"/>
                </a:solidFill>
              </a:rPr>
              <a:t>The electrocardiogram (ECG)</a:t>
            </a:r>
            <a:r>
              <a:rPr lang="en-US" dirty="0">
                <a:solidFill>
                  <a:srgbClr val="DE0000"/>
                </a:solidFill>
              </a:rPr>
              <a:t> </a:t>
            </a:r>
          </a:p>
          <a:p>
            <a:pPr defTabSz="914400" fontAlgn="base">
              <a:spcBef>
                <a:spcPct val="0"/>
              </a:spcBef>
              <a:spcAft>
                <a:spcPct val="0"/>
              </a:spcAft>
            </a:pPr>
            <a:r>
              <a:rPr lang="en-US" dirty="0">
                <a:solidFill>
                  <a:srgbClr val="000000"/>
                </a:solidFill>
              </a:rPr>
              <a:t>m</a:t>
            </a:r>
            <a:r>
              <a:rPr lang="en-US" dirty="0" smtClean="0">
                <a:solidFill>
                  <a:srgbClr val="000000"/>
                </a:solidFill>
              </a:rPr>
              <a:t>easures electrical </a:t>
            </a:r>
            <a:r>
              <a:rPr lang="en-US" dirty="0">
                <a:solidFill>
                  <a:srgbClr val="000000"/>
                </a:solidFill>
              </a:rPr>
              <a:t>activity of the heart</a:t>
            </a:r>
          </a:p>
        </p:txBody>
      </p:sp>
      <p:sp>
        <p:nvSpPr>
          <p:cNvPr id="9" name="TextBox 8"/>
          <p:cNvSpPr txBox="1"/>
          <p:nvPr/>
        </p:nvSpPr>
        <p:spPr>
          <a:xfrm>
            <a:off x="4757173" y="1059008"/>
            <a:ext cx="3479581" cy="923330"/>
          </a:xfrm>
          <a:prstGeom prst="rect">
            <a:avLst/>
          </a:prstGeom>
          <a:noFill/>
        </p:spPr>
        <p:txBody>
          <a:bodyPr wrap="square" rtlCol="0">
            <a:spAutoFit/>
          </a:bodyPr>
          <a:lstStyle/>
          <a:p>
            <a:pPr defTabSz="914400" fontAlgn="base">
              <a:spcBef>
                <a:spcPct val="0"/>
              </a:spcBef>
              <a:spcAft>
                <a:spcPct val="0"/>
              </a:spcAft>
            </a:pPr>
            <a:r>
              <a:rPr lang="en-US" b="1" dirty="0">
                <a:solidFill>
                  <a:srgbClr val="DE0000"/>
                </a:solidFill>
              </a:rPr>
              <a:t>Photoplethysmography (PPG)</a:t>
            </a:r>
            <a:r>
              <a:rPr lang="en-US" dirty="0">
                <a:solidFill>
                  <a:srgbClr val="DE0000"/>
                </a:solidFill>
              </a:rPr>
              <a:t> </a:t>
            </a:r>
            <a:r>
              <a:rPr lang="en-US" dirty="0">
                <a:solidFill>
                  <a:srgbClr val="000000"/>
                </a:solidFill>
              </a:rPr>
              <a:t>is an </a:t>
            </a:r>
            <a:r>
              <a:rPr lang="en-US" b="1" i="1" dirty="0">
                <a:solidFill>
                  <a:srgbClr val="000000"/>
                </a:solidFill>
              </a:rPr>
              <a:t>optical</a:t>
            </a:r>
            <a:r>
              <a:rPr lang="en-US" dirty="0">
                <a:solidFill>
                  <a:srgbClr val="000000"/>
                </a:solidFill>
              </a:rPr>
              <a:t> measurement </a:t>
            </a:r>
            <a:br>
              <a:rPr lang="en-US" dirty="0">
                <a:solidFill>
                  <a:srgbClr val="000000"/>
                </a:solidFill>
              </a:rPr>
            </a:br>
            <a:r>
              <a:rPr lang="en-US" dirty="0">
                <a:solidFill>
                  <a:srgbClr val="000000"/>
                </a:solidFill>
              </a:rPr>
              <a:t>of an organ’s volume.</a:t>
            </a:r>
          </a:p>
        </p:txBody>
      </p:sp>
      <p:cxnSp>
        <p:nvCxnSpPr>
          <p:cNvPr id="12" name="Straight Connector 11">
            <a:extLst>
              <a:ext uri="{FF2B5EF4-FFF2-40B4-BE49-F238E27FC236}">
                <a16:creationId xmlns="" xmlns:a16="http://schemas.microsoft.com/office/drawing/2014/main" id="{6869D43E-3326-4BD1-905A-98A762B8534C}"/>
              </a:ext>
            </a:extLst>
          </p:cNvPr>
          <p:cNvCxnSpPr>
            <a:cxnSpLocks/>
          </p:cNvCxnSpPr>
          <p:nvPr/>
        </p:nvCxnSpPr>
        <p:spPr>
          <a:xfrm>
            <a:off x="0" y="903768"/>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 xmlns:a16="http://schemas.microsoft.com/office/drawing/2014/main" id="{B5281539-9673-440A-9FAD-8006BECEBDC6}"/>
              </a:ext>
            </a:extLst>
          </p:cNvPr>
          <p:cNvCxnSpPr>
            <a:cxnSpLocks/>
          </p:cNvCxnSpPr>
          <p:nvPr/>
        </p:nvCxnSpPr>
        <p:spPr>
          <a:xfrm>
            <a:off x="-3175" y="4443268"/>
            <a:ext cx="9144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 name="Object 5"/>
          <p:cNvGraphicFramePr>
            <a:graphicFrameLocks noChangeAspect="1"/>
          </p:cNvGraphicFramePr>
          <p:nvPr>
            <p:extLst>
              <p:ext uri="{D42A27DB-BD31-4B8C-83A1-F6EECF244321}">
                <p14:modId xmlns:p14="http://schemas.microsoft.com/office/powerpoint/2010/main" val="939079182"/>
              </p:ext>
            </p:extLst>
          </p:nvPr>
        </p:nvGraphicFramePr>
        <p:xfrm>
          <a:off x="5358286" y="2055310"/>
          <a:ext cx="1003190" cy="1352899"/>
        </p:xfrm>
        <a:graphic>
          <a:graphicData uri="http://schemas.openxmlformats.org/presentationml/2006/ole">
            <mc:AlternateContent xmlns:mc="http://schemas.openxmlformats.org/markup-compatibility/2006">
              <mc:Choice xmlns:v="urn:schemas-microsoft-com:vml" Requires="v">
                <p:oleObj spid="_x0000_s1043" name="Visio" r:id="rId8" imgW="1074589" imgH="1449360" progId="Visio.Drawing.11">
                  <p:embed/>
                </p:oleObj>
              </mc:Choice>
              <mc:Fallback>
                <p:oleObj name="Visio" r:id="rId8" imgW="1074589" imgH="1449360" progId="Visio.Drawing.11">
                  <p:embed/>
                  <p:pic>
                    <p:nvPicPr>
                      <p:cNvPr id="0" name=""/>
                      <p:cNvPicPr/>
                      <p:nvPr/>
                    </p:nvPicPr>
                    <p:blipFill>
                      <a:blip r:embed="rId9"/>
                      <a:stretch>
                        <a:fillRect/>
                      </a:stretch>
                    </p:blipFill>
                    <p:spPr>
                      <a:xfrm>
                        <a:off x="5358286" y="2055310"/>
                        <a:ext cx="1003190" cy="1352899"/>
                      </a:xfrm>
                      <a:prstGeom prst="rect">
                        <a:avLst/>
                      </a:prstGeom>
                    </p:spPr>
                  </p:pic>
                </p:oleObj>
              </mc:Fallback>
            </mc:AlternateContent>
          </a:graphicData>
        </a:graphic>
      </p:graphicFrame>
    </p:spTree>
    <p:extLst>
      <p:ext uri="{BB962C8B-B14F-4D97-AF65-F5344CB8AC3E}">
        <p14:creationId xmlns:p14="http://schemas.microsoft.com/office/powerpoint/2010/main" val="28858810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ECG vs. PPG</a:t>
            </a:r>
          </a:p>
        </p:txBody>
      </p:sp>
      <p:sp>
        <p:nvSpPr>
          <p:cNvPr id="4" name="Slide Number Placeholder 3"/>
          <p:cNvSpPr>
            <a:spLocks noGrp="1"/>
          </p:cNvSpPr>
          <p:nvPr>
            <p:ph type="sldNum" sz="quarter" idx="10"/>
          </p:nvPr>
        </p:nvSpPr>
        <p:spPr/>
        <p:txBody>
          <a:bodyPr/>
          <a:lstStyle/>
          <a:p>
            <a:pPr>
              <a:defRPr/>
            </a:pPr>
            <a:fld id="{2B97888F-6AF7-4263-B69D-592D8C33BAC7}" type="slidenum">
              <a:rPr lang="en-US" smtClean="0">
                <a:solidFill>
                  <a:srgbClr val="000000"/>
                </a:solidFill>
              </a:rPr>
              <a:pPr>
                <a:defRPr/>
              </a:pPr>
              <a:t>9</a:t>
            </a:fld>
            <a:endParaRPr lang="en-US">
              <a:solidFill>
                <a:srgbClr val="000000"/>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3359811175"/>
              </p:ext>
            </p:extLst>
          </p:nvPr>
        </p:nvGraphicFramePr>
        <p:xfrm>
          <a:off x="317499" y="761084"/>
          <a:ext cx="8458200" cy="3741906"/>
        </p:xfrm>
        <a:graphic>
          <a:graphicData uri="http://schemas.openxmlformats.org/drawingml/2006/table">
            <a:tbl>
              <a:tblPr>
                <a:tableStyleId>{5940675A-B579-460E-94D1-54222C63F5DA}</a:tableStyleId>
              </a:tblPr>
              <a:tblGrid>
                <a:gridCol w="2819400">
                  <a:extLst>
                    <a:ext uri="{9D8B030D-6E8A-4147-A177-3AD203B41FA5}">
                      <a16:colId xmlns="" xmlns:a16="http://schemas.microsoft.com/office/drawing/2014/main" val="20001"/>
                    </a:ext>
                  </a:extLst>
                </a:gridCol>
                <a:gridCol w="2819400">
                  <a:extLst>
                    <a:ext uri="{9D8B030D-6E8A-4147-A177-3AD203B41FA5}">
                      <a16:colId xmlns="" xmlns:a16="http://schemas.microsoft.com/office/drawing/2014/main" val="2104320072"/>
                    </a:ext>
                  </a:extLst>
                </a:gridCol>
                <a:gridCol w="2819400">
                  <a:extLst>
                    <a:ext uri="{9D8B030D-6E8A-4147-A177-3AD203B41FA5}">
                      <a16:colId xmlns="" xmlns:a16="http://schemas.microsoft.com/office/drawing/2014/main" val="20002"/>
                    </a:ext>
                  </a:extLst>
                </a:gridCol>
              </a:tblGrid>
              <a:tr h="534558">
                <a:tc>
                  <a:txBody>
                    <a:bodyPr/>
                    <a:lstStyle/>
                    <a:p>
                      <a:pPr algn="ctr" fontAlgn="ctr"/>
                      <a:r>
                        <a:rPr lang="en-US" sz="1400" b="1" u="none" strike="noStrike" dirty="0">
                          <a:solidFill>
                            <a:schemeClr val="bg1"/>
                          </a:solidFill>
                          <a:effectLst/>
                        </a:rPr>
                        <a:t>Feature </a:t>
                      </a:r>
                      <a:r>
                        <a:rPr lang="en-US" sz="1400" b="1" u="none" strike="noStrike" dirty="0" smtClean="0">
                          <a:solidFill>
                            <a:schemeClr val="bg1"/>
                          </a:solidFill>
                          <a:effectLst/>
                        </a:rPr>
                        <a:t>Description</a:t>
                      </a:r>
                      <a:endParaRPr lang="en-US" sz="1400" b="1" i="0" u="none" strike="noStrike" dirty="0">
                        <a:solidFill>
                          <a:schemeClr val="bg1"/>
                        </a:solidFill>
                        <a:effectLst/>
                        <a:latin typeface="Calibri"/>
                      </a:endParaRP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solidFill>
                      <a:schemeClr val="accent4"/>
                    </a:solidFill>
                  </a:tcPr>
                </a:tc>
                <a:tc>
                  <a:txBody>
                    <a:bodyPr/>
                    <a:lstStyle/>
                    <a:p>
                      <a:pPr algn="ctr" fontAlgn="ctr"/>
                      <a:r>
                        <a:rPr lang="en-US" sz="1400" b="1" u="none" strike="noStrike" dirty="0">
                          <a:solidFill>
                            <a:schemeClr val="bg1"/>
                          </a:solidFill>
                          <a:effectLst/>
                        </a:rPr>
                        <a:t>ECG</a:t>
                      </a:r>
                      <a:endParaRPr lang="en-US" sz="1400" b="1" i="0" u="none" strike="noStrike" dirty="0">
                        <a:solidFill>
                          <a:schemeClr val="bg1"/>
                        </a:solidFill>
                        <a:effectLst/>
                        <a:latin typeface="Calibri"/>
                      </a:endParaRPr>
                    </a:p>
                  </a:txBody>
                  <a:tcPr marL="9525" marR="9525" marT="9525" marB="0" anchor="ctr">
                    <a:lnL w="12700" cap="flat" cmpd="sng" algn="ctr">
                      <a:solidFill>
                        <a:schemeClr val="accent4"/>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accent1"/>
                    </a:solidFill>
                  </a:tcPr>
                </a:tc>
                <a:tc>
                  <a:txBody>
                    <a:bodyPr/>
                    <a:lstStyle/>
                    <a:p>
                      <a:pPr algn="ctr" fontAlgn="ctr"/>
                      <a:r>
                        <a:rPr lang="en-US" sz="1400" b="1" u="none" strike="noStrike" dirty="0">
                          <a:solidFill>
                            <a:schemeClr val="bg1"/>
                          </a:solidFill>
                          <a:effectLst/>
                        </a:rPr>
                        <a:t>PPG</a:t>
                      </a:r>
                      <a:endParaRPr lang="en-US" sz="1400" b="1" i="0" u="none" strike="noStrike" dirty="0">
                        <a:solidFill>
                          <a:schemeClr val="bg1"/>
                        </a:solidFill>
                        <a:effectLst/>
                        <a:latin typeface="Calibri"/>
                      </a:endParaRPr>
                    </a:p>
                  </a:txBody>
                  <a:tcPr marL="9525" marR="9525" marT="9525" marB="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accent3"/>
                    </a:solidFill>
                  </a:tcPr>
                </a:tc>
                <a:extLst>
                  <a:ext uri="{0D108BD9-81ED-4DB2-BD59-A6C34878D82A}">
                    <a16:rowId xmlns="" xmlns:a16="http://schemas.microsoft.com/office/drawing/2014/main" val="10000"/>
                  </a:ext>
                </a:extLst>
              </a:tr>
              <a:tr h="534558">
                <a:tc>
                  <a:txBody>
                    <a:bodyPr/>
                    <a:lstStyle/>
                    <a:p>
                      <a:pPr algn="l" fontAlgn="ctr"/>
                      <a:r>
                        <a:rPr lang="en-US" sz="1400" u="none" strike="noStrike" kern="1200" dirty="0">
                          <a:solidFill>
                            <a:schemeClr val="tx1"/>
                          </a:solidFill>
                          <a:effectLst/>
                          <a:latin typeface="+mn-lt"/>
                          <a:ea typeface="+mn-ea"/>
                          <a:cs typeface="+mn-cs"/>
                        </a:rPr>
                        <a:t>Measurement type</a:t>
                      </a:r>
                    </a:p>
                  </a:txBody>
                  <a:tcPr marL="164592"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1"/>
                          </a:solidFill>
                          <a:effectLst/>
                          <a:latin typeface="+mn-lt"/>
                          <a:ea typeface="+mn-ea"/>
                          <a:cs typeface="+mn-cs"/>
                        </a:rPr>
                        <a:t>Electrical</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3"/>
                          </a:solidFill>
                          <a:effectLst/>
                          <a:latin typeface="+mn-lt"/>
                          <a:ea typeface="+mn-ea"/>
                          <a:cs typeface="+mn-cs"/>
                        </a:rPr>
                        <a:t>Optical</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1"/>
                  </a:ext>
                </a:extLst>
              </a:tr>
              <a:tr h="534558">
                <a:tc>
                  <a:txBody>
                    <a:bodyPr/>
                    <a:lstStyle/>
                    <a:p>
                      <a:pPr algn="l" fontAlgn="ctr"/>
                      <a:r>
                        <a:rPr lang="en-US" sz="1400" u="none" strike="noStrike" kern="1200" dirty="0">
                          <a:solidFill>
                            <a:schemeClr val="tx1"/>
                          </a:solidFill>
                          <a:effectLst/>
                          <a:latin typeface="+mn-lt"/>
                          <a:ea typeface="+mn-ea"/>
                          <a:cs typeface="+mn-cs"/>
                        </a:rPr>
                        <a:t>Sensor type</a:t>
                      </a:r>
                    </a:p>
                  </a:txBody>
                  <a:tcPr marL="164592"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1"/>
                          </a:solidFill>
                          <a:effectLst/>
                          <a:latin typeface="+mn-lt"/>
                          <a:ea typeface="+mn-ea"/>
                          <a:cs typeface="+mn-cs"/>
                        </a:rPr>
                        <a:t>Electrodes</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3"/>
                          </a:solidFill>
                          <a:effectLst/>
                          <a:latin typeface="+mn-lt"/>
                          <a:ea typeface="+mn-ea"/>
                          <a:cs typeface="+mn-cs"/>
                        </a:rPr>
                        <a:t>Photodiode</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2"/>
                  </a:ext>
                </a:extLst>
              </a:tr>
              <a:tr h="534558">
                <a:tc>
                  <a:txBody>
                    <a:bodyPr/>
                    <a:lstStyle/>
                    <a:p>
                      <a:pPr algn="l" fontAlgn="ctr"/>
                      <a:r>
                        <a:rPr lang="en-US" sz="1400" u="none" strike="noStrike" kern="1200" dirty="0">
                          <a:solidFill>
                            <a:schemeClr val="tx1"/>
                          </a:solidFill>
                          <a:effectLst/>
                          <a:latin typeface="+mn-lt"/>
                          <a:ea typeface="+mn-ea"/>
                          <a:cs typeface="+mn-cs"/>
                        </a:rPr>
                        <a:t>Can measure heart rate?</a:t>
                      </a:r>
                    </a:p>
                  </a:txBody>
                  <a:tcPr marL="164592"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1"/>
                          </a:solidFill>
                          <a:effectLst/>
                          <a:latin typeface="+mn-lt"/>
                          <a:ea typeface="+mn-ea"/>
                          <a:cs typeface="+mn-cs"/>
                        </a:rPr>
                        <a:t>Yes</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3"/>
                          </a:solidFill>
                          <a:effectLst/>
                          <a:latin typeface="+mn-lt"/>
                          <a:ea typeface="+mn-ea"/>
                          <a:cs typeface="+mn-cs"/>
                        </a:rPr>
                        <a:t>Yes</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3"/>
                  </a:ext>
                </a:extLst>
              </a:tr>
              <a:tr h="534558">
                <a:tc>
                  <a:txBody>
                    <a:bodyPr/>
                    <a:lstStyle/>
                    <a:p>
                      <a:pPr algn="l" fontAlgn="ctr"/>
                      <a:r>
                        <a:rPr lang="en-US" sz="1400" u="none" strike="noStrike" kern="1200" dirty="0">
                          <a:solidFill>
                            <a:schemeClr val="tx1"/>
                          </a:solidFill>
                          <a:effectLst/>
                          <a:latin typeface="+mn-lt"/>
                          <a:ea typeface="+mn-ea"/>
                          <a:cs typeface="+mn-cs"/>
                        </a:rPr>
                        <a:t>Diagnostic </a:t>
                      </a:r>
                      <a:r>
                        <a:rPr lang="en-US" sz="1400" u="none" strike="noStrike" kern="1200" dirty="0" smtClean="0">
                          <a:solidFill>
                            <a:schemeClr val="tx1"/>
                          </a:solidFill>
                          <a:effectLst/>
                          <a:latin typeface="+mn-lt"/>
                          <a:ea typeface="+mn-ea"/>
                          <a:cs typeface="+mn-cs"/>
                        </a:rPr>
                        <a:t>information</a:t>
                      </a:r>
                      <a:endParaRPr lang="en-US" sz="1400" u="none" strike="noStrike" kern="1200" dirty="0">
                        <a:solidFill>
                          <a:schemeClr val="tx1"/>
                        </a:solidFill>
                        <a:effectLst/>
                        <a:latin typeface="+mn-lt"/>
                        <a:ea typeface="+mn-ea"/>
                        <a:cs typeface="+mn-cs"/>
                      </a:endParaRPr>
                    </a:p>
                  </a:txBody>
                  <a:tcPr marL="164592"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1"/>
                          </a:solidFill>
                          <a:effectLst/>
                          <a:latin typeface="+mn-lt"/>
                          <a:ea typeface="+mn-ea"/>
                          <a:cs typeface="+mn-cs"/>
                        </a:rPr>
                        <a:t>Yes</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indent="0" algn="ctr" defTabSz="761790" rtl="0" eaLnBrk="1" fontAlgn="ctr" latinLnBrk="0" hangingPunct="1">
                        <a:lnSpc>
                          <a:spcPct val="100000"/>
                        </a:lnSpc>
                        <a:spcBef>
                          <a:spcPts val="0"/>
                        </a:spcBef>
                        <a:spcAft>
                          <a:spcPts val="0"/>
                        </a:spcAft>
                        <a:buClrTx/>
                        <a:buSzTx/>
                        <a:buFontTx/>
                        <a:buNone/>
                        <a:tabLst/>
                        <a:defRPr/>
                      </a:pPr>
                      <a:r>
                        <a:rPr lang="en-US" sz="1400" u="none" strike="noStrike" kern="1200" dirty="0">
                          <a:solidFill>
                            <a:schemeClr val="accent3"/>
                          </a:solidFill>
                          <a:effectLst/>
                          <a:latin typeface="+mn-lt"/>
                          <a:ea typeface="+mn-ea"/>
                          <a:cs typeface="+mn-cs"/>
                        </a:rPr>
                        <a:t>Yes</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4"/>
                  </a:ext>
                </a:extLst>
              </a:tr>
              <a:tr h="534558">
                <a:tc>
                  <a:txBody>
                    <a:bodyPr/>
                    <a:lstStyle/>
                    <a:p>
                      <a:pPr algn="l" fontAlgn="ctr"/>
                      <a:r>
                        <a:rPr lang="en-US" sz="1400" u="none" strike="noStrike" kern="1200" dirty="0">
                          <a:solidFill>
                            <a:schemeClr val="tx1"/>
                          </a:solidFill>
                          <a:effectLst/>
                          <a:latin typeface="+mn-lt"/>
                          <a:ea typeface="+mn-ea"/>
                          <a:cs typeface="+mn-cs"/>
                        </a:rPr>
                        <a:t>Minimum number of skin </a:t>
                      </a:r>
                      <a:br>
                        <a:rPr lang="en-US" sz="1400" u="none" strike="noStrike" kern="1200" dirty="0">
                          <a:solidFill>
                            <a:schemeClr val="tx1"/>
                          </a:solidFill>
                          <a:effectLst/>
                          <a:latin typeface="+mn-lt"/>
                          <a:ea typeface="+mn-ea"/>
                          <a:cs typeface="+mn-cs"/>
                        </a:rPr>
                      </a:br>
                      <a:r>
                        <a:rPr lang="en-US" sz="1400" u="none" strike="noStrike" kern="1200" dirty="0">
                          <a:solidFill>
                            <a:schemeClr val="tx1"/>
                          </a:solidFill>
                          <a:effectLst/>
                          <a:latin typeface="+mn-lt"/>
                          <a:ea typeface="+mn-ea"/>
                          <a:cs typeface="+mn-cs"/>
                        </a:rPr>
                        <a:t>contacts required?</a:t>
                      </a:r>
                    </a:p>
                  </a:txBody>
                  <a:tcPr marL="164592"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1"/>
                          </a:solidFill>
                          <a:effectLst/>
                          <a:latin typeface="+mn-lt"/>
                          <a:ea typeface="+mn-ea"/>
                          <a:cs typeface="+mn-cs"/>
                        </a:rPr>
                        <a:t>2</a:t>
                      </a:r>
                    </a:p>
                    <a:p>
                      <a:pPr algn="ctr" fontAlgn="ctr"/>
                      <a:r>
                        <a:rPr lang="en-US" sz="1400" u="none" strike="noStrike" kern="1200" dirty="0">
                          <a:solidFill>
                            <a:schemeClr val="accent1"/>
                          </a:solidFill>
                          <a:effectLst/>
                          <a:latin typeface="+mn-lt"/>
                          <a:ea typeface="+mn-ea"/>
                          <a:cs typeface="+mn-cs"/>
                        </a:rPr>
                        <a:t>(Across chest)</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3"/>
                          </a:solidFill>
                          <a:effectLst/>
                          <a:latin typeface="+mn-lt"/>
                          <a:ea typeface="+mn-ea"/>
                          <a:cs typeface="+mn-cs"/>
                        </a:rPr>
                        <a:t>1</a:t>
                      </a:r>
                    </a:p>
                    <a:p>
                      <a:pPr algn="ctr" fontAlgn="ctr"/>
                      <a:r>
                        <a:rPr lang="en-US" sz="1400" u="none" strike="noStrike" kern="1200" dirty="0">
                          <a:solidFill>
                            <a:schemeClr val="accent3"/>
                          </a:solidFill>
                          <a:effectLst/>
                          <a:latin typeface="+mn-lt"/>
                          <a:ea typeface="+mn-ea"/>
                          <a:cs typeface="+mn-cs"/>
                        </a:rPr>
                        <a:t>(Finger or wrist)</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5"/>
                  </a:ext>
                </a:extLst>
              </a:tr>
              <a:tr h="534558">
                <a:tc>
                  <a:txBody>
                    <a:bodyPr/>
                    <a:lstStyle/>
                    <a:p>
                      <a:pPr algn="l" fontAlgn="ctr"/>
                      <a:r>
                        <a:rPr lang="en-US" sz="1400" u="none" strike="noStrike" kern="1200" dirty="0">
                          <a:solidFill>
                            <a:schemeClr val="tx1"/>
                          </a:solidFill>
                          <a:effectLst/>
                          <a:latin typeface="+mn-lt"/>
                          <a:ea typeface="+mn-ea"/>
                          <a:cs typeface="+mn-cs"/>
                        </a:rPr>
                        <a:t>Number of ADC channels required</a:t>
                      </a:r>
                    </a:p>
                  </a:txBody>
                  <a:tcPr marL="164592" marR="9525" marT="9525" marB="0" anchor="ctr">
                    <a:lnL w="12700" cap="flat" cmpd="sng" algn="ctr">
                      <a:noFill/>
                      <a:prstDash val="solid"/>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381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1"/>
                          </a:solidFill>
                          <a:effectLst/>
                          <a:latin typeface="+mn-lt"/>
                          <a:ea typeface="+mn-ea"/>
                          <a:cs typeface="+mn-cs"/>
                        </a:rPr>
                        <a:t>≥1</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solidFill>
                        <a:schemeClr val="bg1">
                          <a:lumMod val="65000"/>
                        </a:schemeClr>
                      </a:solidFill>
                      <a:prstDash val="dot"/>
                      <a:round/>
                      <a:headEnd type="none" w="med" len="med"/>
                      <a:tailEnd type="none" w="med" len="med"/>
                    </a:lnR>
                    <a:lnT w="12700" cap="flat" cmpd="sng" algn="ctr">
                      <a:solidFill>
                        <a:schemeClr val="bg1">
                          <a:lumMod val="65000"/>
                        </a:schemeClr>
                      </a:solidFill>
                      <a:prstDash val="solid"/>
                      <a:round/>
                      <a:headEnd type="none" w="med" len="med"/>
                      <a:tailEnd type="none" w="med" len="med"/>
                    </a:lnT>
                    <a:lnB w="38100" cap="flat" cmpd="sng" algn="ctr">
                      <a:solidFill>
                        <a:schemeClr val="bg1">
                          <a:lumMod val="65000"/>
                        </a:schemeClr>
                      </a:solidFill>
                      <a:prstDash val="solid"/>
                      <a:round/>
                      <a:headEnd type="none" w="med" len="med"/>
                      <a:tailEnd type="none" w="med" len="med"/>
                    </a:lnB>
                    <a:noFill/>
                  </a:tcPr>
                </a:tc>
                <a:tc>
                  <a:txBody>
                    <a:bodyPr/>
                    <a:lstStyle/>
                    <a:p>
                      <a:pPr algn="ctr" fontAlgn="ctr"/>
                      <a:r>
                        <a:rPr lang="en-US" sz="1400" u="none" strike="noStrike" kern="1200" dirty="0">
                          <a:solidFill>
                            <a:schemeClr val="accent3"/>
                          </a:solidFill>
                          <a:effectLst/>
                          <a:latin typeface="+mn-lt"/>
                          <a:ea typeface="+mn-ea"/>
                          <a:cs typeface="+mn-cs"/>
                        </a:rPr>
                        <a:t>1</a:t>
                      </a:r>
                    </a:p>
                  </a:txBody>
                  <a:tcPr marL="9525" marR="9525" marT="9525" marB="0" anchor="ctr">
                    <a:lnL w="12700" cap="flat" cmpd="sng" algn="ctr">
                      <a:solidFill>
                        <a:schemeClr val="bg1">
                          <a:lumMod val="65000"/>
                        </a:schemeClr>
                      </a:solidFill>
                      <a:prstDash val="dot"/>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38100" cap="flat" cmpd="sng" algn="ctr">
                      <a:solidFill>
                        <a:schemeClr val="bg1">
                          <a:lumMod val="65000"/>
                        </a:schemeClr>
                      </a:solidFill>
                      <a:prstDash val="solid"/>
                      <a:round/>
                      <a:headEnd type="none" w="med" len="med"/>
                      <a:tailEnd type="none" w="med" len="med"/>
                    </a:lnB>
                    <a:noFill/>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813441706"/>
      </p:ext>
    </p:extLst>
  </p:cSld>
  <p:clrMapOvr>
    <a:masterClrMapping/>
  </p:clrMapOvr>
  <p:timing>
    <p:tnLst>
      <p:par>
        <p:cTn id="1" dur="indefinite" restart="never" nodeType="tmRoot"/>
      </p:par>
    </p:tnLst>
  </p:timing>
</p:sld>
</file>

<file path=ppt/theme/theme1.xml><?xml version="1.0" encoding="utf-8"?>
<a:theme xmlns:a="http://schemas.openxmlformats.org/drawingml/2006/main" name="ti">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ti">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2691FC96C779F4295CE9E54B4329376" ma:contentTypeVersion="0" ma:contentTypeDescription="Create a new document." ma:contentTypeScope="" ma:versionID="89193378b3020d1be605bd31ee699fe4">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FADDB9-1D71-4511-AB9C-FCB00536C75E}">
  <ds:schemaRefs>
    <ds:schemaRef ds:uri="http://schemas.microsoft.com/sharepoint/v3/contenttype/forms"/>
  </ds:schemaRefs>
</ds:datastoreItem>
</file>

<file path=customXml/itemProps2.xml><?xml version="1.0" encoding="utf-8"?>
<ds:datastoreItem xmlns:ds="http://schemas.openxmlformats.org/officeDocument/2006/customXml" ds:itemID="{12387A75-8FB9-4F61-B1DC-9656D0D87F25}">
  <ds:schemaRef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58D6232-D29D-4491-8380-05DAE4DE11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5860</TotalTime>
  <Words>2869</Words>
  <Application>Microsoft Office PowerPoint</Application>
  <PresentationFormat>On-screen Show (16:9)</PresentationFormat>
  <Paragraphs>983</Paragraphs>
  <Slides>47</Slides>
  <Notes>46</Notes>
  <HiddenSlides>0</HiddenSlides>
  <MMClips>0</MMClips>
  <ScaleCrop>false</ScaleCrop>
  <HeadingPairs>
    <vt:vector size="6" baseType="variant">
      <vt:variant>
        <vt:lpstr>Theme</vt:lpstr>
      </vt:variant>
      <vt:variant>
        <vt:i4>3</vt:i4>
      </vt:variant>
      <vt:variant>
        <vt:lpstr>Embedded OLE Servers</vt:lpstr>
      </vt:variant>
      <vt:variant>
        <vt:i4>2</vt:i4>
      </vt:variant>
      <vt:variant>
        <vt:lpstr>Slide Titles</vt:lpstr>
      </vt:variant>
      <vt:variant>
        <vt:i4>47</vt:i4>
      </vt:variant>
    </vt:vector>
  </HeadingPairs>
  <TitlesOfParts>
    <vt:vector size="52" baseType="lpstr">
      <vt:lpstr>ti</vt:lpstr>
      <vt:lpstr>FinalPowerpoint</vt:lpstr>
      <vt:lpstr>1_ti</vt:lpstr>
      <vt:lpstr>Visio</vt:lpstr>
      <vt:lpstr>Worksheet</vt:lpstr>
      <vt:lpstr>Design challenges of wearable healthcare and patient monitoring</vt:lpstr>
      <vt:lpstr>Agenda</vt:lpstr>
      <vt:lpstr>PowerPoint Presentation</vt:lpstr>
      <vt:lpstr>Medical sector page </vt:lpstr>
      <vt:lpstr>Medical sensor patches</vt:lpstr>
      <vt:lpstr>Reference design</vt:lpstr>
      <vt:lpstr>Patient monitoring market trend</vt:lpstr>
      <vt:lpstr>Patient monitoring basics </vt:lpstr>
      <vt:lpstr>ECG vs. PPG</vt:lpstr>
      <vt:lpstr>ECG lead and ADC channels </vt:lpstr>
      <vt:lpstr>ECG characteristics Frequency domain</vt:lpstr>
      <vt:lpstr>Challenges in measuring ECG</vt:lpstr>
      <vt:lpstr>Challenges in optical bio-sensing</vt:lpstr>
      <vt:lpstr> TIDA-01614  Multiparameter front-end for vital signs patient monitor reference design    </vt:lpstr>
      <vt:lpstr>Detailed block diagram for TIDA-01614</vt:lpstr>
      <vt:lpstr>Design challenges TIDA-01614 solves</vt:lpstr>
      <vt:lpstr>ECG analog front end</vt:lpstr>
      <vt:lpstr>TIDA-01614 test setup and test results</vt:lpstr>
      <vt:lpstr>PowerPoint Presentation</vt:lpstr>
      <vt:lpstr>TIDA-01580  Wearable, wireless, multiparameter patient monitor reference design</vt:lpstr>
      <vt:lpstr>TIDA-01580 for medical patch</vt:lpstr>
      <vt:lpstr>Design challenges TIDA-01580 solves</vt:lpstr>
      <vt:lpstr>Design challenges TIDA-01580 solves</vt:lpstr>
      <vt:lpstr>Design challenges TIDA-01580 solves</vt:lpstr>
      <vt:lpstr>TIDA-01624 Bluetooth-enabled high accuracy skin temperature measurement flex PCB patch</vt:lpstr>
      <vt:lpstr>TMP117x Ultra-high accuracy digital temp sensor with integrated non-volatile memory</vt:lpstr>
      <vt:lpstr>Full system: Multiparameter patient monitor + wireless sensors</vt:lpstr>
      <vt:lpstr>Why TI SimpleLink™ for multiparameter patient monitor + sensor patch?</vt:lpstr>
      <vt:lpstr>Invest once, reuse effortlessly</vt:lpstr>
      <vt:lpstr>Achieving isolation and enabling patient safety</vt:lpstr>
      <vt:lpstr>Patient safety</vt:lpstr>
      <vt:lpstr>Isolation requirements and safety limits</vt:lpstr>
      <vt:lpstr>Data and power isolation </vt:lpstr>
      <vt:lpstr>Key design challenges</vt:lpstr>
      <vt:lpstr>PowerPoint Presentation</vt:lpstr>
      <vt:lpstr>Design calculator for LM25180</vt:lpstr>
      <vt:lpstr>PowerPoint Presentation</vt:lpstr>
      <vt:lpstr>PowerPoint Presentation</vt:lpstr>
      <vt:lpstr>PowerPoint Presentation</vt:lpstr>
      <vt:lpstr>Efficiency and thermal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Goldsmith, Lisa</dc:creator>
  <cp:lastModifiedBy>Speziale, Marisa</cp:lastModifiedBy>
  <cp:revision>34</cp:revision>
  <dcterms:created xsi:type="dcterms:W3CDTF">2019-12-09T20:38:24Z</dcterms:created>
  <dcterms:modified xsi:type="dcterms:W3CDTF">2020-12-16T02:07:54Z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0x01010022691FC96C779F4295CE9E54B4329376</vt:lpwstr>
  </property>
</Properties>
</file>